
<file path=[Content_Types].xml><?xml version="1.0" encoding="utf-8"?>
<Types xmlns="http://schemas.openxmlformats.org/package/2006/content-types">
  <Default Extension="bin" ContentType="image/unknown"/>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media/image65.jpg" ContentType="image/gif"/>
  <Override PartName="/ppt/media/image67.jpg" ContentType="image/pn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84" r:id="rId1"/>
  </p:sldMasterIdLst>
  <p:sldIdLst>
    <p:sldId id="256" r:id="rId2"/>
    <p:sldId id="258" r:id="rId3"/>
    <p:sldId id="278" r:id="rId4"/>
    <p:sldId id="279" r:id="rId5"/>
    <p:sldId id="257" r:id="rId6"/>
    <p:sldId id="294" r:id="rId7"/>
    <p:sldId id="259" r:id="rId8"/>
    <p:sldId id="286" r:id="rId9"/>
    <p:sldId id="287" r:id="rId10"/>
    <p:sldId id="281" r:id="rId11"/>
    <p:sldId id="280" r:id="rId12"/>
    <p:sldId id="288" r:id="rId13"/>
    <p:sldId id="282" r:id="rId14"/>
    <p:sldId id="283" r:id="rId15"/>
    <p:sldId id="295" r:id="rId16"/>
    <p:sldId id="284" r:id="rId17"/>
    <p:sldId id="285" r:id="rId18"/>
    <p:sldId id="276" r:id="rId19"/>
    <p:sldId id="260" r:id="rId20"/>
    <p:sldId id="263" r:id="rId21"/>
    <p:sldId id="264" r:id="rId22"/>
    <p:sldId id="292" r:id="rId23"/>
    <p:sldId id="293" r:id="rId24"/>
    <p:sldId id="296" r:id="rId25"/>
    <p:sldId id="297" r:id="rId26"/>
    <p:sldId id="298" r:id="rId27"/>
    <p:sldId id="299" r:id="rId28"/>
    <p:sldId id="300" r:id="rId29"/>
    <p:sldId id="301" r:id="rId30"/>
    <p:sldId id="302" r:id="rId31"/>
    <p:sldId id="303" r:id="rId32"/>
    <p:sldId id="326" r:id="rId33"/>
    <p:sldId id="306" r:id="rId34"/>
    <p:sldId id="328" r:id="rId35"/>
    <p:sldId id="330" r:id="rId36"/>
    <p:sldId id="307" r:id="rId37"/>
    <p:sldId id="308" r:id="rId38"/>
    <p:sldId id="268" r:id="rId39"/>
    <p:sldId id="331" r:id="rId40"/>
    <p:sldId id="265" r:id="rId41"/>
    <p:sldId id="332" r:id="rId42"/>
    <p:sldId id="269" r:id="rId43"/>
    <p:sldId id="272" r:id="rId44"/>
    <p:sldId id="333" r:id="rId45"/>
    <p:sldId id="273" r:id="rId46"/>
    <p:sldId id="430" r:id="rId47"/>
    <p:sldId id="416" r:id="rId48"/>
    <p:sldId id="417" r:id="rId49"/>
    <p:sldId id="425" r:id="rId50"/>
    <p:sldId id="427" r:id="rId51"/>
    <p:sldId id="420" r:id="rId52"/>
    <p:sldId id="421" r:id="rId53"/>
    <p:sldId id="431" r:id="rId54"/>
    <p:sldId id="432" r:id="rId55"/>
    <p:sldId id="433" r:id="rId56"/>
    <p:sldId id="418" r:id="rId57"/>
    <p:sldId id="419" r:id="rId58"/>
    <p:sldId id="351" r:id="rId59"/>
    <p:sldId id="352" r:id="rId60"/>
    <p:sldId id="434" r:id="rId61"/>
    <p:sldId id="448" r:id="rId62"/>
    <p:sldId id="435" r:id="rId63"/>
    <p:sldId id="440" r:id="rId64"/>
    <p:sldId id="441" r:id="rId65"/>
    <p:sldId id="442" r:id="rId66"/>
    <p:sldId id="444" r:id="rId67"/>
    <p:sldId id="443" r:id="rId68"/>
    <p:sldId id="447" r:id="rId69"/>
    <p:sldId id="436" r:id="rId70"/>
    <p:sldId id="438" r:id="rId71"/>
    <p:sldId id="485" r:id="rId72"/>
    <p:sldId id="482" r:id="rId73"/>
    <p:sldId id="483" r:id="rId74"/>
    <p:sldId id="484" r:id="rId75"/>
    <p:sldId id="481" r:id="rId76"/>
    <p:sldId id="450" r:id="rId77"/>
    <p:sldId id="451" r:id="rId78"/>
    <p:sldId id="452" r:id="rId79"/>
    <p:sldId id="453" r:id="rId80"/>
    <p:sldId id="454" r:id="rId81"/>
    <p:sldId id="455" r:id="rId82"/>
    <p:sldId id="456" r:id="rId83"/>
    <p:sldId id="457" r:id="rId84"/>
    <p:sldId id="458" r:id="rId85"/>
    <p:sldId id="459" r:id="rId86"/>
    <p:sldId id="486" r:id="rId87"/>
    <p:sldId id="463" r:id="rId88"/>
    <p:sldId id="464" r:id="rId89"/>
    <p:sldId id="465" r:id="rId90"/>
    <p:sldId id="475" r:id="rId91"/>
    <p:sldId id="476" r:id="rId92"/>
    <p:sldId id="477" r:id="rId93"/>
    <p:sldId id="478" r:id="rId94"/>
    <p:sldId id="479" r:id="rId95"/>
    <p:sldId id="480" r:id="rId96"/>
    <p:sldId id="472" r:id="rId97"/>
    <p:sldId id="473" r:id="rId98"/>
    <p:sldId id="474" r:id="rId99"/>
    <p:sldId id="488" r:id="rId100"/>
    <p:sldId id="504" r:id="rId101"/>
    <p:sldId id="505" r:id="rId102"/>
    <p:sldId id="506" r:id="rId103"/>
    <p:sldId id="507" r:id="rId104"/>
    <p:sldId id="493" r:id="rId105"/>
    <p:sldId id="494" r:id="rId106"/>
    <p:sldId id="508" r:id="rId107"/>
    <p:sldId id="496" r:id="rId108"/>
    <p:sldId id="509" r:id="rId109"/>
    <p:sldId id="497" r:id="rId110"/>
    <p:sldId id="498" r:id="rId111"/>
    <p:sldId id="499" r:id="rId112"/>
    <p:sldId id="500" r:id="rId113"/>
    <p:sldId id="501" r:id="rId114"/>
    <p:sldId id="534" r:id="rId115"/>
    <p:sldId id="535" r:id="rId116"/>
    <p:sldId id="536" r:id="rId117"/>
    <p:sldId id="537" r:id="rId118"/>
    <p:sldId id="538" r:id="rId119"/>
    <p:sldId id="539" r:id="rId120"/>
    <p:sldId id="540" r:id="rId121"/>
    <p:sldId id="541" r:id="rId122"/>
    <p:sldId id="349" r:id="rId123"/>
    <p:sldId id="335" r:id="rId124"/>
    <p:sldId id="336" r:id="rId125"/>
    <p:sldId id="354" r:id="rId126"/>
    <p:sldId id="355" r:id="rId127"/>
    <p:sldId id="356" r:id="rId128"/>
    <p:sldId id="357" r:id="rId129"/>
    <p:sldId id="358" r:id="rId130"/>
    <p:sldId id="341" r:id="rId131"/>
    <p:sldId id="359" r:id="rId132"/>
    <p:sldId id="360" r:id="rId133"/>
    <p:sldId id="344" r:id="rId134"/>
    <p:sldId id="345" r:id="rId135"/>
    <p:sldId id="346" r:id="rId136"/>
    <p:sldId id="347" r:id="rId137"/>
    <p:sldId id="348" r:id="rId138"/>
    <p:sldId id="361" r:id="rId139"/>
    <p:sldId id="376" r:id="rId140"/>
    <p:sldId id="377" r:id="rId141"/>
    <p:sldId id="366" r:id="rId142"/>
    <p:sldId id="378" r:id="rId143"/>
    <p:sldId id="379" r:id="rId144"/>
    <p:sldId id="380" r:id="rId145"/>
    <p:sldId id="381" r:id="rId146"/>
    <p:sldId id="382" r:id="rId147"/>
    <p:sldId id="383" r:id="rId148"/>
    <p:sldId id="384" r:id="rId149"/>
    <p:sldId id="385" r:id="rId150"/>
    <p:sldId id="386" r:id="rId151"/>
    <p:sldId id="388" r:id="rId152"/>
    <p:sldId id="397" r:id="rId153"/>
    <p:sldId id="398" r:id="rId154"/>
    <p:sldId id="399" r:id="rId155"/>
    <p:sldId id="401" r:id="rId156"/>
    <p:sldId id="402" r:id="rId157"/>
    <p:sldId id="403" r:id="rId158"/>
    <p:sldId id="404" r:id="rId159"/>
    <p:sldId id="406" r:id="rId160"/>
    <p:sldId id="408" r:id="rId161"/>
    <p:sldId id="410" r:id="rId162"/>
    <p:sldId id="411" r:id="rId163"/>
    <p:sldId id="412" r:id="rId164"/>
    <p:sldId id="413" r:id="rId165"/>
    <p:sldId id="511" r:id="rId166"/>
    <p:sldId id="542" r:id="rId167"/>
    <p:sldId id="512" r:id="rId168"/>
    <p:sldId id="521" r:id="rId169"/>
    <p:sldId id="522" r:id="rId170"/>
    <p:sldId id="523" r:id="rId171"/>
    <p:sldId id="527" r:id="rId172"/>
    <p:sldId id="526" r:id="rId173"/>
    <p:sldId id="524" r:id="rId174"/>
    <p:sldId id="528" r:id="rId175"/>
    <p:sldId id="525" r:id="rId176"/>
    <p:sldId id="513" r:id="rId177"/>
    <p:sldId id="514" r:id="rId178"/>
    <p:sldId id="529" r:id="rId179"/>
    <p:sldId id="530" r:id="rId180"/>
    <p:sldId id="531" r:id="rId181"/>
    <p:sldId id="532" r:id="rId18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85" d="100"/>
          <a:sy n="85" d="100"/>
        </p:scale>
        <p:origin x="590"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slide" Target="slides/slide153.xml"/><Relationship Id="rId159" Type="http://schemas.openxmlformats.org/officeDocument/2006/relationships/slide" Target="slides/slide158.xml"/><Relationship Id="rId175" Type="http://schemas.openxmlformats.org/officeDocument/2006/relationships/slide" Target="slides/slide174.xml"/><Relationship Id="rId170" Type="http://schemas.openxmlformats.org/officeDocument/2006/relationships/slide" Target="slides/slide169.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slide" Target="slides/slide164.xml"/><Relationship Id="rId181" Type="http://schemas.openxmlformats.org/officeDocument/2006/relationships/slide" Target="slides/slide180.xml"/><Relationship Id="rId186" Type="http://schemas.openxmlformats.org/officeDocument/2006/relationships/tableStyles" Target="tableStyle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slide" Target="slides/slide170.xml"/><Relationship Id="rId176" Type="http://schemas.openxmlformats.org/officeDocument/2006/relationships/slide" Target="slides/slide175.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82" Type="http://schemas.openxmlformats.org/officeDocument/2006/relationships/slide" Target="slides/slide181.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4" Type="http://schemas.openxmlformats.org/officeDocument/2006/relationships/slide" Target="slides/slide3.xml"/><Relationship Id="rId9" Type="http://schemas.openxmlformats.org/officeDocument/2006/relationships/slide" Target="slides/slide8.xml"/><Relationship Id="rId172" Type="http://schemas.openxmlformats.org/officeDocument/2006/relationships/slide" Target="slides/slide171.xml"/><Relationship Id="rId180" Type="http://schemas.openxmlformats.org/officeDocument/2006/relationships/slide" Target="slides/slide179.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presProps" Target="pres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viewProps" Target="view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a:spLocks noChangeAspect="1"/>
          </p:cNvSpPr>
          <p:nvPr/>
        </p:nvSpPr>
        <p:spPr>
          <a:xfrm>
            <a:off x="231140" y="243840"/>
            <a:ext cx="11724640" cy="6377939"/>
          </a:xfrm>
          <a:prstGeom prst="rect">
            <a:avLst/>
          </a:prstGeom>
          <a:solidFill>
            <a:schemeClr val="accent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109980" y="882376"/>
            <a:ext cx="9966960" cy="2926080"/>
          </a:xfrm>
        </p:spPr>
        <p:txBody>
          <a:bodyPr anchor="b">
            <a:normAutofit/>
          </a:bodyPr>
          <a:lstStyle>
            <a:lvl1pPr algn="ctr">
              <a:lnSpc>
                <a:spcPct val="85000"/>
              </a:lnSpc>
              <a:defRPr sz="7200" b="1" cap="all"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1709530" y="3869634"/>
            <a:ext cx="8767860" cy="1388165"/>
          </a:xfrm>
        </p:spPr>
        <p:txBody>
          <a:bodyPr>
            <a:normAutofit/>
          </a:bodyPr>
          <a:lstStyle>
            <a:lvl1pPr marL="0" indent="0" algn="ctr">
              <a:buNone/>
              <a:defRPr sz="2200">
                <a:solidFill>
                  <a:srgbClr val="FFFFFF"/>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rgbClr val="FFFFFF"/>
                </a:solidFill>
              </a:defRPr>
            </a:lvl1pPr>
          </a:lstStyle>
          <a:p>
            <a:fld id="{96DFF08F-DC6B-4601-B491-B0F83F6DD2DA}" type="datetimeFigureOut">
              <a:rPr lang="en-US" dirty="0"/>
              <a:t>4/29/2024</a:t>
            </a:fld>
            <a:endParaRPr lang="en-US" dirty="0"/>
          </a:p>
        </p:txBody>
      </p:sp>
      <p:sp>
        <p:nvSpPr>
          <p:cNvPr id="5" name="Footer Placeholder 4"/>
          <p:cNvSpPr>
            <a:spLocks noGrp="1"/>
          </p:cNvSpPr>
          <p:nvPr>
            <p:ph type="ftr" sz="quarter" idx="11"/>
          </p:nvPr>
        </p:nvSpPr>
        <p:spPr/>
        <p:txBody>
          <a:bodyPr/>
          <a:lstStyle>
            <a:lvl1pPr>
              <a:defRPr>
                <a:solidFill>
                  <a:srgbClr val="FFFFFF"/>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rgbClr val="FFFFFF"/>
                </a:solidFill>
              </a:defRPr>
            </a:lvl1pPr>
          </a:lstStyle>
          <a:p>
            <a:fld id="{4FAB73BC-B049-4115-A692-8D63A059BFB8}" type="slidenum">
              <a:rPr lang="en-US" dirty="0"/>
              <a:t>‹#›</a:t>
            </a:fld>
            <a:endParaRPr lang="en-US" dirty="0"/>
          </a:p>
        </p:txBody>
      </p:sp>
      <p:cxnSp>
        <p:nvCxnSpPr>
          <p:cNvPr id="8" name="Straight Connector 7"/>
          <p:cNvCxnSpPr/>
          <p:nvPr/>
        </p:nvCxnSpPr>
        <p:spPr>
          <a:xfrm>
            <a:off x="1978660" y="3733800"/>
            <a:ext cx="8229601"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6DFF08F-DC6B-4601-B491-B0F83F6DD2DA}" type="datetimeFigureOut">
              <a:rPr lang="en-US" dirty="0"/>
              <a:t>4/29/2024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762000"/>
            <a:ext cx="2324100" cy="54102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3000" y="762000"/>
            <a:ext cx="74295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6DFF08F-DC6B-4601-B491-B0F83F6DD2DA}" type="datetimeFigureOut">
              <a:rPr lang="en-US" dirty="0"/>
              <a:t>4/29/2024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6DFF08F-DC6B-4601-B491-B0F83F6DD2DA}" type="datetimeFigureOut">
              <a:rPr lang="en-US" dirty="0"/>
              <a:t>4/29/2024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06424" y="1173575"/>
            <a:ext cx="9966960" cy="2926080"/>
          </a:xfrm>
        </p:spPr>
        <p:txBody>
          <a:bodyPr anchor="b">
            <a:noAutofit/>
          </a:bodyPr>
          <a:lstStyle>
            <a:lvl1pPr algn="ctr">
              <a:lnSpc>
                <a:spcPct val="85000"/>
              </a:lnSpc>
              <a:defRPr sz="7200" b="0" cap="all" baseline="0"/>
            </a:lvl1pPr>
          </a:lstStyle>
          <a:p>
            <a:r>
              <a:rPr lang="en-US"/>
              <a:t>Click to edit Master title style</a:t>
            </a:r>
            <a:endParaRPr lang="en-US" dirty="0"/>
          </a:p>
        </p:txBody>
      </p:sp>
      <p:sp>
        <p:nvSpPr>
          <p:cNvPr id="3" name="Text Placeholder 2"/>
          <p:cNvSpPr>
            <a:spLocks noGrp="1"/>
          </p:cNvSpPr>
          <p:nvPr>
            <p:ph type="body" idx="1"/>
          </p:nvPr>
        </p:nvSpPr>
        <p:spPr>
          <a:xfrm>
            <a:off x="1709928" y="4154520"/>
            <a:ext cx="8769096" cy="1363806"/>
          </a:xfrm>
        </p:spPr>
        <p:txBody>
          <a:bodyPr anchor="t">
            <a:normAutofit/>
          </a:bodyPr>
          <a:lstStyle>
            <a:lvl1pPr marL="0" indent="0" algn="ctr">
              <a:buNone/>
              <a:defRPr sz="2200">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6DFF08F-DC6B-4601-B491-B0F83F6DD2DA}" type="datetimeFigureOut">
              <a:rPr lang="en-US" dirty="0"/>
              <a:t>4/29/2024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7" name="Straight Connector 6"/>
          <p:cNvCxnSpPr/>
          <p:nvPr/>
        </p:nvCxnSpPr>
        <p:spPr>
          <a:xfrm>
            <a:off x="1981200" y="4020408"/>
            <a:ext cx="8229601"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3000" y="2057399"/>
            <a:ext cx="4754880" cy="40233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67612" y="2057400"/>
            <a:ext cx="4754880" cy="40233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6DFF08F-DC6B-4601-B491-B0F83F6DD2DA}" type="datetimeFigureOut">
              <a:rPr lang="en-US" dirty="0"/>
              <a:t>4/29/2024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143000" y="2001511"/>
            <a:ext cx="4754880" cy="777240"/>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3000" y="2721483"/>
            <a:ext cx="4754880" cy="338328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69173" y="1999032"/>
            <a:ext cx="4754880" cy="777240"/>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69173" y="2719322"/>
            <a:ext cx="4754880" cy="338328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6DFF08F-DC6B-4601-B491-B0F83F6DD2DA}" type="datetimeFigureOut">
              <a:rPr lang="en-US" dirty="0"/>
              <a:t>4/29/2024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6DFF08F-DC6B-4601-B491-B0F83F6DD2DA}" type="datetimeFigureOut">
              <a:rPr lang="en-US" dirty="0"/>
              <a:t>4/29/2024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6DFF08F-DC6B-4601-B491-B0F83F6DD2DA}" type="datetimeFigureOut">
              <a:rPr lang="en-US" dirty="0"/>
              <a:t>4/29/2024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3000" y="1097280"/>
            <a:ext cx="3931920" cy="1737360"/>
          </a:xfrm>
        </p:spPr>
        <p:txBody>
          <a:bodyPr anchor="b">
            <a:noAutofit/>
          </a:bodyPr>
          <a:lstStyle>
            <a:lvl1pPr>
              <a:lnSpc>
                <a:spcPct val="90000"/>
              </a:lnSpc>
              <a:defRPr sz="4000" b="0"/>
            </a:lvl1pPr>
          </a:lstStyle>
          <a:p>
            <a:r>
              <a:rPr lang="en-US"/>
              <a:t>Click to edit Master title style</a:t>
            </a:r>
            <a:endParaRPr lang="en-US" dirty="0"/>
          </a:p>
        </p:txBody>
      </p:sp>
      <p:sp>
        <p:nvSpPr>
          <p:cNvPr id="3" name="Content Placeholder 2"/>
          <p:cNvSpPr>
            <a:spLocks noGrp="1"/>
          </p:cNvSpPr>
          <p:nvPr>
            <p:ph idx="1"/>
          </p:nvPr>
        </p:nvSpPr>
        <p:spPr>
          <a:xfrm>
            <a:off x="5852159" y="1097280"/>
            <a:ext cx="5212080" cy="46634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3000" y="2834640"/>
            <a:ext cx="3931920" cy="3017520"/>
          </a:xfrm>
        </p:spPr>
        <p:txBody>
          <a:bodyPr>
            <a:normAutofit/>
          </a:bodyPr>
          <a:lstStyle>
            <a:lvl1pPr marL="0" indent="0">
              <a:lnSpc>
                <a:spcPct val="100000"/>
              </a:lnSpc>
              <a:spcBef>
                <a:spcPts val="1000"/>
              </a:spcBef>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6DFF08F-DC6B-4601-B491-B0F83F6DD2DA}" type="datetimeFigureOut">
              <a:rPr lang="en-US" dirty="0"/>
              <a:t>4/29/2024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3000" y="1097280"/>
            <a:ext cx="3931920" cy="1737360"/>
          </a:xfrm>
        </p:spPr>
        <p:txBody>
          <a:bodyPr anchor="b">
            <a:noAutofit/>
          </a:bodyPr>
          <a:lstStyle>
            <a:lvl1pPr>
              <a:lnSpc>
                <a:spcPct val="90000"/>
              </a:lnSpc>
              <a:defRPr sz="40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5413248" y="1069847"/>
            <a:ext cx="6099048" cy="4800600"/>
          </a:xfrm>
        </p:spPr>
        <p:txBody>
          <a:bodyPr lIns="274320" tIns="182880" anchor="t">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3000" y="2834640"/>
            <a:ext cx="3931920" cy="2880360"/>
          </a:xfrm>
        </p:spPr>
        <p:txBody>
          <a:bodyPr>
            <a:normAutofit/>
          </a:bodyPr>
          <a:lstStyle>
            <a:lvl1pPr marL="0" indent="0">
              <a:lnSpc>
                <a:spcPct val="100000"/>
              </a:lnSpc>
              <a:spcBef>
                <a:spcPts val="1000"/>
              </a:spcBef>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6DFF08F-DC6B-4601-B491-B0F83F6DD2DA}" type="datetimeFigureOut">
              <a:rPr lang="en-US" dirty="0"/>
              <a:t>4/29/2024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7" name="Rectangle 6"/>
          <p:cNvSpPr>
            <a:spLocks noChangeAspect="1"/>
          </p:cNvSpPr>
          <p:nvPr/>
        </p:nvSpPr>
        <p:spPr>
          <a:xfrm>
            <a:off x="231140" y="243840"/>
            <a:ext cx="11724640" cy="637793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143000" y="609600"/>
            <a:ext cx="9875520" cy="135636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43000" y="2057400"/>
            <a:ext cx="9872871" cy="40386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142996" y="6223828"/>
            <a:ext cx="2329074" cy="365125"/>
          </a:xfrm>
          <a:prstGeom prst="rect">
            <a:avLst/>
          </a:prstGeom>
        </p:spPr>
        <p:txBody>
          <a:bodyPr vert="horz" lIns="91440" tIns="45720" rIns="91440" bIns="45720" rtlCol="0" anchor="ctr"/>
          <a:lstStyle>
            <a:lvl1pPr algn="l">
              <a:defRPr sz="1200">
                <a:solidFill>
                  <a:schemeClr val="accent1"/>
                </a:solidFill>
              </a:defRPr>
            </a:lvl1pPr>
          </a:lstStyle>
          <a:p>
            <a:fld id="{96DFF08F-DC6B-4601-B491-B0F83F6DD2DA}" type="datetimeFigureOut">
              <a:rPr lang="en-US" dirty="0"/>
              <a:pPr/>
              <a:t>4/29/2024</a:t>
            </a:fld>
            <a:endParaRPr lang="en-US" dirty="0"/>
          </a:p>
        </p:txBody>
      </p:sp>
      <p:sp>
        <p:nvSpPr>
          <p:cNvPr id="5" name="Footer Placeholder 4"/>
          <p:cNvSpPr>
            <a:spLocks noGrp="1"/>
          </p:cNvSpPr>
          <p:nvPr>
            <p:ph type="ftr" sz="quarter" idx="3"/>
          </p:nvPr>
        </p:nvSpPr>
        <p:spPr>
          <a:xfrm>
            <a:off x="3949148" y="6223828"/>
            <a:ext cx="4717774" cy="365125"/>
          </a:xfrm>
          <a:prstGeom prst="rect">
            <a:avLst/>
          </a:prstGeom>
        </p:spPr>
        <p:txBody>
          <a:bodyPr vert="horz" lIns="91440" tIns="45720" rIns="91440" bIns="45720" rtlCol="0" anchor="ctr"/>
          <a:lstStyle>
            <a:lvl1pPr algn="ctr">
              <a:defRPr sz="1200">
                <a:solidFill>
                  <a:schemeClr val="accent1"/>
                </a:solidFill>
              </a:defRPr>
            </a:lvl1pPr>
          </a:lstStyle>
          <a:p>
            <a:endParaRPr lang="en-US" dirty="0"/>
          </a:p>
        </p:txBody>
      </p:sp>
      <p:sp>
        <p:nvSpPr>
          <p:cNvPr id="6" name="Slide Number Placeholder 5"/>
          <p:cNvSpPr>
            <a:spLocks noGrp="1"/>
          </p:cNvSpPr>
          <p:nvPr>
            <p:ph type="sldNum" sz="quarter" idx="4"/>
          </p:nvPr>
        </p:nvSpPr>
        <p:spPr>
          <a:xfrm>
            <a:off x="9329530" y="6223828"/>
            <a:ext cx="1706217" cy="365125"/>
          </a:xfrm>
          <a:prstGeom prst="rect">
            <a:avLst/>
          </a:prstGeom>
        </p:spPr>
        <p:txBody>
          <a:bodyPr vert="horz" lIns="91440" tIns="45720" rIns="91440" bIns="45720" rtlCol="0" anchor="ctr"/>
          <a:lstStyle>
            <a:lvl1pPr algn="r">
              <a:defRPr sz="1200">
                <a:solidFill>
                  <a:schemeClr val="accent1"/>
                </a:solidFill>
              </a:defRPr>
            </a:lvl1pPr>
          </a:lstStyle>
          <a:p>
            <a:fld id="{4FAB73BC-B049-4115-A692-8D63A059BFB8}"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p:titleStyle>
    <p:body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jpe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151.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53.jpe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image" Target="../media/image62.jpg"/><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image" Target="../media/image65.jpg"/><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image" Target="../media/image66.jpg"/><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image" Target="../media/image67.jpg"/><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9.bin"/><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hyperlink" Target="https://www.guru99.com/software-development-tools.html"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hyperlink" Target="https://activecollab.com/blog/customer-stories/new-plant-from-spreadsheets-to-efficiency" TargetMode="Externa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hyperlink" Target="https://activecollab.com/blog/project-management/communication-methods-in-project-management#effective-communication" TargetMode="Externa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8600" y="266700"/>
            <a:ext cx="11772900" cy="1485900"/>
          </a:xfrm>
        </p:spPr>
        <p:txBody>
          <a:bodyPr>
            <a:normAutofit/>
          </a:bodyPr>
          <a:lstStyle/>
          <a:p>
            <a:r>
              <a:rPr lang="en-US" sz="4800" dirty="0"/>
              <a:t>unit1: overview of system analysis and design</a:t>
            </a:r>
          </a:p>
        </p:txBody>
      </p:sp>
      <p:sp>
        <p:nvSpPr>
          <p:cNvPr id="3" name="Subtitle 2"/>
          <p:cNvSpPr>
            <a:spLocks noGrp="1"/>
          </p:cNvSpPr>
          <p:nvPr>
            <p:ph type="subTitle" idx="1"/>
          </p:nvPr>
        </p:nvSpPr>
        <p:spPr>
          <a:xfrm>
            <a:off x="368300" y="1752600"/>
            <a:ext cx="11315700" cy="4699000"/>
          </a:xfrm>
        </p:spPr>
        <p:txBody>
          <a:bodyPr>
            <a:normAutofit/>
          </a:bodyPr>
          <a:lstStyle/>
          <a:p>
            <a:pPr algn="l"/>
            <a:r>
              <a:rPr lang="en-US" dirty="0"/>
              <a:t>1. Introduction to system and its components and examples.</a:t>
            </a:r>
          </a:p>
          <a:p>
            <a:pPr algn="l"/>
            <a:r>
              <a:rPr lang="en-US" dirty="0"/>
              <a:t>2. System Analysis and Design: Case Study: Online Shopping System.</a:t>
            </a:r>
          </a:p>
          <a:p>
            <a:pPr algn="l"/>
            <a:r>
              <a:rPr lang="en-US" dirty="0"/>
              <a:t>3. Types of Information system.</a:t>
            </a:r>
          </a:p>
          <a:p>
            <a:pPr algn="l"/>
            <a:r>
              <a:rPr lang="en-US" dirty="0"/>
              <a:t>	a. Transaction Processing system(TSP)</a:t>
            </a:r>
          </a:p>
          <a:p>
            <a:pPr algn="l"/>
            <a:r>
              <a:rPr lang="en-US" dirty="0"/>
              <a:t>	b. Management Information system.</a:t>
            </a:r>
          </a:p>
          <a:p>
            <a:pPr algn="l"/>
            <a:r>
              <a:rPr lang="en-US" dirty="0"/>
              <a:t>	c. Decision Support System</a:t>
            </a:r>
          </a:p>
          <a:p>
            <a:pPr algn="l"/>
            <a:r>
              <a:rPr lang="en-US" dirty="0"/>
              <a:t>	d. Expert System</a:t>
            </a:r>
          </a:p>
          <a:p>
            <a:pPr algn="l"/>
            <a:r>
              <a:rPr lang="en-US" dirty="0"/>
              <a:t>4. System Development Life Cycle(SDLC)</a:t>
            </a:r>
          </a:p>
          <a:p>
            <a:pPr algn="l"/>
            <a:r>
              <a:rPr lang="en-US" dirty="0"/>
              <a:t>5. System Analysis and design tools : Prototyping ,Joint Application Design. </a:t>
            </a:r>
          </a:p>
          <a:p>
            <a:pPr algn="l"/>
            <a:endParaRPr lang="en-US" dirty="0"/>
          </a:p>
        </p:txBody>
      </p:sp>
    </p:spTree>
    <p:extLst>
      <p:ext uri="{BB962C8B-B14F-4D97-AF65-F5344CB8AC3E}">
        <p14:creationId xmlns:p14="http://schemas.microsoft.com/office/powerpoint/2010/main" val="2874101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355600"/>
            <a:ext cx="11506200" cy="6121400"/>
          </a:xfrm>
        </p:spPr>
        <p:txBody>
          <a:bodyPr>
            <a:normAutofit fontScale="40000" lnSpcReduction="20000"/>
          </a:bodyPr>
          <a:lstStyle/>
          <a:p>
            <a:pPr>
              <a:buFont typeface="Wingdings" panose="05000000000000000000" pitchFamily="2" charset="2"/>
              <a:buChar char="q"/>
            </a:pPr>
            <a:r>
              <a:rPr lang="en-US" sz="7400" b="1" u="sng" dirty="0">
                <a:solidFill>
                  <a:srgbClr val="FF0000"/>
                </a:solidFill>
              </a:rPr>
              <a:t>Key functionalities to remember while making a User Experience Design.</a:t>
            </a:r>
          </a:p>
          <a:p>
            <a:r>
              <a:rPr lang="en-US" sz="4300" b="1" dirty="0">
                <a:solidFill>
                  <a:srgbClr val="00B0F0"/>
                </a:solidFill>
              </a:rPr>
              <a:t>Information Architecture: </a:t>
            </a:r>
            <a:r>
              <a:rPr lang="en-US" sz="4300" b="1" dirty="0">
                <a:solidFill>
                  <a:schemeClr val="tx1">
                    <a:lumMod val="95000"/>
                    <a:lumOff val="5000"/>
                  </a:schemeClr>
                </a:solidFill>
              </a:rPr>
              <a:t>Organizing the website's content and product categories in a intuitive manner, helping users find what they are looking for quickly and efficiently.</a:t>
            </a:r>
          </a:p>
          <a:p>
            <a:r>
              <a:rPr lang="en-US" sz="4300" b="1" dirty="0">
                <a:solidFill>
                  <a:srgbClr val="00B0F0"/>
                </a:solidFill>
              </a:rPr>
              <a:t>Search and Navigation: </a:t>
            </a:r>
            <a:r>
              <a:rPr lang="en-US" sz="4300" b="1" dirty="0">
                <a:solidFill>
                  <a:schemeClr val="tx1">
                    <a:lumMod val="95000"/>
                    <a:lumOff val="5000"/>
                  </a:schemeClr>
                </a:solidFill>
              </a:rPr>
              <a:t>Implementing a powerful and user-friendly search functionality, as well as clear navigation menus and filters to help users refine their search and discover relevant products easily.</a:t>
            </a:r>
          </a:p>
          <a:p>
            <a:r>
              <a:rPr lang="en-US" sz="4300" b="1" dirty="0">
                <a:solidFill>
                  <a:srgbClr val="00B0F0"/>
                </a:solidFill>
              </a:rPr>
              <a:t>Product Presentation: </a:t>
            </a:r>
            <a:r>
              <a:rPr lang="en-US" sz="4300" b="1" dirty="0">
                <a:solidFill>
                  <a:schemeClr val="tx1">
                    <a:lumMod val="95000"/>
                    <a:lumOff val="5000"/>
                  </a:schemeClr>
                </a:solidFill>
              </a:rPr>
              <a:t>Showcasing products with high-quality images, accurate descriptions, and customer reviews to provide users with the necessary information to make informed decisions.</a:t>
            </a:r>
          </a:p>
          <a:p>
            <a:r>
              <a:rPr lang="en-US" sz="4300" b="1" dirty="0">
                <a:solidFill>
                  <a:srgbClr val="00B0F0"/>
                </a:solidFill>
              </a:rPr>
              <a:t>Mobile Responsiveness: </a:t>
            </a:r>
            <a:r>
              <a:rPr lang="en-US" sz="4300" b="1" dirty="0">
                <a:solidFill>
                  <a:schemeClr val="tx1">
                    <a:lumMod val="95000"/>
                    <a:lumOff val="5000"/>
                  </a:schemeClr>
                </a:solidFill>
              </a:rPr>
              <a:t>Ensuring the website is optimized for various devices and screen sizes, especially for mobile users, as mobile shopping continues to grow.</a:t>
            </a:r>
          </a:p>
          <a:p>
            <a:r>
              <a:rPr lang="en-US" sz="4300" b="1" dirty="0">
                <a:solidFill>
                  <a:srgbClr val="00B0F0"/>
                </a:solidFill>
              </a:rPr>
              <a:t>Optimizing Checkout Process: </a:t>
            </a:r>
            <a:r>
              <a:rPr lang="en-US" sz="4300" b="1" dirty="0">
                <a:solidFill>
                  <a:schemeClr val="tx1">
                    <a:lumMod val="95000"/>
                    <a:lumOff val="5000"/>
                  </a:schemeClr>
                </a:solidFill>
              </a:rPr>
              <a:t>minimizing the number of steps required for a purchase to reduce cart abandonment/reject rates.</a:t>
            </a:r>
          </a:p>
          <a:p>
            <a:r>
              <a:rPr lang="en-US" sz="4300" b="1" dirty="0">
                <a:solidFill>
                  <a:srgbClr val="00B0F0"/>
                </a:solidFill>
              </a:rPr>
              <a:t>Security and Trust:  </a:t>
            </a:r>
            <a:r>
              <a:rPr lang="en-US" sz="4300" b="1" dirty="0">
                <a:solidFill>
                  <a:schemeClr val="tx1">
                    <a:lumMod val="95000"/>
                    <a:lumOff val="5000"/>
                  </a:schemeClr>
                </a:solidFill>
              </a:rPr>
              <a:t>(e.g., secure payment options, SSL certificates) to build trust with customers.</a:t>
            </a:r>
          </a:p>
          <a:p>
            <a:r>
              <a:rPr lang="en-US" sz="4300" b="1" dirty="0">
                <a:solidFill>
                  <a:srgbClr val="00B0F0"/>
                </a:solidFill>
              </a:rPr>
              <a:t>Digital Footprint: </a:t>
            </a:r>
            <a:r>
              <a:rPr lang="en-US" sz="4300" b="1" dirty="0">
                <a:solidFill>
                  <a:schemeClr val="tx1">
                    <a:lumMod val="95000"/>
                    <a:lumOff val="5000"/>
                  </a:schemeClr>
                </a:solidFill>
              </a:rPr>
              <a:t>Using customer data and behavior and buying patterns, the system suggesting relevant products, showcasing offers, and displaying recently viewed items.</a:t>
            </a:r>
          </a:p>
          <a:p>
            <a:r>
              <a:rPr lang="en-US" sz="4300" b="1" dirty="0">
                <a:solidFill>
                  <a:srgbClr val="00B0F0"/>
                </a:solidFill>
              </a:rPr>
              <a:t>Load Times: </a:t>
            </a:r>
            <a:r>
              <a:rPr lang="en-US" sz="4300" b="1" dirty="0">
                <a:solidFill>
                  <a:schemeClr val="tx1">
                    <a:lumMod val="95000"/>
                    <a:lumOff val="5000"/>
                  </a:schemeClr>
                </a:solidFill>
              </a:rPr>
              <a:t>Optimizing the website's performance to ensure fast loading times and smooth navigation, reducing the risk of system lagging in the site due to slow speeds.</a:t>
            </a:r>
          </a:p>
          <a:p>
            <a:r>
              <a:rPr lang="en-US" sz="4300" b="1" dirty="0">
                <a:solidFill>
                  <a:srgbClr val="00B0F0"/>
                </a:solidFill>
              </a:rPr>
              <a:t>Accessibility: </a:t>
            </a:r>
            <a:r>
              <a:rPr lang="en-US" sz="4300" b="1" dirty="0">
                <a:solidFill>
                  <a:schemeClr val="tx1">
                    <a:lumMod val="95000"/>
                    <a:lumOff val="5000"/>
                  </a:schemeClr>
                </a:solidFill>
              </a:rPr>
              <a:t>Making the website accessible to all users, including those with disabilities, by following accessibility guidelines and providing alternative means of accessing content.</a:t>
            </a:r>
          </a:p>
          <a:p>
            <a:r>
              <a:rPr lang="en-US" sz="4300" b="1" dirty="0">
                <a:solidFill>
                  <a:srgbClr val="00B0F0"/>
                </a:solidFill>
              </a:rPr>
              <a:t>Customer Support: </a:t>
            </a:r>
            <a:r>
              <a:rPr lang="en-US" sz="4300" b="1" dirty="0">
                <a:solidFill>
                  <a:schemeClr val="tx1">
                    <a:lumMod val="95000"/>
                    <a:lumOff val="5000"/>
                  </a:schemeClr>
                </a:solidFill>
              </a:rPr>
              <a:t>Offering multiple channels for customer support, such as live chat, email, or phone, to assist users with any queries or issues they may encounter.</a:t>
            </a:r>
          </a:p>
        </p:txBody>
      </p:sp>
    </p:spTree>
    <p:extLst>
      <p:ext uri="{BB962C8B-B14F-4D97-AF65-F5344CB8AC3E}">
        <p14:creationId xmlns:p14="http://schemas.microsoft.com/office/powerpoint/2010/main" val="269469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arn(inVertic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arn(inVertic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arn(inVertical)">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barn(inVertical)">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barn(inVertical)">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6" presetClass="entr" presetSubtype="21"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barn(inVertical)">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6" presetClass="entr" presetSubtype="21"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barn(inVertical)">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6" presetClass="entr" presetSubtype="21"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barn(inVertical)">
                                      <p:cBhvr>
                                        <p:cTn id="47" dur="5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6" presetClass="entr" presetSubtype="21" fill="hold" grpId="0"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barn(inVertical)">
                                      <p:cBhvr>
                                        <p:cTn id="52" dur="500"/>
                                        <p:tgtEl>
                                          <p:spTgt spid="3">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6" presetClass="entr" presetSubtype="21" fill="hold" grpId="0" nodeType="clickEffect">
                                  <p:stCondLst>
                                    <p:cond delay="0"/>
                                  </p:stCondLst>
                                  <p:childTnLst>
                                    <p:set>
                                      <p:cBhvr>
                                        <p:cTn id="56" dur="1" fill="hold">
                                          <p:stCondLst>
                                            <p:cond delay="0"/>
                                          </p:stCondLst>
                                        </p:cTn>
                                        <p:tgtEl>
                                          <p:spTgt spid="3">
                                            <p:txEl>
                                              <p:pRg st="10" end="10"/>
                                            </p:txEl>
                                          </p:spTgt>
                                        </p:tgtEl>
                                        <p:attrNameLst>
                                          <p:attrName>style.visibility</p:attrName>
                                        </p:attrNameLst>
                                      </p:cBhvr>
                                      <p:to>
                                        <p:strVal val="visible"/>
                                      </p:to>
                                    </p:set>
                                    <p:animEffect transition="in" filter="barn(inVertical)">
                                      <p:cBhvr>
                                        <p:cTn id="57"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30200" y="419100"/>
            <a:ext cx="11544300" cy="6096000"/>
          </a:xfrm>
        </p:spPr>
        <p:txBody>
          <a:bodyPr>
            <a:normAutofit/>
          </a:bodyPr>
          <a:lstStyle/>
          <a:p>
            <a:pPr>
              <a:buFont typeface="Wingdings" panose="05000000000000000000" pitchFamily="2" charset="2"/>
              <a:buChar char="v"/>
            </a:pPr>
            <a:r>
              <a:rPr lang="en-US" b="1" dirty="0">
                <a:solidFill>
                  <a:srgbClr val="0070C0"/>
                </a:solidFill>
                <a:latin typeface="Söhne"/>
              </a:rPr>
              <a:t>Procurement Team: A </a:t>
            </a:r>
            <a:r>
              <a:rPr lang="en-US" b="1" dirty="0">
                <a:solidFill>
                  <a:schemeClr val="tx1"/>
                </a:solidFill>
              </a:rPr>
              <a:t>group of professionals, dedicated to finding and acquiring goods and services(including hardware, software requirement) for an organization at the best possible price.</a:t>
            </a:r>
            <a:endParaRPr lang="en-US" b="1" dirty="0">
              <a:solidFill>
                <a:schemeClr val="tx1"/>
              </a:solidFill>
              <a:latin typeface="Söhne"/>
            </a:endParaRPr>
          </a:p>
          <a:p>
            <a:pPr>
              <a:buFont typeface="Wingdings" panose="05000000000000000000" pitchFamily="2" charset="2"/>
              <a:buChar char="v"/>
            </a:pPr>
            <a:r>
              <a:rPr lang="en-US" b="1" dirty="0">
                <a:solidFill>
                  <a:srgbClr val="0070C0"/>
                </a:solidFill>
                <a:latin typeface="Söhne"/>
              </a:rPr>
              <a:t>Training Specialists: </a:t>
            </a:r>
            <a:r>
              <a:rPr lang="en-US" b="1" dirty="0">
                <a:solidFill>
                  <a:srgbClr val="374151"/>
                </a:solidFill>
                <a:latin typeface="Söhne"/>
              </a:rPr>
              <a:t>Individuals who design and deliver training programs for end-users to effectively use the system.</a:t>
            </a:r>
          </a:p>
          <a:p>
            <a:pPr>
              <a:buFont typeface="Wingdings" panose="05000000000000000000" pitchFamily="2" charset="2"/>
              <a:buChar char="v"/>
            </a:pPr>
            <a:r>
              <a:rPr lang="en-US" sz="2400" b="1" dirty="0">
                <a:solidFill>
                  <a:srgbClr val="0070C0"/>
                </a:solidFill>
              </a:rPr>
              <a:t>Support and Helpdesk Staff:</a:t>
            </a:r>
            <a:r>
              <a:rPr lang="en-US" sz="2400" dirty="0">
                <a:solidFill>
                  <a:srgbClr val="0070C0"/>
                </a:solidFill>
              </a:rPr>
              <a:t> </a:t>
            </a:r>
            <a:r>
              <a:rPr lang="en-US" sz="2400" b="1" dirty="0">
                <a:solidFill>
                  <a:schemeClr val="tx1"/>
                </a:solidFill>
              </a:rPr>
              <a:t>Individuals who provide technical support, troubleshooting, and assistance to end-users in case they encounter issues with the system.</a:t>
            </a:r>
          </a:p>
        </p:txBody>
      </p:sp>
    </p:spTree>
    <p:extLst>
      <p:ext uri="{BB962C8B-B14F-4D97-AF65-F5344CB8AC3E}">
        <p14:creationId xmlns:p14="http://schemas.microsoft.com/office/powerpoint/2010/main" val="3725182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317500"/>
            <a:ext cx="11595100" cy="6197600"/>
          </a:xfrm>
        </p:spPr>
        <p:txBody>
          <a:bodyPr>
            <a:normAutofit/>
          </a:bodyPr>
          <a:lstStyle/>
          <a:p>
            <a:pPr marL="45720" indent="0">
              <a:buNone/>
            </a:pPr>
            <a:r>
              <a:rPr lang="en-US" sz="3200" b="1" u="sng" dirty="0">
                <a:solidFill>
                  <a:schemeClr val="accent3"/>
                </a:solidFill>
              </a:rPr>
              <a:t>2. External Stakeholders:</a:t>
            </a:r>
          </a:p>
          <a:p>
            <a:pPr>
              <a:buFont typeface="Wingdings" panose="05000000000000000000" pitchFamily="2" charset="2"/>
              <a:buChar char="v"/>
            </a:pPr>
            <a:r>
              <a:rPr lang="en-US" b="1" dirty="0">
                <a:solidFill>
                  <a:srgbClr val="0070C0"/>
                </a:solidFill>
              </a:rPr>
              <a:t>Customers/Clients:</a:t>
            </a:r>
            <a:r>
              <a:rPr lang="en-US" dirty="0">
                <a:solidFill>
                  <a:srgbClr val="0070C0"/>
                </a:solidFill>
              </a:rPr>
              <a:t> C</a:t>
            </a:r>
            <a:r>
              <a:rPr lang="en-US" b="1" dirty="0">
                <a:solidFill>
                  <a:schemeClr val="tx1"/>
                </a:solidFill>
              </a:rPr>
              <a:t>ustomers or clients are important stakeholders who use the system's services or products.</a:t>
            </a:r>
          </a:p>
          <a:p>
            <a:pPr>
              <a:buFont typeface="Wingdings" panose="05000000000000000000" pitchFamily="2" charset="2"/>
              <a:buChar char="v"/>
            </a:pPr>
            <a:r>
              <a:rPr lang="en-US" b="1" dirty="0">
                <a:solidFill>
                  <a:srgbClr val="0070C0"/>
                </a:solidFill>
              </a:rPr>
              <a:t>Vendors/Suppliers:  </a:t>
            </a:r>
            <a:r>
              <a:rPr lang="en-US" b="1" dirty="0">
                <a:solidFill>
                  <a:schemeClr val="tx1"/>
                </a:solidFill>
              </a:rPr>
              <a:t>vendors or suppliers provide products, services, or integrations that contribute to the system's functionality.</a:t>
            </a:r>
            <a:endParaRPr lang="en-US" dirty="0"/>
          </a:p>
          <a:p>
            <a:pPr>
              <a:buFont typeface="Wingdings" panose="05000000000000000000" pitchFamily="2" charset="2"/>
              <a:buChar char="v"/>
            </a:pPr>
            <a:r>
              <a:rPr lang="en-US" b="1" dirty="0">
                <a:solidFill>
                  <a:srgbClr val="0070C0"/>
                </a:solidFill>
              </a:rPr>
              <a:t>Partners and Collaborators:</a:t>
            </a:r>
          </a:p>
          <a:p>
            <a:pPr>
              <a:buFont typeface="Wingdings" panose="05000000000000000000" pitchFamily="2" charset="2"/>
              <a:buChar char="v"/>
            </a:pPr>
            <a:r>
              <a:rPr lang="en-US" b="1" dirty="0">
                <a:solidFill>
                  <a:srgbClr val="0070C0"/>
                </a:solidFill>
              </a:rPr>
              <a:t>Competitors: </a:t>
            </a:r>
            <a:r>
              <a:rPr lang="en-US" b="1" dirty="0">
                <a:solidFill>
                  <a:schemeClr val="tx1"/>
                </a:solidFill>
              </a:rPr>
              <a:t>Rival organizations or entities that might be affected by the organization's activities or decisions.</a:t>
            </a:r>
          </a:p>
          <a:p>
            <a:pPr>
              <a:buFont typeface="Wingdings" panose="05000000000000000000" pitchFamily="2" charset="2"/>
              <a:buChar char="v"/>
            </a:pPr>
            <a:r>
              <a:rPr lang="en-US" b="1" dirty="0">
                <a:solidFill>
                  <a:srgbClr val="0070C0"/>
                </a:solidFill>
              </a:rPr>
              <a:t>Media and Public Relations: </a:t>
            </a:r>
            <a:r>
              <a:rPr lang="en-US" b="1" dirty="0">
                <a:solidFill>
                  <a:schemeClr val="tx1"/>
                </a:solidFill>
              </a:rPr>
              <a:t>Media outlets(Broadcasting Channels), journalists, and public relations professionals who shape public perception and opinion.</a:t>
            </a:r>
          </a:p>
          <a:p>
            <a:pPr>
              <a:buFont typeface="Wingdings" panose="05000000000000000000" pitchFamily="2" charset="2"/>
              <a:buChar char="v"/>
            </a:pPr>
            <a:r>
              <a:rPr lang="en-US" b="1" dirty="0">
                <a:solidFill>
                  <a:srgbClr val="0070C0"/>
                </a:solidFill>
              </a:rPr>
              <a:t>Advocacy Groups:</a:t>
            </a:r>
            <a:r>
              <a:rPr lang="en-US" dirty="0">
                <a:solidFill>
                  <a:srgbClr val="0070C0"/>
                </a:solidFill>
              </a:rPr>
              <a:t> </a:t>
            </a:r>
            <a:r>
              <a:rPr lang="en-US" b="1" dirty="0">
                <a:solidFill>
                  <a:schemeClr val="tx1"/>
                </a:solidFill>
              </a:rPr>
              <a:t>It may be Non-governmental organizations (NGOs), community groups, or associations that advocate for specific causes or interests.</a:t>
            </a:r>
          </a:p>
          <a:p>
            <a:endParaRPr lang="en-US" dirty="0"/>
          </a:p>
          <a:p>
            <a:endParaRPr lang="en-US" dirty="0"/>
          </a:p>
        </p:txBody>
      </p:sp>
    </p:spTree>
    <p:extLst>
      <p:ext uri="{BB962C8B-B14F-4D97-AF65-F5344CB8AC3E}">
        <p14:creationId xmlns:p14="http://schemas.microsoft.com/office/powerpoint/2010/main" val="411636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06400" y="381000"/>
            <a:ext cx="10985500" cy="5981700"/>
          </a:xfrm>
        </p:spPr>
        <p:txBody>
          <a:bodyPr/>
          <a:lstStyle/>
          <a:p>
            <a:pPr>
              <a:buFont typeface="Wingdings" panose="05000000000000000000" pitchFamily="2" charset="2"/>
              <a:buChar char="v"/>
            </a:pPr>
            <a:r>
              <a:rPr lang="en-US" b="1" dirty="0">
                <a:solidFill>
                  <a:srgbClr val="0070C0"/>
                </a:solidFill>
                <a:latin typeface="Söhne"/>
              </a:rPr>
              <a:t>Investors/Shareholders: </a:t>
            </a:r>
          </a:p>
          <a:p>
            <a:pPr>
              <a:buFont typeface="Wingdings" panose="05000000000000000000" pitchFamily="2" charset="2"/>
              <a:buChar char="Ø"/>
            </a:pPr>
            <a:r>
              <a:rPr lang="en-US" b="1" dirty="0">
                <a:solidFill>
                  <a:schemeClr val="tx1"/>
                </a:solidFill>
                <a:latin typeface="Söhne"/>
              </a:rPr>
              <a:t>Individuals or groups who have a financial interest in the organization's success.</a:t>
            </a:r>
          </a:p>
          <a:p>
            <a:pPr marL="45720" indent="0">
              <a:buNone/>
            </a:pPr>
            <a:r>
              <a:rPr lang="en-US" b="1" dirty="0">
                <a:solidFill>
                  <a:schemeClr val="tx1"/>
                </a:solidFill>
                <a:latin typeface="Söhne"/>
              </a:rPr>
              <a:t> </a:t>
            </a:r>
            <a:r>
              <a:rPr lang="en-US" b="1" dirty="0">
                <a:solidFill>
                  <a:schemeClr val="accent1">
                    <a:lumMod val="60000"/>
                    <a:lumOff val="40000"/>
                  </a:schemeClr>
                </a:solidFill>
                <a:latin typeface="Söhne"/>
              </a:rPr>
              <a:t>or</a:t>
            </a:r>
          </a:p>
          <a:p>
            <a:pPr marL="45720" indent="0">
              <a:buNone/>
            </a:pPr>
            <a:r>
              <a:rPr lang="en-US" b="1" dirty="0">
                <a:solidFill>
                  <a:schemeClr val="tx1"/>
                </a:solidFill>
                <a:latin typeface="Söhne"/>
              </a:rPr>
              <a:t> </a:t>
            </a:r>
            <a:r>
              <a:rPr lang="en-US" b="1" dirty="0">
                <a:solidFill>
                  <a:schemeClr val="tx1"/>
                </a:solidFill>
              </a:rPr>
              <a:t>Individuals, groups, or institutions that provide financial support, loans, or investments to the organization.</a:t>
            </a:r>
            <a:endParaRPr lang="en-US" b="1" dirty="0">
              <a:solidFill>
                <a:schemeClr val="tx1"/>
              </a:solidFill>
              <a:latin typeface="Söhne"/>
            </a:endParaRPr>
          </a:p>
          <a:p>
            <a:pPr marL="45720" indent="0">
              <a:buNone/>
            </a:pPr>
            <a:endParaRPr lang="en-US" dirty="0"/>
          </a:p>
        </p:txBody>
      </p:sp>
    </p:spTree>
    <p:extLst>
      <p:ext uri="{BB962C8B-B14F-4D97-AF65-F5344CB8AC3E}">
        <p14:creationId xmlns:p14="http://schemas.microsoft.com/office/powerpoint/2010/main" val="3510468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19300" y="285750"/>
            <a:ext cx="6845300" cy="5935264"/>
          </a:xfrm>
        </p:spPr>
      </p:pic>
    </p:spTree>
    <p:extLst>
      <p:ext uri="{BB962C8B-B14F-4D97-AF65-F5344CB8AC3E}">
        <p14:creationId xmlns:p14="http://schemas.microsoft.com/office/powerpoint/2010/main" val="191319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76518" y="349624"/>
            <a:ext cx="11470341" cy="6172200"/>
          </a:xfrm>
        </p:spPr>
        <p:txBody>
          <a:bodyPr>
            <a:normAutofit/>
          </a:bodyPr>
          <a:lstStyle/>
          <a:p>
            <a:pPr marL="45720" indent="0">
              <a:buNone/>
            </a:pPr>
            <a:r>
              <a:rPr lang="en-US" sz="2800" b="1" i="1" dirty="0">
                <a:solidFill>
                  <a:schemeClr val="accent3"/>
                </a:solidFill>
              </a:rPr>
              <a:t>c. Establish a project team with the necessary skills and expertise.</a:t>
            </a:r>
          </a:p>
          <a:p>
            <a:pPr>
              <a:buFont typeface="Wingdings" panose="05000000000000000000" pitchFamily="2" charset="2"/>
              <a:buChar char="Ø"/>
            </a:pPr>
            <a:r>
              <a:rPr lang="en-US" dirty="0">
                <a:solidFill>
                  <a:schemeClr val="tx1">
                    <a:lumMod val="95000"/>
                    <a:lumOff val="5000"/>
                  </a:schemeClr>
                </a:solidFill>
              </a:rPr>
              <a:t>By establishing a project team with the necessary skills and expertise, you ensure that the project has the talent and capabilities required to meet its objectives. </a:t>
            </a:r>
          </a:p>
          <a:p>
            <a:pPr>
              <a:buFont typeface="Wingdings" panose="05000000000000000000" pitchFamily="2" charset="2"/>
              <a:buChar char="Ø"/>
            </a:pPr>
            <a:r>
              <a:rPr lang="en-US" dirty="0">
                <a:solidFill>
                  <a:schemeClr val="tx1">
                    <a:lumMod val="95000"/>
                    <a:lumOff val="5000"/>
                  </a:schemeClr>
                </a:solidFill>
              </a:rPr>
              <a:t>A well-rounded and skilled team is better equipped to handle challenges, make informed decisions, and deliver high-quality results.</a:t>
            </a:r>
          </a:p>
          <a:p>
            <a:pPr>
              <a:buFont typeface="Wingdings" panose="05000000000000000000" pitchFamily="2" charset="2"/>
              <a:buChar char="Ø"/>
            </a:pPr>
            <a:r>
              <a:rPr lang="en-US" dirty="0">
                <a:solidFill>
                  <a:schemeClr val="tx1">
                    <a:lumMod val="95000"/>
                    <a:lumOff val="5000"/>
                  </a:schemeClr>
                </a:solidFill>
              </a:rPr>
              <a:t>In order to build and maintain a dynamic team mentality, a project manager must be able to keep open and honest communication, form working relationships and motivate anyone who needs it.</a:t>
            </a:r>
          </a:p>
          <a:p>
            <a:pPr marL="45720" indent="0">
              <a:buNone/>
            </a:pPr>
            <a:r>
              <a:rPr lang="en-US" sz="2400" b="1" i="1" dirty="0">
                <a:solidFill>
                  <a:schemeClr val="accent3"/>
                </a:solidFill>
              </a:rPr>
              <a:t>d. Develop a project charter that outlines the project's purpose, goals, and constraints.</a:t>
            </a:r>
          </a:p>
          <a:p>
            <a:pPr>
              <a:buFont typeface="Wingdings" panose="05000000000000000000" pitchFamily="2" charset="2"/>
              <a:buChar char="Ø"/>
            </a:pPr>
            <a:r>
              <a:rPr lang="en-US" altLang="en-US" sz="2000" dirty="0">
                <a:solidFill>
                  <a:schemeClr val="tx1"/>
                </a:solidFill>
                <a:latin typeface="Söhne"/>
              </a:rPr>
              <a:t>The project charter serves as a </a:t>
            </a:r>
            <a:r>
              <a:rPr lang="en-US" altLang="en-US" sz="2000" i="1" dirty="0">
                <a:solidFill>
                  <a:srgbClr val="0070C0"/>
                </a:solidFill>
                <a:latin typeface="Söhne"/>
              </a:rPr>
              <a:t>foundational document that provides direction</a:t>
            </a:r>
            <a:r>
              <a:rPr lang="en-US" altLang="en-US" sz="2000" dirty="0">
                <a:solidFill>
                  <a:schemeClr val="tx1"/>
                </a:solidFill>
                <a:latin typeface="Söhne"/>
              </a:rPr>
              <a:t> and context for the </a:t>
            </a:r>
            <a:r>
              <a:rPr lang="en-US" altLang="en-US" sz="2000" dirty="0">
                <a:solidFill>
                  <a:srgbClr val="0070C0"/>
                </a:solidFill>
                <a:latin typeface="Söhne"/>
              </a:rPr>
              <a:t>project</a:t>
            </a:r>
            <a:r>
              <a:rPr lang="en-US" altLang="en-US" sz="2000" dirty="0">
                <a:solidFill>
                  <a:schemeClr val="tx1"/>
                </a:solidFill>
                <a:latin typeface="Söhne"/>
              </a:rPr>
              <a:t>, ensuring that everyone involved understands </a:t>
            </a:r>
            <a:r>
              <a:rPr lang="en-US" altLang="en-US" sz="2000" i="1" dirty="0">
                <a:solidFill>
                  <a:srgbClr val="0070C0"/>
                </a:solidFill>
                <a:latin typeface="Söhne"/>
              </a:rPr>
              <a:t>its purpose, objectives, and the boundaries </a:t>
            </a:r>
            <a:r>
              <a:rPr lang="en-US" altLang="en-US" sz="2000" dirty="0">
                <a:solidFill>
                  <a:schemeClr val="tx1"/>
                </a:solidFill>
                <a:latin typeface="Söhne"/>
              </a:rPr>
              <a:t>within which </a:t>
            </a:r>
            <a:r>
              <a:rPr lang="en-US" altLang="en-US" sz="2000" i="1" dirty="0">
                <a:solidFill>
                  <a:srgbClr val="0070C0"/>
                </a:solidFill>
                <a:latin typeface="Söhne"/>
              </a:rPr>
              <a:t>it must operate</a:t>
            </a:r>
            <a:r>
              <a:rPr lang="en-US" altLang="en-US" sz="2000" dirty="0">
                <a:solidFill>
                  <a:schemeClr val="tx1"/>
                </a:solidFill>
                <a:latin typeface="Söhne"/>
              </a:rPr>
              <a:t>. It is a critical reference point throughout the project's lifecycle.</a:t>
            </a:r>
          </a:p>
          <a:p>
            <a:pPr marL="45720" indent="0">
              <a:buNone/>
            </a:pPr>
            <a:endParaRPr lang="en-US" dirty="0"/>
          </a:p>
          <a:p>
            <a:pPr marL="45720" indent="0">
              <a:buNone/>
            </a:pPr>
            <a:endParaRPr lang="en-US" dirty="0"/>
          </a:p>
          <a:p>
            <a:pPr marL="45720" indent="0">
              <a:buNone/>
            </a:pPr>
            <a:endParaRPr lang="en-US" dirty="0"/>
          </a:p>
        </p:txBody>
      </p:sp>
      <p:sp>
        <p:nvSpPr>
          <p:cNvPr id="4" name="Rectangle 1"/>
          <p:cNvSpPr>
            <a:spLocks noChangeArrowheads="1"/>
          </p:cNvSpPr>
          <p:nvPr/>
        </p:nvSpPr>
        <p:spPr bwMode="auto">
          <a:xfrm>
            <a:off x="0" y="-40704"/>
            <a:ext cx="184731" cy="5386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100" b="0" i="0" u="none" strike="noStrike" cap="none" normalizeH="0" baseline="0" dirty="0">
                <a:ln>
                  <a:noFill/>
                </a:ln>
                <a:solidFill>
                  <a:schemeClr val="tx1"/>
                </a:solidFill>
                <a:effectLst/>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7750041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fade">
                                      <p:cBhvr>
                                        <p:cTn id="42" dur="1000"/>
                                        <p:tgtEl>
                                          <p:spTgt spid="3">
                                            <p:txEl>
                                              <p:pRg st="5" end="5"/>
                                            </p:txEl>
                                          </p:spTgt>
                                        </p:tgtEl>
                                      </p:cBhvr>
                                    </p:animEffect>
                                    <p:anim calcmode="lin" valueType="num">
                                      <p:cBhvr>
                                        <p:cTn id="4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9282" y="309282"/>
            <a:ext cx="11551024" cy="6145306"/>
          </a:xfrm>
        </p:spPr>
        <p:txBody>
          <a:bodyPr>
            <a:normAutofit/>
          </a:bodyPr>
          <a:lstStyle/>
          <a:p>
            <a:pPr marL="45720" indent="0">
              <a:buNone/>
            </a:pPr>
            <a:r>
              <a:rPr lang="en-US" sz="3200" b="1" u="sng" dirty="0">
                <a:solidFill>
                  <a:srgbClr val="0070C0"/>
                </a:solidFill>
              </a:rPr>
              <a:t>2. Planning:</a:t>
            </a:r>
            <a:endParaRPr lang="en-US" sz="3200" u="sng" dirty="0">
              <a:solidFill>
                <a:srgbClr val="0070C0"/>
              </a:solidFill>
            </a:endParaRPr>
          </a:p>
          <a:p>
            <a:pPr marL="45720" indent="0">
              <a:buNone/>
            </a:pPr>
            <a:r>
              <a:rPr lang="en-US" dirty="0">
                <a:solidFill>
                  <a:schemeClr val="accent3"/>
                </a:solidFill>
              </a:rPr>
              <a:t>a. Create a detailed project plan that includes tasks, timelines, and dependencies.</a:t>
            </a:r>
          </a:p>
          <a:p>
            <a:pPr>
              <a:buFont typeface="Wingdings" panose="05000000000000000000" pitchFamily="2" charset="2"/>
              <a:buChar char="Ø"/>
            </a:pPr>
            <a:r>
              <a:rPr lang="en-US" dirty="0">
                <a:solidFill>
                  <a:schemeClr val="tx1"/>
                </a:solidFill>
              </a:rPr>
              <a:t>This is a critical activity during the project planning process. Here, you </a:t>
            </a:r>
            <a:r>
              <a:rPr lang="en-US" dirty="0">
                <a:solidFill>
                  <a:srgbClr val="00B0F0"/>
                </a:solidFill>
              </a:rPr>
              <a:t>must divide the entire project into manageable tasks </a:t>
            </a:r>
            <a:r>
              <a:rPr lang="en-US" dirty="0">
                <a:solidFill>
                  <a:schemeClr val="tx1"/>
                </a:solidFill>
              </a:rPr>
              <a:t>and then logically order them to ensure a smooth evolution between tasks.</a:t>
            </a:r>
          </a:p>
          <a:p>
            <a:pPr>
              <a:buFont typeface="Wingdings" panose="05000000000000000000" pitchFamily="2" charset="2"/>
              <a:buChar char="Ø"/>
            </a:pPr>
            <a:r>
              <a:rPr lang="en-US" dirty="0">
                <a:solidFill>
                  <a:schemeClr val="tx1"/>
                </a:solidFill>
              </a:rPr>
              <a:t>A work breakdown for these activities is represented in a Gantt chart.</a:t>
            </a:r>
          </a:p>
          <a:p>
            <a:pPr>
              <a:buFont typeface="Wingdings" panose="05000000000000000000" pitchFamily="2" charset="2"/>
              <a:buChar char="Ø"/>
            </a:pPr>
            <a:r>
              <a:rPr lang="en-US" dirty="0">
                <a:solidFill>
                  <a:schemeClr val="tx1"/>
                </a:solidFill>
              </a:rPr>
              <a:t>A Gantt(</a:t>
            </a:r>
            <a:r>
              <a:rPr lang="en-US" b="1" dirty="0">
                <a:solidFill>
                  <a:schemeClr val="tx1"/>
                </a:solidFill>
              </a:rPr>
              <a:t>Generalized Activity Normalization Time Table)</a:t>
            </a:r>
            <a:r>
              <a:rPr lang="en-US" dirty="0">
                <a:solidFill>
                  <a:schemeClr val="tx1"/>
                </a:solidFill>
              </a:rPr>
              <a:t> chart is a graphical representation of a project that shows each task as a horizontal bar whose length is proportional to its time for completion. </a:t>
            </a:r>
          </a:p>
          <a:p>
            <a:pPr marL="0" indent="0">
              <a:buNone/>
            </a:pPr>
            <a:r>
              <a:rPr lang="en-US" b="1" dirty="0">
                <a:solidFill>
                  <a:schemeClr val="tx1"/>
                </a:solidFill>
              </a:rPr>
              <a:t>Note:</a:t>
            </a:r>
            <a:r>
              <a:rPr lang="en-US" dirty="0">
                <a:solidFill>
                  <a:schemeClr val="tx1"/>
                </a:solidFill>
              </a:rPr>
              <a:t> Different colors, shades, or shapes can be used to highlight each kind of task.</a:t>
            </a:r>
          </a:p>
          <a:p>
            <a:pPr marL="45720" indent="0">
              <a:buNone/>
            </a:pPr>
            <a:endParaRPr lang="en-US" dirty="0">
              <a:solidFill>
                <a:schemeClr val="tx1"/>
              </a:solidFill>
            </a:endParaRPr>
          </a:p>
          <a:p>
            <a:pPr marL="45720" indent="0">
              <a:buNone/>
            </a:pPr>
            <a:endParaRPr lang="en-US" dirty="0">
              <a:solidFill>
                <a:schemeClr val="tx1"/>
              </a:solidFill>
            </a:endParaRPr>
          </a:p>
        </p:txBody>
      </p:sp>
    </p:spTree>
    <p:extLst>
      <p:ext uri="{BB962C8B-B14F-4D97-AF65-F5344CB8AC3E}">
        <p14:creationId xmlns:p14="http://schemas.microsoft.com/office/powerpoint/2010/main" val="2844787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fade">
                                      <p:cBhvr>
                                        <p:cTn id="42" dur="1000"/>
                                        <p:tgtEl>
                                          <p:spTgt spid="3">
                                            <p:txEl>
                                              <p:pRg st="5" end="5"/>
                                            </p:txEl>
                                          </p:spTgt>
                                        </p:tgtEl>
                                      </p:cBhvr>
                                    </p:animEffect>
                                    <p:anim calcmode="lin" valueType="num">
                                      <p:cBhvr>
                                        <p:cTn id="4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2794000" cy="723900"/>
          </a:xfrm>
        </p:spPr>
        <p:txBody>
          <a:bodyPr>
            <a:normAutofit fontScale="90000"/>
          </a:bodyPr>
          <a:lstStyle/>
          <a:p>
            <a:r>
              <a:rPr lang="en-US" b="1" u="sng" dirty="0">
                <a:solidFill>
                  <a:srgbClr val="FF0000"/>
                </a:solidFill>
              </a:rPr>
              <a:t>Gantt Chart</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36177" y="545090"/>
            <a:ext cx="11513890" cy="5936392"/>
          </a:xfrm>
        </p:spPr>
      </p:pic>
    </p:spTree>
    <p:extLst>
      <p:ext uri="{BB962C8B-B14F-4D97-AF65-F5344CB8AC3E}">
        <p14:creationId xmlns:p14="http://schemas.microsoft.com/office/powerpoint/2010/main" val="3214034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84094" y="484094"/>
            <a:ext cx="11308977" cy="5809130"/>
          </a:xfrm>
        </p:spPr>
        <p:txBody>
          <a:bodyPr>
            <a:normAutofit/>
          </a:bodyPr>
          <a:lstStyle/>
          <a:p>
            <a:pPr marL="45720" indent="0">
              <a:buNone/>
            </a:pPr>
            <a:r>
              <a:rPr lang="en-US" sz="2800" b="1" i="1" u="sng" dirty="0">
                <a:solidFill>
                  <a:srgbClr val="FFC000"/>
                </a:solidFill>
              </a:rPr>
              <a:t>b. Allocate resources and budget for the project.</a:t>
            </a:r>
          </a:p>
          <a:p>
            <a:pPr fontAlgn="base">
              <a:buFont typeface="Wingdings" panose="05000000000000000000" pitchFamily="2" charset="2"/>
              <a:buChar char="Ø"/>
            </a:pPr>
            <a:r>
              <a:rPr lang="en-US" dirty="0">
                <a:solidFill>
                  <a:schemeClr val="tx1"/>
                </a:solidFill>
              </a:rPr>
              <a:t>Budget management is another primary project manager duty. </a:t>
            </a:r>
            <a:r>
              <a:rPr lang="en-US" i="1" dirty="0">
                <a:solidFill>
                  <a:srgbClr val="FFC000"/>
                </a:solidFill>
              </a:rPr>
              <a:t>Project manager make sure that the project gets done without excessive spending</a:t>
            </a:r>
            <a:r>
              <a:rPr lang="en-US" dirty="0">
                <a:solidFill>
                  <a:schemeClr val="tx1"/>
                </a:solidFill>
              </a:rPr>
              <a:t>. </a:t>
            </a:r>
          </a:p>
          <a:p>
            <a:pPr fontAlgn="base">
              <a:buFont typeface="Wingdings" panose="05000000000000000000" pitchFamily="2" charset="2"/>
              <a:buChar char="Ø"/>
            </a:pPr>
            <a:r>
              <a:rPr lang="en-US" dirty="0">
                <a:solidFill>
                  <a:schemeClr val="tx1"/>
                </a:solidFill>
              </a:rPr>
              <a:t>A good project manager has mastered the art of cost efficiency.</a:t>
            </a:r>
          </a:p>
          <a:p>
            <a:pPr marL="45720" indent="0">
              <a:buNone/>
            </a:pPr>
            <a:r>
              <a:rPr lang="en-US" sz="2400" b="1" i="1" u="sng" dirty="0">
                <a:solidFill>
                  <a:srgbClr val="FFC000"/>
                </a:solidFill>
              </a:rPr>
              <a:t>c. Develop a risk management plan to identify and mitigate potential issues.</a:t>
            </a:r>
          </a:p>
          <a:p>
            <a:pPr>
              <a:buFont typeface="Wingdings" panose="05000000000000000000" pitchFamily="2" charset="2"/>
              <a:buChar char="q"/>
            </a:pPr>
            <a:r>
              <a:rPr lang="en-US" b="1" i="1" u="sng" dirty="0">
                <a:solidFill>
                  <a:srgbClr val="FFC000"/>
                </a:solidFill>
              </a:rPr>
              <a:t>Identify Risks:</a:t>
            </a:r>
          </a:p>
          <a:p>
            <a:pPr>
              <a:buFont typeface="Wingdings" panose="05000000000000000000" pitchFamily="2" charset="2"/>
              <a:buChar char="Ø"/>
            </a:pPr>
            <a:r>
              <a:rPr lang="en-US" dirty="0">
                <a:solidFill>
                  <a:schemeClr val="tx1"/>
                </a:solidFill>
              </a:rPr>
              <a:t>Begin by systematically identifying all potential risks that could affect the project. Risks can be anything that might hinder the project's progress, such as technical challenges, resource constraints, changing requirements, or external factors like market shifts or regulatory changes.</a:t>
            </a:r>
          </a:p>
          <a:p>
            <a:pPr>
              <a:buFont typeface="Wingdings" panose="05000000000000000000" pitchFamily="2" charset="2"/>
              <a:buChar char="q"/>
            </a:pPr>
            <a:r>
              <a:rPr lang="en-US" b="1" i="1" u="sng" dirty="0">
                <a:solidFill>
                  <a:srgbClr val="FFC000"/>
                </a:solidFill>
              </a:rPr>
              <a:t>Assess Risks:</a:t>
            </a:r>
          </a:p>
          <a:p>
            <a:pPr>
              <a:buFont typeface="Wingdings" panose="05000000000000000000" pitchFamily="2" charset="2"/>
              <a:buChar char="Ø"/>
            </a:pPr>
            <a:r>
              <a:rPr lang="en-US" dirty="0">
                <a:solidFill>
                  <a:schemeClr val="tx1"/>
                </a:solidFill>
              </a:rPr>
              <a:t>Once identified, assess the risks to determine their likelihood and potential impact on the project. </a:t>
            </a:r>
          </a:p>
          <a:p>
            <a:pPr marL="45720" indent="0">
              <a:buNone/>
            </a:pPr>
            <a:endParaRPr lang="en-US" dirty="0"/>
          </a:p>
          <a:p>
            <a:endParaRPr lang="en-US" dirty="0"/>
          </a:p>
        </p:txBody>
      </p:sp>
    </p:spTree>
    <p:extLst>
      <p:ext uri="{BB962C8B-B14F-4D97-AF65-F5344CB8AC3E}">
        <p14:creationId xmlns:p14="http://schemas.microsoft.com/office/powerpoint/2010/main" val="2793039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76517"/>
            <a:ext cx="11335871" cy="6037729"/>
          </a:xfrm>
        </p:spPr>
        <p:txBody>
          <a:bodyPr/>
          <a:lstStyle/>
          <a:p>
            <a:pPr>
              <a:buFont typeface="Wingdings" panose="05000000000000000000" pitchFamily="2" charset="2"/>
              <a:buChar char="q"/>
            </a:pPr>
            <a:r>
              <a:rPr lang="en-US" sz="3200" b="1" i="1" u="sng" dirty="0">
                <a:solidFill>
                  <a:srgbClr val="FFC000"/>
                </a:solidFill>
              </a:rPr>
              <a:t>Prioritize Risks:</a:t>
            </a:r>
          </a:p>
          <a:p>
            <a:r>
              <a:rPr lang="en-US" dirty="0"/>
              <a:t>Prioritize risks based on their significance. High-priority risks are those with the highest potential impact on the project's success. </a:t>
            </a:r>
          </a:p>
          <a:p>
            <a:r>
              <a:rPr lang="en-US" dirty="0"/>
              <a:t>Example: A risk that could lead to a significant project delay or budget overrun might be considered high-priority.</a:t>
            </a:r>
          </a:p>
          <a:p>
            <a:pPr>
              <a:buFont typeface="Wingdings" panose="05000000000000000000" pitchFamily="2" charset="2"/>
              <a:buChar char="q"/>
            </a:pPr>
            <a:r>
              <a:rPr lang="en-US" sz="2800" b="1" i="1" u="sng" dirty="0">
                <a:solidFill>
                  <a:srgbClr val="FFC000"/>
                </a:solidFill>
              </a:rPr>
              <a:t>Mitigation Strategies:</a:t>
            </a:r>
          </a:p>
          <a:p>
            <a:r>
              <a:rPr lang="en-US" dirty="0"/>
              <a:t>Develop mitigation strategies for each high-priority risk. These strategies are proactive measures to reduce the likelihood or impact of a risk or to have a plan in place to address it if it occurs.</a:t>
            </a:r>
          </a:p>
          <a:p>
            <a:endParaRPr lang="en-US" dirty="0"/>
          </a:p>
        </p:txBody>
      </p:sp>
    </p:spTree>
    <p:extLst>
      <p:ext uri="{BB962C8B-B14F-4D97-AF65-F5344CB8AC3E}">
        <p14:creationId xmlns:p14="http://schemas.microsoft.com/office/powerpoint/2010/main" val="1736665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76518" y="416859"/>
            <a:ext cx="11524129" cy="6051176"/>
          </a:xfrm>
        </p:spPr>
        <p:txBody>
          <a:bodyPr/>
          <a:lstStyle/>
          <a:p>
            <a:pPr marL="45720" indent="0">
              <a:buNone/>
            </a:pPr>
            <a:r>
              <a:rPr lang="en-US" sz="3200" i="1" u="sng" dirty="0">
                <a:solidFill>
                  <a:srgbClr val="FFC000"/>
                </a:solidFill>
              </a:rPr>
              <a:t>C. Identify and engage with vendors or suppliers if needed.</a:t>
            </a:r>
          </a:p>
          <a:p>
            <a:pPr>
              <a:buFont typeface="Wingdings" panose="05000000000000000000" pitchFamily="2" charset="2"/>
              <a:buChar char="Ø"/>
            </a:pPr>
            <a:r>
              <a:rPr lang="en-US" altLang="en-US" sz="2000" dirty="0">
                <a:solidFill>
                  <a:schemeClr val="tx1"/>
                </a:solidFill>
                <a:latin typeface="Söhne"/>
              </a:rPr>
              <a:t>Engaging vendors can provide valuable support but requires effective vendor management to ensure alignment with project goals and quality standards.</a:t>
            </a:r>
          </a:p>
          <a:p>
            <a:pPr marL="45720" indent="0">
              <a:buNone/>
            </a:pPr>
            <a:r>
              <a:rPr lang="en-US" sz="3600" b="1" i="1" u="sng" dirty="0">
                <a:solidFill>
                  <a:srgbClr val="00B0F0"/>
                </a:solidFill>
              </a:rPr>
              <a:t>3. Requirements Gathering:</a:t>
            </a:r>
          </a:p>
          <a:p>
            <a:pPr>
              <a:buFont typeface="Wingdings" panose="05000000000000000000" pitchFamily="2" charset="2"/>
              <a:buChar char="Ø"/>
            </a:pPr>
            <a:r>
              <a:rPr lang="en-US" dirty="0"/>
              <a:t>Requirement gathering is a critical phase in managing an information system project. It involves the process of collecting, documenting, and understanding the needs, expectations, and specifications of the project's stakeholders. </a:t>
            </a:r>
          </a:p>
          <a:p>
            <a:pPr>
              <a:buFont typeface="Wingdings" panose="05000000000000000000" pitchFamily="2" charset="2"/>
              <a:buChar char="Ø"/>
            </a:pPr>
            <a:r>
              <a:rPr lang="en-US" dirty="0"/>
              <a:t>Effective requirement gathering is essential in ensuring that the resulting information system meets the needs of the stakeholders, aligns with the project's objectives, and minimizes the risk</a:t>
            </a:r>
          </a:p>
          <a:p>
            <a:pPr marL="45720" indent="0">
              <a:buNone/>
            </a:pPr>
            <a:r>
              <a:rPr lang="en-US" sz="3600" b="1" i="1" u="sng" dirty="0">
                <a:solidFill>
                  <a:srgbClr val="00B0F0"/>
                </a:solidFill>
              </a:rPr>
              <a:t>4.System Design:</a:t>
            </a:r>
          </a:p>
          <a:p>
            <a:r>
              <a:rPr lang="en-US" dirty="0"/>
              <a:t>Create a system architecture and design based on the gathered requirements.</a:t>
            </a:r>
          </a:p>
          <a:p>
            <a:r>
              <a:rPr lang="en-US" dirty="0"/>
              <a:t>Develop data models, user interface designs, and system flow diagrams.</a:t>
            </a:r>
          </a:p>
          <a:p>
            <a:r>
              <a:rPr lang="en-US" dirty="0"/>
              <a:t>Review the design with stakeholders and make necessary adjustments.</a:t>
            </a:r>
          </a:p>
          <a:p>
            <a:endParaRPr lang="en-US" dirty="0"/>
          </a:p>
        </p:txBody>
      </p:sp>
      <p:sp>
        <p:nvSpPr>
          <p:cNvPr id="5" name="Rectangle 2"/>
          <p:cNvSpPr>
            <a:spLocks noChangeArrowheads="1"/>
          </p:cNvSpPr>
          <p:nvPr/>
        </p:nvSpPr>
        <p:spPr bwMode="auto">
          <a:xfrm>
            <a:off x="0" y="-40704"/>
            <a:ext cx="184731" cy="5386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100" b="0" i="0" u="none" strike="noStrike" cap="none" normalizeH="0" baseline="0" dirty="0">
                <a:ln>
                  <a:noFill/>
                </a:ln>
                <a:solidFill>
                  <a:schemeClr val="tx1"/>
                </a:solidFill>
                <a:effectLst/>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71335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fade">
                                      <p:cBhvr>
                                        <p:cTn id="42" dur="1000"/>
                                        <p:tgtEl>
                                          <p:spTgt spid="3">
                                            <p:txEl>
                                              <p:pRg st="5" end="5"/>
                                            </p:txEl>
                                          </p:spTgt>
                                        </p:tgtEl>
                                      </p:cBhvr>
                                    </p:animEffect>
                                    <p:anim calcmode="lin" valueType="num">
                                      <p:cBhvr>
                                        <p:cTn id="4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Effect transition="in" filter="fade">
                                      <p:cBhvr>
                                        <p:cTn id="49" dur="1000"/>
                                        <p:tgtEl>
                                          <p:spTgt spid="3">
                                            <p:txEl>
                                              <p:pRg st="6" end="6"/>
                                            </p:txEl>
                                          </p:spTgt>
                                        </p:tgtEl>
                                      </p:cBhvr>
                                    </p:animEffect>
                                    <p:anim calcmode="lin" valueType="num">
                                      <p:cBhvr>
                                        <p:cTn id="50"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51"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3">
                                            <p:txEl>
                                              <p:pRg st="7" end="7"/>
                                            </p:txEl>
                                          </p:spTgt>
                                        </p:tgtEl>
                                        <p:attrNameLst>
                                          <p:attrName>style.visibility</p:attrName>
                                        </p:attrNameLst>
                                      </p:cBhvr>
                                      <p:to>
                                        <p:strVal val="visible"/>
                                      </p:to>
                                    </p:set>
                                    <p:animEffect transition="in" filter="fade">
                                      <p:cBhvr>
                                        <p:cTn id="56" dur="1000"/>
                                        <p:tgtEl>
                                          <p:spTgt spid="3">
                                            <p:txEl>
                                              <p:pRg st="7" end="7"/>
                                            </p:txEl>
                                          </p:spTgt>
                                        </p:tgtEl>
                                      </p:cBhvr>
                                    </p:animEffect>
                                    <p:anim calcmode="lin" valueType="num">
                                      <p:cBhvr>
                                        <p:cTn id="57"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58"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grpId="0" nodeType="clickEffect">
                                  <p:stCondLst>
                                    <p:cond delay="0"/>
                                  </p:stCondLst>
                                  <p:childTnLst>
                                    <p:set>
                                      <p:cBhvr>
                                        <p:cTn id="62" dur="1" fill="hold">
                                          <p:stCondLst>
                                            <p:cond delay="0"/>
                                          </p:stCondLst>
                                        </p:cTn>
                                        <p:tgtEl>
                                          <p:spTgt spid="3">
                                            <p:txEl>
                                              <p:pRg st="8" end="8"/>
                                            </p:txEl>
                                          </p:spTgt>
                                        </p:tgtEl>
                                        <p:attrNameLst>
                                          <p:attrName>style.visibility</p:attrName>
                                        </p:attrNameLst>
                                      </p:cBhvr>
                                      <p:to>
                                        <p:strVal val="visible"/>
                                      </p:to>
                                    </p:set>
                                    <p:animEffect transition="in" filter="fade">
                                      <p:cBhvr>
                                        <p:cTn id="63" dur="1000"/>
                                        <p:tgtEl>
                                          <p:spTgt spid="3">
                                            <p:txEl>
                                              <p:pRg st="8" end="8"/>
                                            </p:txEl>
                                          </p:spTgt>
                                        </p:tgtEl>
                                      </p:cBhvr>
                                    </p:animEffect>
                                    <p:anim calcmode="lin" valueType="num">
                                      <p:cBhvr>
                                        <p:cTn id="64"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65" dur="10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44500" y="381000"/>
            <a:ext cx="11290300" cy="5956300"/>
          </a:xfrm>
        </p:spPr>
        <p:txBody>
          <a:bodyPr>
            <a:normAutofit fontScale="92500" lnSpcReduction="20000"/>
          </a:bodyPr>
          <a:lstStyle/>
          <a:p>
            <a:pPr>
              <a:buFont typeface="Wingdings" panose="05000000000000000000" pitchFamily="2" charset="2"/>
              <a:buChar char="q"/>
            </a:pPr>
            <a:r>
              <a:rPr lang="en-US" sz="3800" b="1" u="sng" dirty="0"/>
              <a:t>A Database Design:</a:t>
            </a:r>
          </a:p>
          <a:p>
            <a:r>
              <a:rPr lang="en-US" b="1" dirty="0">
                <a:solidFill>
                  <a:schemeClr val="tx1">
                    <a:lumMod val="75000"/>
                    <a:lumOff val="25000"/>
                  </a:schemeClr>
                </a:solidFill>
              </a:rPr>
              <a:t>The role of a database in building an E-commerce website is critical as it serves as the backbone of the entire system. A well-designed and efficient database is essential for managing, storing, and retrieving data related to products, customers, orders, payments, and other aspects of the E-commerce platform.</a:t>
            </a:r>
          </a:p>
          <a:p>
            <a:pPr marL="45720" indent="0">
              <a:buNone/>
            </a:pPr>
            <a:r>
              <a:rPr lang="en-US" b="1" dirty="0">
                <a:solidFill>
                  <a:schemeClr val="tx1">
                    <a:lumMod val="75000"/>
                    <a:lumOff val="25000"/>
                  </a:schemeClr>
                </a:solidFill>
              </a:rPr>
              <a:t>Here are the key functions/ </a:t>
            </a:r>
            <a:r>
              <a:rPr lang="en-US" b="1" dirty="0" err="1">
                <a:solidFill>
                  <a:schemeClr val="tx1">
                    <a:lumMod val="75000"/>
                    <a:lumOff val="25000"/>
                  </a:schemeClr>
                </a:solidFill>
              </a:rPr>
              <a:t>guidlines</a:t>
            </a:r>
            <a:r>
              <a:rPr lang="en-US" b="1" dirty="0">
                <a:solidFill>
                  <a:schemeClr val="tx1">
                    <a:lumMod val="75000"/>
                    <a:lumOff val="25000"/>
                  </a:schemeClr>
                </a:solidFill>
              </a:rPr>
              <a:t> of a database in building an E-commerce website:</a:t>
            </a:r>
          </a:p>
          <a:p>
            <a:r>
              <a:rPr lang="en-US" b="1" dirty="0">
                <a:solidFill>
                  <a:srgbClr val="00B0F0"/>
                </a:solidFill>
              </a:rPr>
              <a:t>Product Catalog Management:</a:t>
            </a:r>
            <a:r>
              <a:rPr lang="en-US" dirty="0">
                <a:solidFill>
                  <a:srgbClr val="00B0F0"/>
                </a:solidFill>
              </a:rPr>
              <a:t> </a:t>
            </a:r>
            <a:r>
              <a:rPr lang="en-US" b="1" dirty="0">
                <a:solidFill>
                  <a:schemeClr val="tx1">
                    <a:lumMod val="75000"/>
                    <a:lumOff val="25000"/>
                  </a:schemeClr>
                </a:solidFill>
              </a:rPr>
              <a:t>The database stores all information about the products available for sale on the website, including product names, descriptions, prices, images, and stock levels. It allows for easy management and updating of the product catalog.</a:t>
            </a:r>
          </a:p>
          <a:p>
            <a:r>
              <a:rPr lang="en-US" b="1" dirty="0">
                <a:solidFill>
                  <a:srgbClr val="00B0F0"/>
                </a:solidFill>
              </a:rPr>
              <a:t>Customer Information:</a:t>
            </a:r>
            <a:r>
              <a:rPr lang="en-US" dirty="0">
                <a:solidFill>
                  <a:srgbClr val="00B0F0"/>
                </a:solidFill>
              </a:rPr>
              <a:t> </a:t>
            </a:r>
            <a:r>
              <a:rPr lang="en-US" b="1" dirty="0">
                <a:solidFill>
                  <a:schemeClr val="tx1">
                    <a:lumMod val="95000"/>
                    <a:lumOff val="5000"/>
                  </a:schemeClr>
                </a:solidFill>
              </a:rPr>
              <a:t>The database stores customer data, such as names, addresses, contact information, and order history. This information is crucial for processing orders, and handling customer support</a:t>
            </a:r>
            <a:r>
              <a:rPr lang="en-US" dirty="0"/>
              <a:t>.</a:t>
            </a:r>
          </a:p>
          <a:p>
            <a:r>
              <a:rPr lang="en-US" b="1" dirty="0">
                <a:solidFill>
                  <a:srgbClr val="00B0F0"/>
                </a:solidFill>
              </a:rPr>
              <a:t>Order Processing and Management:</a:t>
            </a:r>
            <a:r>
              <a:rPr lang="en-US" dirty="0">
                <a:solidFill>
                  <a:srgbClr val="00B0F0"/>
                </a:solidFill>
              </a:rPr>
              <a:t> </a:t>
            </a:r>
            <a:r>
              <a:rPr lang="en-US" b="1" dirty="0">
                <a:solidFill>
                  <a:schemeClr val="tx1">
                    <a:lumMod val="95000"/>
                    <a:lumOff val="5000"/>
                  </a:schemeClr>
                </a:solidFill>
              </a:rPr>
              <a:t>When a customer places an order, the database stores all the relevant details, including the items purchased, quantities, prices, and delivery information. It enables efficient order processing and tracking.</a:t>
            </a:r>
          </a:p>
          <a:p>
            <a:r>
              <a:rPr lang="en-US" b="1" dirty="0">
                <a:solidFill>
                  <a:srgbClr val="00B0F0"/>
                </a:solidFill>
              </a:rPr>
              <a:t>Inventory Management:</a:t>
            </a:r>
            <a:r>
              <a:rPr lang="en-US" dirty="0">
                <a:solidFill>
                  <a:srgbClr val="00B0F0"/>
                </a:solidFill>
              </a:rPr>
              <a:t> </a:t>
            </a:r>
            <a:r>
              <a:rPr lang="en-US" b="1" dirty="0">
                <a:solidFill>
                  <a:schemeClr val="tx1">
                    <a:lumMod val="95000"/>
                    <a:lumOff val="5000"/>
                  </a:schemeClr>
                </a:solidFill>
              </a:rPr>
              <a:t>The database tracks the stock levels of products in the E-commerce store. It helps prevent overselling and allows administrators to manage inventory effectively.</a:t>
            </a:r>
          </a:p>
          <a:p>
            <a:r>
              <a:rPr lang="en-US" b="1" dirty="0">
                <a:solidFill>
                  <a:srgbClr val="00B0F0"/>
                </a:solidFill>
              </a:rPr>
              <a:t>User Accounts and Authentication:</a:t>
            </a:r>
            <a:r>
              <a:rPr lang="en-US" dirty="0">
                <a:solidFill>
                  <a:srgbClr val="00B0F0"/>
                </a:solidFill>
              </a:rPr>
              <a:t> </a:t>
            </a:r>
            <a:r>
              <a:rPr lang="en-US" b="1" dirty="0">
                <a:solidFill>
                  <a:schemeClr val="tx1">
                    <a:lumMod val="95000"/>
                    <a:lumOff val="5000"/>
                  </a:schemeClr>
                </a:solidFill>
              </a:rPr>
              <a:t>For E-commerce websites with user accounts, the database stores account information, such as usernames, passwords  and account settings. It enables user authentication and authorization for secure access to personalized features.</a:t>
            </a:r>
          </a:p>
        </p:txBody>
      </p:sp>
    </p:spTree>
    <p:extLst>
      <p:ext uri="{BB962C8B-B14F-4D97-AF65-F5344CB8AC3E}">
        <p14:creationId xmlns:p14="http://schemas.microsoft.com/office/powerpoint/2010/main" val="2916067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heel(1)">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heel(1)">
                                      <p:cBhvr>
                                        <p:cTn id="12" dur="20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heel(1)">
                                      <p:cBhvr>
                                        <p:cTn id="17" dur="20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1" presetClass="entr" presetSubtype="1"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heel(1)">
                                      <p:cBhvr>
                                        <p:cTn id="22" dur="20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1" presetClass="entr" presetSubtype="1"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wheel(1)">
                                      <p:cBhvr>
                                        <p:cTn id="27" dur="20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1" presetClass="entr" presetSubtype="1"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wheel(1)">
                                      <p:cBhvr>
                                        <p:cTn id="32" dur="20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1" presetClass="entr" presetSubtype="1"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wheel(1)">
                                      <p:cBhvr>
                                        <p:cTn id="37" dur="20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1" presetClass="entr" presetSubtype="1"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wheel(1)">
                                      <p:cBhvr>
                                        <p:cTn id="42" dur="20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9282" y="322729"/>
            <a:ext cx="11456894" cy="6293224"/>
          </a:xfrm>
        </p:spPr>
        <p:txBody>
          <a:bodyPr>
            <a:normAutofit/>
          </a:bodyPr>
          <a:lstStyle/>
          <a:p>
            <a:pPr marL="45720" indent="0">
              <a:buNone/>
            </a:pPr>
            <a:r>
              <a:rPr lang="en-US" sz="3600" b="1" i="1" u="sng" dirty="0">
                <a:solidFill>
                  <a:srgbClr val="00B0F0"/>
                </a:solidFill>
              </a:rPr>
              <a:t>5. Development and Implementation:</a:t>
            </a:r>
          </a:p>
          <a:p>
            <a:pPr>
              <a:buFont typeface="Wingdings" panose="05000000000000000000" pitchFamily="2" charset="2"/>
              <a:buChar char="Ø"/>
            </a:pPr>
            <a:r>
              <a:rPr lang="en-US" dirty="0">
                <a:solidFill>
                  <a:schemeClr val="tx1"/>
                </a:solidFill>
              </a:rPr>
              <a:t>Build the system based on the approved design.</a:t>
            </a:r>
          </a:p>
          <a:p>
            <a:pPr>
              <a:buFont typeface="Wingdings" panose="05000000000000000000" pitchFamily="2" charset="2"/>
              <a:buChar char="Ø"/>
            </a:pPr>
            <a:r>
              <a:rPr lang="en-US" dirty="0">
                <a:solidFill>
                  <a:schemeClr val="tx1"/>
                </a:solidFill>
              </a:rPr>
              <a:t>Conduct thorough testing, including </a:t>
            </a:r>
            <a:r>
              <a:rPr lang="en-US" sz="2400" b="1" i="1" dirty="0">
                <a:solidFill>
                  <a:srgbClr val="00B0F0"/>
                </a:solidFill>
              </a:rPr>
              <a:t>unit testing, integration testing, and user acceptance testing.</a:t>
            </a:r>
            <a:endParaRPr lang="en-US" b="1" i="1" dirty="0">
              <a:solidFill>
                <a:srgbClr val="00B0F0"/>
              </a:solidFill>
            </a:endParaRPr>
          </a:p>
          <a:p>
            <a:pPr>
              <a:buFont typeface="Wingdings" panose="05000000000000000000" pitchFamily="2" charset="2"/>
              <a:buChar char="Ø"/>
            </a:pPr>
            <a:r>
              <a:rPr lang="en-US" dirty="0">
                <a:solidFill>
                  <a:schemeClr val="tx1"/>
                </a:solidFill>
              </a:rPr>
              <a:t>Train end-users and provide documentation.</a:t>
            </a:r>
          </a:p>
          <a:p>
            <a:pPr>
              <a:buFont typeface="Wingdings" panose="05000000000000000000" pitchFamily="2" charset="2"/>
              <a:buChar char="Ø"/>
            </a:pPr>
            <a:r>
              <a:rPr lang="en-US" dirty="0">
                <a:solidFill>
                  <a:schemeClr val="tx1"/>
                </a:solidFill>
              </a:rPr>
              <a:t>Deploy the system in a controlled manner.</a:t>
            </a:r>
          </a:p>
          <a:p>
            <a:pPr marL="45720" indent="0">
              <a:buNone/>
            </a:pPr>
            <a:r>
              <a:rPr lang="en-US" sz="3600" b="1" i="1" u="sng" dirty="0">
                <a:solidFill>
                  <a:srgbClr val="00B0F0"/>
                </a:solidFill>
              </a:rPr>
              <a:t>6. Monitoring and Control:</a:t>
            </a:r>
          </a:p>
          <a:p>
            <a:pPr>
              <a:buFont typeface="Wingdings" panose="05000000000000000000" pitchFamily="2" charset="2"/>
              <a:buChar char="Ø"/>
            </a:pPr>
            <a:r>
              <a:rPr lang="en-US" dirty="0"/>
              <a:t>Monitor project progress against the plan.</a:t>
            </a:r>
          </a:p>
          <a:p>
            <a:pPr>
              <a:buFont typeface="Wingdings" panose="05000000000000000000" pitchFamily="2" charset="2"/>
              <a:buChar char="Ø"/>
            </a:pPr>
            <a:r>
              <a:rPr lang="en-US" dirty="0"/>
              <a:t>Address issues and risks as they arise.</a:t>
            </a:r>
          </a:p>
          <a:p>
            <a:pPr>
              <a:buFont typeface="Wingdings" panose="05000000000000000000" pitchFamily="2" charset="2"/>
              <a:buChar char="Ø"/>
            </a:pPr>
            <a:r>
              <a:rPr lang="en-US" dirty="0"/>
              <a:t>Ensure that quality standards are maintained.</a:t>
            </a:r>
          </a:p>
          <a:p>
            <a:pPr>
              <a:buFont typeface="Wingdings" panose="05000000000000000000" pitchFamily="2" charset="2"/>
              <a:buChar char="Ø"/>
            </a:pPr>
            <a:r>
              <a:rPr lang="en-US" dirty="0"/>
              <a:t>Communicate regularly with stakeholders about project status.</a:t>
            </a:r>
          </a:p>
          <a:p>
            <a:pPr marL="45720" indent="0">
              <a:buNone/>
            </a:pPr>
            <a:br>
              <a:rPr lang="en-US" dirty="0"/>
            </a:br>
            <a:endParaRPr lang="en-US" dirty="0"/>
          </a:p>
        </p:txBody>
      </p:sp>
    </p:spTree>
    <p:extLst>
      <p:ext uri="{BB962C8B-B14F-4D97-AF65-F5344CB8AC3E}">
        <p14:creationId xmlns:p14="http://schemas.microsoft.com/office/powerpoint/2010/main" val="3786299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fade">
                                      <p:cBhvr>
                                        <p:cTn id="42" dur="1000"/>
                                        <p:tgtEl>
                                          <p:spTgt spid="3">
                                            <p:txEl>
                                              <p:pRg st="5" end="5"/>
                                            </p:txEl>
                                          </p:spTgt>
                                        </p:tgtEl>
                                      </p:cBhvr>
                                    </p:animEffect>
                                    <p:anim calcmode="lin" valueType="num">
                                      <p:cBhvr>
                                        <p:cTn id="4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Effect transition="in" filter="fade">
                                      <p:cBhvr>
                                        <p:cTn id="49" dur="1000"/>
                                        <p:tgtEl>
                                          <p:spTgt spid="3">
                                            <p:txEl>
                                              <p:pRg st="6" end="6"/>
                                            </p:txEl>
                                          </p:spTgt>
                                        </p:tgtEl>
                                      </p:cBhvr>
                                    </p:animEffect>
                                    <p:anim calcmode="lin" valueType="num">
                                      <p:cBhvr>
                                        <p:cTn id="50"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51"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3">
                                            <p:txEl>
                                              <p:pRg st="7" end="7"/>
                                            </p:txEl>
                                          </p:spTgt>
                                        </p:tgtEl>
                                        <p:attrNameLst>
                                          <p:attrName>style.visibility</p:attrName>
                                        </p:attrNameLst>
                                      </p:cBhvr>
                                      <p:to>
                                        <p:strVal val="visible"/>
                                      </p:to>
                                    </p:set>
                                    <p:animEffect transition="in" filter="fade">
                                      <p:cBhvr>
                                        <p:cTn id="56" dur="1000"/>
                                        <p:tgtEl>
                                          <p:spTgt spid="3">
                                            <p:txEl>
                                              <p:pRg st="7" end="7"/>
                                            </p:txEl>
                                          </p:spTgt>
                                        </p:tgtEl>
                                      </p:cBhvr>
                                    </p:animEffect>
                                    <p:anim calcmode="lin" valueType="num">
                                      <p:cBhvr>
                                        <p:cTn id="57"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58"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grpId="0" nodeType="clickEffect">
                                  <p:stCondLst>
                                    <p:cond delay="0"/>
                                  </p:stCondLst>
                                  <p:childTnLst>
                                    <p:set>
                                      <p:cBhvr>
                                        <p:cTn id="62" dur="1" fill="hold">
                                          <p:stCondLst>
                                            <p:cond delay="0"/>
                                          </p:stCondLst>
                                        </p:cTn>
                                        <p:tgtEl>
                                          <p:spTgt spid="3">
                                            <p:txEl>
                                              <p:pRg st="8" end="8"/>
                                            </p:txEl>
                                          </p:spTgt>
                                        </p:tgtEl>
                                        <p:attrNameLst>
                                          <p:attrName>style.visibility</p:attrName>
                                        </p:attrNameLst>
                                      </p:cBhvr>
                                      <p:to>
                                        <p:strVal val="visible"/>
                                      </p:to>
                                    </p:set>
                                    <p:animEffect transition="in" filter="fade">
                                      <p:cBhvr>
                                        <p:cTn id="63" dur="1000"/>
                                        <p:tgtEl>
                                          <p:spTgt spid="3">
                                            <p:txEl>
                                              <p:pRg st="8" end="8"/>
                                            </p:txEl>
                                          </p:spTgt>
                                        </p:tgtEl>
                                      </p:cBhvr>
                                    </p:animEffect>
                                    <p:anim calcmode="lin" valueType="num">
                                      <p:cBhvr>
                                        <p:cTn id="64"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65" dur="10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42" presetClass="entr" presetSubtype="0" fill="hold" grpId="0" nodeType="clickEffect">
                                  <p:stCondLst>
                                    <p:cond delay="0"/>
                                  </p:stCondLst>
                                  <p:childTnLst>
                                    <p:set>
                                      <p:cBhvr>
                                        <p:cTn id="69" dur="1" fill="hold">
                                          <p:stCondLst>
                                            <p:cond delay="0"/>
                                          </p:stCondLst>
                                        </p:cTn>
                                        <p:tgtEl>
                                          <p:spTgt spid="3">
                                            <p:txEl>
                                              <p:pRg st="9" end="9"/>
                                            </p:txEl>
                                          </p:spTgt>
                                        </p:tgtEl>
                                        <p:attrNameLst>
                                          <p:attrName>style.visibility</p:attrName>
                                        </p:attrNameLst>
                                      </p:cBhvr>
                                      <p:to>
                                        <p:strVal val="visible"/>
                                      </p:to>
                                    </p:set>
                                    <p:animEffect transition="in" filter="fade">
                                      <p:cBhvr>
                                        <p:cTn id="70" dur="1000"/>
                                        <p:tgtEl>
                                          <p:spTgt spid="3">
                                            <p:txEl>
                                              <p:pRg st="9" end="9"/>
                                            </p:txEl>
                                          </p:spTgt>
                                        </p:tgtEl>
                                      </p:cBhvr>
                                    </p:animEffect>
                                    <p:anim calcmode="lin" valueType="num">
                                      <p:cBhvr>
                                        <p:cTn id="71" dur="1000" fill="hold"/>
                                        <p:tgtEl>
                                          <p:spTgt spid="3">
                                            <p:txEl>
                                              <p:pRg st="9" end="9"/>
                                            </p:txEl>
                                          </p:spTgt>
                                        </p:tgtEl>
                                        <p:attrNameLst>
                                          <p:attrName>ppt_x</p:attrName>
                                        </p:attrNameLst>
                                      </p:cBhvr>
                                      <p:tavLst>
                                        <p:tav tm="0">
                                          <p:val>
                                            <p:strVal val="#ppt_x"/>
                                          </p:val>
                                        </p:tav>
                                        <p:tav tm="100000">
                                          <p:val>
                                            <p:strVal val="#ppt_x"/>
                                          </p:val>
                                        </p:tav>
                                      </p:tavLst>
                                    </p:anim>
                                    <p:anim calcmode="lin" valueType="num">
                                      <p:cBhvr>
                                        <p:cTn id="72" dur="1000" fill="hold"/>
                                        <p:tgtEl>
                                          <p:spTgt spid="3">
                                            <p:txEl>
                                              <p:pRg st="9" end="9"/>
                                            </p:txEl>
                                          </p:spTgt>
                                        </p:tgtEl>
                                        <p:attrNameLst>
                                          <p:attrName>ppt_y</p:attrName>
                                        </p:attrNameLst>
                                      </p:cBhvr>
                                      <p:tavLst>
                                        <p:tav tm="0">
                                          <p:val>
                                            <p:strVal val="#ppt_y+.1"/>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42" presetClass="entr" presetSubtype="0" fill="hold" grpId="0" nodeType="clickEffect">
                                  <p:stCondLst>
                                    <p:cond delay="0"/>
                                  </p:stCondLst>
                                  <p:childTnLst>
                                    <p:set>
                                      <p:cBhvr>
                                        <p:cTn id="76" dur="1" fill="hold">
                                          <p:stCondLst>
                                            <p:cond delay="0"/>
                                          </p:stCondLst>
                                        </p:cTn>
                                        <p:tgtEl>
                                          <p:spTgt spid="3">
                                            <p:txEl>
                                              <p:pRg st="10" end="10"/>
                                            </p:txEl>
                                          </p:spTgt>
                                        </p:tgtEl>
                                        <p:attrNameLst>
                                          <p:attrName>style.visibility</p:attrName>
                                        </p:attrNameLst>
                                      </p:cBhvr>
                                      <p:to>
                                        <p:strVal val="visible"/>
                                      </p:to>
                                    </p:set>
                                    <p:animEffect transition="in" filter="fade">
                                      <p:cBhvr>
                                        <p:cTn id="77" dur="1000"/>
                                        <p:tgtEl>
                                          <p:spTgt spid="3">
                                            <p:txEl>
                                              <p:pRg st="10" end="10"/>
                                            </p:txEl>
                                          </p:spTgt>
                                        </p:tgtEl>
                                      </p:cBhvr>
                                    </p:animEffect>
                                    <p:anim calcmode="lin" valueType="num">
                                      <p:cBhvr>
                                        <p:cTn id="78" dur="1000" fill="hold"/>
                                        <p:tgtEl>
                                          <p:spTgt spid="3">
                                            <p:txEl>
                                              <p:pRg st="10" end="10"/>
                                            </p:txEl>
                                          </p:spTgt>
                                        </p:tgtEl>
                                        <p:attrNameLst>
                                          <p:attrName>ppt_x</p:attrName>
                                        </p:attrNameLst>
                                      </p:cBhvr>
                                      <p:tavLst>
                                        <p:tav tm="0">
                                          <p:val>
                                            <p:strVal val="#ppt_x"/>
                                          </p:val>
                                        </p:tav>
                                        <p:tav tm="100000">
                                          <p:val>
                                            <p:strVal val="#ppt_x"/>
                                          </p:val>
                                        </p:tav>
                                      </p:tavLst>
                                    </p:anim>
                                    <p:anim calcmode="lin" valueType="num">
                                      <p:cBhvr>
                                        <p:cTn id="79" dur="1000" fill="hold"/>
                                        <p:tgtEl>
                                          <p:spTgt spid="3">
                                            <p:txEl>
                                              <p:pRg st="10" end="1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49624" y="484094"/>
            <a:ext cx="11551023" cy="5809130"/>
          </a:xfrm>
        </p:spPr>
        <p:txBody>
          <a:bodyPr/>
          <a:lstStyle/>
          <a:p>
            <a:pPr marL="45720" indent="0">
              <a:buNone/>
            </a:pPr>
            <a:r>
              <a:rPr lang="en-US" sz="3600" b="1" i="1" u="sng" dirty="0">
                <a:solidFill>
                  <a:srgbClr val="00B0F0"/>
                </a:solidFill>
              </a:rPr>
              <a:t>7.Quality Assurance:</a:t>
            </a:r>
          </a:p>
          <a:p>
            <a:pPr>
              <a:buFont typeface="Wingdings" panose="05000000000000000000" pitchFamily="2" charset="2"/>
              <a:buChar char="Ø"/>
            </a:pPr>
            <a:r>
              <a:rPr lang="en-US" dirty="0">
                <a:solidFill>
                  <a:schemeClr val="tx1"/>
                </a:solidFill>
              </a:rPr>
              <a:t>It is the </a:t>
            </a:r>
            <a:r>
              <a:rPr lang="en-US" dirty="0">
                <a:solidFill>
                  <a:srgbClr val="FFC000"/>
                </a:solidFill>
              </a:rPr>
              <a:t>quality control processes </a:t>
            </a:r>
            <a:r>
              <a:rPr lang="en-US" dirty="0">
                <a:solidFill>
                  <a:schemeClr val="tx1"/>
                </a:solidFill>
              </a:rPr>
              <a:t>to ensure that the system meets the defined standards and requirements.</a:t>
            </a:r>
          </a:p>
          <a:p>
            <a:pPr>
              <a:buFont typeface="Wingdings" panose="05000000000000000000" pitchFamily="2" charset="2"/>
              <a:buChar char="Ø"/>
            </a:pPr>
            <a:r>
              <a:rPr lang="en-US" dirty="0">
                <a:solidFill>
                  <a:schemeClr val="tx1"/>
                </a:solidFill>
              </a:rPr>
              <a:t>It involves setting standards, implementing processes, and conducting </a:t>
            </a:r>
            <a:r>
              <a:rPr lang="en-US" dirty="0">
                <a:solidFill>
                  <a:srgbClr val="FFC000"/>
                </a:solidFill>
              </a:rPr>
              <a:t>continuous improvement </a:t>
            </a:r>
            <a:r>
              <a:rPr lang="en-US" dirty="0">
                <a:solidFill>
                  <a:schemeClr val="tx1"/>
                </a:solidFill>
              </a:rPr>
              <a:t>activities to prevent defects and </a:t>
            </a:r>
            <a:r>
              <a:rPr lang="en-US" dirty="0">
                <a:solidFill>
                  <a:srgbClr val="FFC000"/>
                </a:solidFill>
              </a:rPr>
              <a:t>maintain consistent </a:t>
            </a:r>
            <a:r>
              <a:rPr lang="en-US" dirty="0">
                <a:solidFill>
                  <a:schemeClr val="tx1"/>
                </a:solidFill>
              </a:rPr>
              <a:t>quality throughout a project or production cycle.</a:t>
            </a:r>
          </a:p>
          <a:p>
            <a:pPr>
              <a:buFont typeface="Wingdings" panose="05000000000000000000" pitchFamily="2" charset="2"/>
              <a:buChar char="Ø"/>
            </a:pPr>
            <a:r>
              <a:rPr lang="en-US" dirty="0">
                <a:solidFill>
                  <a:schemeClr val="tx1"/>
                </a:solidFill>
              </a:rPr>
              <a:t>Conduct regular reviews and testing to identify and address defects or issues.</a:t>
            </a:r>
          </a:p>
          <a:p>
            <a:pPr>
              <a:buFont typeface="Wingdings" panose="05000000000000000000" pitchFamily="2" charset="2"/>
              <a:buChar char="q"/>
            </a:pPr>
            <a:r>
              <a:rPr lang="en-US" dirty="0">
                <a:solidFill>
                  <a:schemeClr val="tx1"/>
                </a:solidFill>
              </a:rPr>
              <a:t>In summary, Quality Assurance is a systematic approach to ensuring that products or services meet defined quality standards and customer expectations. </a:t>
            </a:r>
          </a:p>
        </p:txBody>
      </p:sp>
    </p:spTree>
    <p:extLst>
      <p:ext uri="{BB962C8B-B14F-4D97-AF65-F5344CB8AC3E}">
        <p14:creationId xmlns:p14="http://schemas.microsoft.com/office/powerpoint/2010/main" val="1076348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95835" y="336175"/>
            <a:ext cx="11604811" cy="6158753"/>
          </a:xfrm>
        </p:spPr>
        <p:txBody>
          <a:bodyPr>
            <a:normAutofit/>
          </a:bodyPr>
          <a:lstStyle/>
          <a:p>
            <a:pPr marL="45720" indent="0">
              <a:buNone/>
            </a:pPr>
            <a:r>
              <a:rPr lang="en-US" sz="3600" b="1" u="sng" dirty="0">
                <a:solidFill>
                  <a:srgbClr val="00B0F0"/>
                </a:solidFill>
              </a:rPr>
              <a:t>8. Managing reports and necessary documentation</a:t>
            </a:r>
            <a:endParaRPr lang="en-US" sz="3600" dirty="0">
              <a:solidFill>
                <a:srgbClr val="00B0F0"/>
              </a:solidFill>
            </a:endParaRPr>
          </a:p>
          <a:p>
            <a:pPr>
              <a:buFont typeface="Wingdings" panose="05000000000000000000" pitchFamily="2" charset="2"/>
              <a:buChar char="Ø"/>
            </a:pPr>
            <a:r>
              <a:rPr lang="en-US" dirty="0">
                <a:solidFill>
                  <a:schemeClr val="tx1"/>
                </a:solidFill>
              </a:rPr>
              <a:t>Finally, experienced project managers know how essential final reports and proper documentation are. </a:t>
            </a:r>
          </a:p>
          <a:p>
            <a:pPr>
              <a:buFont typeface="Wingdings" panose="05000000000000000000" pitchFamily="2" charset="2"/>
              <a:buChar char="Ø"/>
            </a:pPr>
            <a:r>
              <a:rPr lang="en-US" dirty="0">
                <a:solidFill>
                  <a:schemeClr val="tx1"/>
                </a:solidFill>
              </a:rPr>
              <a:t>Good project managers can present comprehensive reports documenting that all project requirements were fulfilled, as well as the projects’ history, including what was done, who was involved, and what could be done better in the future.</a:t>
            </a:r>
          </a:p>
          <a:p>
            <a:pPr>
              <a:buFont typeface="Wingdings" panose="05000000000000000000" pitchFamily="2" charset="2"/>
              <a:buChar char="Ø"/>
            </a:pPr>
            <a:r>
              <a:rPr lang="en-US" dirty="0">
                <a:solidFill>
                  <a:schemeClr val="tx1"/>
                </a:solidFill>
              </a:rPr>
              <a:t>After a project is finished, the project manager is responsible for evaluating its efficiency and effectiveness as well.</a:t>
            </a:r>
          </a:p>
          <a:p>
            <a:pPr marL="45720" indent="0" fontAlgn="base">
              <a:buNone/>
            </a:pPr>
            <a:r>
              <a:rPr lang="en-US" b="1" dirty="0">
                <a:solidFill>
                  <a:srgbClr val="FFC000"/>
                </a:solidFill>
              </a:rPr>
              <a:t>Note: This is also an opportunity to highlight what went right, including building camaraderie(togetherness/closeness) and rewarding team members who excelled during the project</a:t>
            </a:r>
            <a:r>
              <a:rPr lang="en-US" dirty="0">
                <a:solidFill>
                  <a:schemeClr val="tx1"/>
                </a:solidFill>
              </a:rPr>
              <a:t>.</a:t>
            </a:r>
          </a:p>
          <a:p>
            <a:endParaRPr lang="en-US" dirty="0"/>
          </a:p>
        </p:txBody>
      </p:sp>
    </p:spTree>
    <p:extLst>
      <p:ext uri="{BB962C8B-B14F-4D97-AF65-F5344CB8AC3E}">
        <p14:creationId xmlns:p14="http://schemas.microsoft.com/office/powerpoint/2010/main" val="2630990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9282" y="416859"/>
            <a:ext cx="11376212" cy="6010835"/>
          </a:xfrm>
        </p:spPr>
        <p:txBody>
          <a:bodyPr>
            <a:normAutofit lnSpcReduction="10000"/>
          </a:bodyPr>
          <a:lstStyle/>
          <a:p>
            <a:pPr marL="45720" indent="0">
              <a:buNone/>
            </a:pPr>
            <a:r>
              <a:rPr lang="en-US" sz="3200" b="1" u="sng" dirty="0">
                <a:solidFill>
                  <a:srgbClr val="00B0F0"/>
                </a:solidFill>
              </a:rPr>
              <a:t>9. Post-Implementation Review:</a:t>
            </a:r>
            <a:endParaRPr lang="en-US" sz="3200" u="sng" dirty="0">
              <a:solidFill>
                <a:srgbClr val="00B0F0"/>
              </a:solidFill>
            </a:endParaRPr>
          </a:p>
          <a:p>
            <a:pPr lvl="1">
              <a:buFont typeface="Wingdings" panose="05000000000000000000" pitchFamily="2" charset="2"/>
              <a:buChar char="Ø"/>
            </a:pPr>
            <a:r>
              <a:rPr lang="en-US" sz="2800" dirty="0">
                <a:solidFill>
                  <a:schemeClr val="tx1"/>
                </a:solidFill>
              </a:rPr>
              <a:t>It includes:</a:t>
            </a:r>
          </a:p>
          <a:p>
            <a:pPr lvl="1">
              <a:buFont typeface="Wingdings" panose="05000000000000000000" pitchFamily="2" charset="2"/>
              <a:buChar char="Ø"/>
            </a:pPr>
            <a:r>
              <a:rPr lang="en-US" sz="2800" dirty="0">
                <a:solidFill>
                  <a:schemeClr val="tx1"/>
                </a:solidFill>
              </a:rPr>
              <a:t>Monitor the system's performance and gather feedback from users.</a:t>
            </a:r>
          </a:p>
          <a:p>
            <a:pPr lvl="1">
              <a:buFont typeface="Wingdings" panose="05000000000000000000" pitchFamily="2" charset="2"/>
              <a:buChar char="Ø"/>
            </a:pPr>
            <a:r>
              <a:rPr lang="en-US" sz="2800" dirty="0">
                <a:solidFill>
                  <a:schemeClr val="tx1"/>
                </a:solidFill>
              </a:rPr>
              <a:t>Address any additional issues or enhancements that arise after deployment.</a:t>
            </a:r>
          </a:p>
          <a:p>
            <a:pPr marL="45720" indent="0">
              <a:buNone/>
            </a:pPr>
            <a:r>
              <a:rPr lang="en-US" sz="3200" b="1" i="1" u="sng" dirty="0">
                <a:solidFill>
                  <a:srgbClr val="00B0F0"/>
                </a:solidFill>
              </a:rPr>
              <a:t>10. Ongoing Maintenance and Support:</a:t>
            </a:r>
          </a:p>
          <a:p>
            <a:pPr>
              <a:buFont typeface="Wingdings" panose="05000000000000000000" pitchFamily="2" charset="2"/>
              <a:buChar char="Ø"/>
            </a:pPr>
            <a:r>
              <a:rPr lang="en-US" sz="2800" dirty="0">
                <a:solidFill>
                  <a:schemeClr val="tx1"/>
                </a:solidFill>
              </a:rPr>
              <a:t>Establish a maintenance plan and support structure to ensure the long-term health of the system.</a:t>
            </a:r>
          </a:p>
          <a:p>
            <a:pPr>
              <a:buFont typeface="Wingdings" panose="05000000000000000000" pitchFamily="2" charset="2"/>
              <a:buChar char="Ø"/>
            </a:pPr>
            <a:r>
              <a:rPr lang="en-US" sz="2800" dirty="0">
                <a:solidFill>
                  <a:schemeClr val="tx1"/>
                </a:solidFill>
              </a:rPr>
              <a:t>Continuously evaluate and update the system as needed to meet changing requirements and technology advancements.</a:t>
            </a:r>
          </a:p>
          <a:p>
            <a:pPr>
              <a:buFont typeface="Wingdings" panose="05000000000000000000" pitchFamily="2" charset="2"/>
              <a:buChar char="Ø"/>
            </a:pPr>
            <a:r>
              <a:rPr lang="en-US" sz="2800" dirty="0"/>
              <a:t>Throughout the project, effective communication, risk management, and stakeholder engagement are critical for success. Regularly assess progress and make adjustments as necessary to keep the project on track and aligned with its goals.</a:t>
            </a:r>
          </a:p>
          <a:p>
            <a:pPr>
              <a:buFont typeface="Wingdings" panose="05000000000000000000" pitchFamily="2" charset="2"/>
              <a:buChar char="Ø"/>
            </a:pPr>
            <a:endParaRPr lang="en-US" sz="2800" dirty="0">
              <a:solidFill>
                <a:schemeClr val="tx1"/>
              </a:solidFill>
            </a:endParaRPr>
          </a:p>
        </p:txBody>
      </p:sp>
    </p:spTree>
    <p:extLst>
      <p:ext uri="{BB962C8B-B14F-4D97-AF65-F5344CB8AC3E}">
        <p14:creationId xmlns:p14="http://schemas.microsoft.com/office/powerpoint/2010/main" val="3252583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 calcmode="lin" valueType="num">
                                      <p:cBhvr additive="base">
                                        <p:cTn id="31"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 calcmode="lin" valueType="num">
                                      <p:cBhvr additive="base">
                                        <p:cTn id="37"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7" end="7"/>
                                            </p:txEl>
                                          </p:spTgt>
                                        </p:tgtEl>
                                        <p:attrNameLst>
                                          <p:attrName>style.visibility</p:attrName>
                                        </p:attrNameLst>
                                      </p:cBhvr>
                                      <p:to>
                                        <p:strVal val="visible"/>
                                      </p:to>
                                    </p:set>
                                    <p:anim calcmode="lin" valueType="num">
                                      <p:cBhvr additive="base">
                                        <p:cTn id="43"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91671" y="1062317"/>
            <a:ext cx="11202764" cy="5499847"/>
          </a:xfrm>
        </p:spPr>
        <p:txBody>
          <a:bodyPr>
            <a:normAutofit fontScale="92500" lnSpcReduction="10000"/>
          </a:bodyPr>
          <a:lstStyle/>
          <a:p>
            <a:r>
              <a:rPr lang="en-US" dirty="0"/>
              <a:t>Identifying and selecting a system development project in system analysis and design is a critical step that requires careful consideration and planning. Here are some steps to help you through this process:</a:t>
            </a:r>
          </a:p>
          <a:p>
            <a:pPr marL="45720" indent="0">
              <a:buNone/>
            </a:pPr>
            <a:r>
              <a:rPr lang="en-US" b="1" dirty="0">
                <a:solidFill>
                  <a:srgbClr val="FF0000"/>
                </a:solidFill>
              </a:rPr>
              <a:t>1. Understand the Business Needs:</a:t>
            </a:r>
            <a:endParaRPr lang="en-US" dirty="0"/>
          </a:p>
          <a:p>
            <a:pPr lvl="1"/>
            <a:r>
              <a:rPr lang="en-US" dirty="0"/>
              <a:t>Begin by understanding the business or organizational needs. Meet with stakeholders, such as business owners, managers, and end-users, to identify their pain points and requirements. What problems need solving? What goals should the new system achieve?</a:t>
            </a:r>
          </a:p>
          <a:p>
            <a:pPr marL="45720" indent="0">
              <a:buNone/>
            </a:pPr>
            <a:r>
              <a:rPr lang="en-US" b="1" dirty="0">
                <a:solidFill>
                  <a:srgbClr val="FF0000"/>
                </a:solidFill>
              </a:rPr>
              <a:t>2.Feasibility Study:</a:t>
            </a:r>
            <a:endParaRPr lang="en-US" dirty="0">
              <a:solidFill>
                <a:srgbClr val="FF0000"/>
              </a:solidFill>
            </a:endParaRPr>
          </a:p>
          <a:p>
            <a:r>
              <a:rPr lang="en-US" sz="2000" dirty="0"/>
              <a:t>Conduct a feasibility study to assess whether the proposed project is viable. Consider technical, operational, economic, legal, and scheduling aspects. This study will help you determine if the project is worth pursuing.</a:t>
            </a:r>
          </a:p>
          <a:p>
            <a:pPr marL="45720" indent="0">
              <a:buNone/>
            </a:pPr>
            <a:r>
              <a:rPr lang="en-US" dirty="0">
                <a:solidFill>
                  <a:srgbClr val="FF0000"/>
                </a:solidFill>
              </a:rPr>
              <a:t>3. </a:t>
            </a:r>
            <a:r>
              <a:rPr lang="en-US" b="1" dirty="0">
                <a:solidFill>
                  <a:srgbClr val="FF0000"/>
                </a:solidFill>
              </a:rPr>
              <a:t>Project Selection Criteria:</a:t>
            </a:r>
            <a:endParaRPr lang="en-US" dirty="0">
              <a:solidFill>
                <a:srgbClr val="FF0000"/>
              </a:solidFill>
            </a:endParaRPr>
          </a:p>
          <a:p>
            <a:pPr marL="45720" indent="0">
              <a:buNone/>
            </a:pPr>
            <a:r>
              <a:rPr lang="en-US" dirty="0"/>
              <a:t>Define clear criteria for selecting projects. These criteria might include strategic alignment, return on investment (ROI), technical feasibility, regulatory compliance, and market demand. Assign weights to each criterion based on their importance</a:t>
            </a:r>
            <a:br>
              <a:rPr lang="en-US" dirty="0"/>
            </a:br>
            <a:br>
              <a:rPr lang="en-US" dirty="0"/>
            </a:br>
            <a:br>
              <a:rPr lang="en-US" dirty="0"/>
            </a:br>
            <a:br>
              <a:rPr lang="en-US" dirty="0"/>
            </a:br>
            <a:endParaRPr lang="en-US" dirty="0"/>
          </a:p>
        </p:txBody>
      </p:sp>
      <p:sp>
        <p:nvSpPr>
          <p:cNvPr id="4" name="Rectangle 1"/>
          <p:cNvSpPr>
            <a:spLocks noGrp="1" noChangeArrowheads="1"/>
          </p:cNvSpPr>
          <p:nvPr>
            <p:ph type="title"/>
          </p:nvPr>
        </p:nvSpPr>
        <p:spPr bwMode="auto">
          <a:xfrm>
            <a:off x="364435" y="410609"/>
            <a:ext cx="1143000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n-US" altLang="en-US" sz="2000" b="1" i="0" u="sng" strike="noStrike" cap="none" normalizeH="0" baseline="0" dirty="0">
                <a:ln>
                  <a:noFill/>
                </a:ln>
                <a:solidFill>
                  <a:srgbClr val="FF0000"/>
                </a:solidFill>
                <a:effectLst/>
                <a:latin typeface="Söhne"/>
              </a:rPr>
              <a:t>Identifying and selecting system development project in system analysis and design?</a:t>
            </a: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000" b="0" i="0" u="none" strike="noStrike" cap="none" normalizeH="0" baseline="0" dirty="0">
                <a:ln>
                  <a:noFill/>
                </a:ln>
                <a:solidFill>
                  <a:schemeClr val="tx1"/>
                </a:solidFill>
                <a:effectLst/>
                <a:latin typeface="Söhne"/>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50472852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95836" y="336175"/>
            <a:ext cx="11483788" cy="6158753"/>
          </a:xfrm>
        </p:spPr>
        <p:txBody>
          <a:bodyPr>
            <a:normAutofit lnSpcReduction="10000"/>
          </a:bodyPr>
          <a:lstStyle/>
          <a:p>
            <a:pPr marL="45720" indent="0">
              <a:buNone/>
            </a:pPr>
            <a:r>
              <a:rPr lang="en-US" b="1" dirty="0">
                <a:solidFill>
                  <a:srgbClr val="FF0000"/>
                </a:solidFill>
              </a:rPr>
              <a:t>4.Generate Project Ideas:</a:t>
            </a:r>
          </a:p>
          <a:p>
            <a:r>
              <a:rPr lang="en-US" dirty="0"/>
              <a:t>Brainstorm and gather project ideas from stakeholders and team members. Encourage creativity and consider both short-term and long-term goals.</a:t>
            </a:r>
          </a:p>
          <a:p>
            <a:pPr marL="45720" indent="0">
              <a:buNone/>
            </a:pPr>
            <a:r>
              <a:rPr lang="en-US" b="1" dirty="0">
                <a:solidFill>
                  <a:srgbClr val="FF0000"/>
                </a:solidFill>
              </a:rPr>
              <a:t>5. Evaluate Project Ideas:</a:t>
            </a:r>
            <a:endParaRPr lang="en-US" dirty="0">
              <a:solidFill>
                <a:srgbClr val="FF0000"/>
              </a:solidFill>
            </a:endParaRPr>
          </a:p>
          <a:p>
            <a:r>
              <a:rPr lang="en-US" dirty="0"/>
              <a:t>Use the established criteria to evaluate each project idea. Score them based on how well they meet the criteria. Eliminate projects that don't meet the minimum threshold.</a:t>
            </a:r>
          </a:p>
          <a:p>
            <a:pPr marL="45720" indent="0">
              <a:buNone/>
            </a:pPr>
            <a:r>
              <a:rPr lang="en-US" b="1" dirty="0">
                <a:solidFill>
                  <a:srgbClr val="FF0000"/>
                </a:solidFill>
              </a:rPr>
              <a:t>6. Cost-Benefit Analysis:</a:t>
            </a:r>
            <a:endParaRPr lang="en-US" dirty="0"/>
          </a:p>
          <a:p>
            <a:r>
              <a:rPr lang="en-US" sz="2200" dirty="0"/>
              <a:t>Conduct a cost-benefit analysis for the remaining project ideas. Estimate the costs associated with development, implementation, and maintenance and compare them to the expected benefits.</a:t>
            </a:r>
            <a:endParaRPr lang="en-US" dirty="0"/>
          </a:p>
          <a:p>
            <a:pPr marL="45720" indent="0">
              <a:buNone/>
            </a:pPr>
            <a:r>
              <a:rPr lang="en-US" b="1" dirty="0">
                <a:solidFill>
                  <a:srgbClr val="FF0000"/>
                </a:solidFill>
              </a:rPr>
              <a:t>7. Risk Assessment:</a:t>
            </a:r>
            <a:endParaRPr lang="en-US" dirty="0">
              <a:solidFill>
                <a:srgbClr val="FF0000"/>
              </a:solidFill>
            </a:endParaRPr>
          </a:p>
          <a:p>
            <a:pPr lvl="1"/>
            <a:r>
              <a:rPr lang="en-US" dirty="0"/>
              <a:t>Identify potential risks associated with each project idea, such as technical challenges, resource constraints, and market uncertainties. Assess the impact and likelihood of these risks.</a:t>
            </a:r>
          </a:p>
          <a:p>
            <a:pPr marL="45720" indent="0">
              <a:buNone/>
            </a:pPr>
            <a:br>
              <a:rPr lang="en-US" dirty="0"/>
            </a:br>
            <a:br>
              <a:rPr lang="en-US" dirty="0"/>
            </a:br>
            <a:endParaRPr lang="en-US" sz="2200" dirty="0"/>
          </a:p>
        </p:txBody>
      </p:sp>
    </p:spTree>
    <p:extLst>
      <p:ext uri="{BB962C8B-B14F-4D97-AF65-F5344CB8AC3E}">
        <p14:creationId xmlns:p14="http://schemas.microsoft.com/office/powerpoint/2010/main" val="405286035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9282" y="295835"/>
            <a:ext cx="11497236" cy="6091518"/>
          </a:xfrm>
        </p:spPr>
        <p:txBody>
          <a:bodyPr>
            <a:normAutofit fontScale="55000" lnSpcReduction="20000"/>
          </a:bodyPr>
          <a:lstStyle/>
          <a:p>
            <a:r>
              <a:rPr lang="en-US" b="1" dirty="0"/>
              <a:t>Prioritization and Selection:</a:t>
            </a:r>
            <a:endParaRPr lang="en-US" dirty="0"/>
          </a:p>
          <a:p>
            <a:pPr lvl="1"/>
            <a:r>
              <a:rPr lang="en-US" dirty="0"/>
              <a:t>Rank the project ideas based on their evaluation scores, cost-benefit analysis, and risk assessments. Select the project that aligns best with the organization's strategic goals and has the highest overall score.</a:t>
            </a:r>
          </a:p>
          <a:p>
            <a:r>
              <a:rPr lang="en-US" b="1" dirty="0"/>
              <a:t>Create a Project Charter:</a:t>
            </a:r>
            <a:endParaRPr lang="en-US" dirty="0"/>
          </a:p>
          <a:p>
            <a:pPr lvl="1"/>
            <a:r>
              <a:rPr lang="en-US" dirty="0"/>
              <a:t>Once a project is selected, create a project charter. This document outlines the project's scope, objectives, stakeholders, budget, timeline, and key deliverables. It serves as a roadmap for the project.</a:t>
            </a:r>
          </a:p>
          <a:p>
            <a:r>
              <a:rPr lang="en-US" b="1" dirty="0"/>
              <a:t>Engage Stakeholders:</a:t>
            </a:r>
            <a:endParaRPr lang="en-US" dirty="0"/>
          </a:p>
          <a:p>
            <a:pPr lvl="1"/>
            <a:r>
              <a:rPr lang="en-US" dirty="0"/>
              <a:t>Involve key stakeholders in the decision-making process and keep them informed throughout the project's lifecycle. Their input and support are crucial for project success.</a:t>
            </a:r>
          </a:p>
          <a:p>
            <a:r>
              <a:rPr lang="en-US" b="1" dirty="0"/>
              <a:t>Obtain Approval:</a:t>
            </a:r>
            <a:endParaRPr lang="en-US" dirty="0"/>
          </a:p>
          <a:p>
            <a:pPr lvl="1"/>
            <a:r>
              <a:rPr lang="en-US" dirty="0"/>
              <a:t>Seek approval from senior management or relevant decision-makers to proceed with the selected project. Present the project charter and the rationale behind the selection.</a:t>
            </a:r>
          </a:p>
          <a:p>
            <a:r>
              <a:rPr lang="en-US" b="1" dirty="0"/>
              <a:t>Allocate Resources:</a:t>
            </a:r>
            <a:endParaRPr lang="en-US" dirty="0"/>
          </a:p>
          <a:p>
            <a:pPr lvl="1"/>
            <a:r>
              <a:rPr lang="en-US" dirty="0"/>
              <a:t>Allocate the necessary resources, including personnel, budget, and technology, to </a:t>
            </a:r>
            <a:r>
              <a:rPr lang="en-US" dirty="0" err="1"/>
              <a:t>kickstart</a:t>
            </a:r>
            <a:r>
              <a:rPr lang="en-US" dirty="0"/>
              <a:t> the project.</a:t>
            </a:r>
          </a:p>
          <a:p>
            <a:r>
              <a:rPr lang="en-US" b="1" dirty="0"/>
              <a:t>Project Planning:</a:t>
            </a:r>
            <a:endParaRPr lang="en-US" dirty="0"/>
          </a:p>
          <a:p>
            <a:pPr lvl="1"/>
            <a:r>
              <a:rPr lang="en-US" dirty="0"/>
              <a:t>Begin detailed project planning, including defining requirements, designing the system, and creating a project schedule.</a:t>
            </a:r>
          </a:p>
          <a:p>
            <a:r>
              <a:rPr lang="en-US" b="1" dirty="0"/>
              <a:t>Iterative Development:</a:t>
            </a:r>
            <a:endParaRPr lang="en-US" dirty="0"/>
          </a:p>
          <a:p>
            <a:pPr lvl="1"/>
            <a:r>
              <a:rPr lang="en-US" dirty="0"/>
              <a:t>Implement an iterative development process, such as Agile or Scrum, to continuously gather feedback and make necessary adjustments throughout the project's lifecycle.</a:t>
            </a:r>
          </a:p>
          <a:p>
            <a:r>
              <a:rPr lang="en-US" b="1" dirty="0"/>
              <a:t>Monitoring and Control:</a:t>
            </a:r>
            <a:endParaRPr lang="en-US" dirty="0"/>
          </a:p>
          <a:p>
            <a:pPr lvl="1"/>
            <a:r>
              <a:rPr lang="en-US" dirty="0"/>
              <a:t>Continuously monitor the project's progress, budget, and risks. Implement control measures to address any deviations from the plan.</a:t>
            </a:r>
          </a:p>
          <a:p>
            <a:r>
              <a:rPr lang="en-US" b="1" dirty="0"/>
              <a:t>Testing and Deployment:</a:t>
            </a:r>
            <a:endParaRPr lang="en-US" dirty="0"/>
          </a:p>
          <a:p>
            <a:pPr lvl="1"/>
            <a:r>
              <a:rPr lang="en-US" dirty="0"/>
              <a:t>Conduct thorough testing to ensure the system meets the specified requirements. Once testing is successful, deploy the system into production.</a:t>
            </a:r>
          </a:p>
          <a:p>
            <a:r>
              <a:rPr lang="en-US" b="1" dirty="0"/>
              <a:t>Post-Implementation Review:</a:t>
            </a:r>
            <a:endParaRPr lang="en-US" dirty="0"/>
          </a:p>
          <a:p>
            <a:pPr lvl="1"/>
            <a:r>
              <a:rPr lang="en-US" dirty="0"/>
              <a:t>After deployment, conduct a post-implementation review to evaluate the system's performance and its impact on the organization. Gather feedback from end-users and make any necessary improvements.</a:t>
            </a:r>
          </a:p>
          <a:p>
            <a:r>
              <a:rPr lang="en-US" dirty="0"/>
              <a:t>Remember that selecting the right system development project is crucial for achieving business objectives and avoiding wasted resources. It's essential to involve stakeholders, conduct thorough analysis, and follow a structured decision-making process.</a:t>
            </a:r>
          </a:p>
          <a:p>
            <a:endParaRPr lang="en-US" dirty="0"/>
          </a:p>
        </p:txBody>
      </p:sp>
    </p:spTree>
    <p:extLst>
      <p:ext uri="{BB962C8B-B14F-4D97-AF65-F5344CB8AC3E}">
        <p14:creationId xmlns:p14="http://schemas.microsoft.com/office/powerpoint/2010/main" val="372516215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306247104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184632666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26192349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393700"/>
            <a:ext cx="11518900" cy="6057900"/>
          </a:xfrm>
        </p:spPr>
        <p:txBody>
          <a:bodyPr>
            <a:normAutofit lnSpcReduction="10000"/>
          </a:bodyPr>
          <a:lstStyle/>
          <a:p>
            <a:r>
              <a:rPr lang="en-US" b="1" dirty="0">
                <a:solidFill>
                  <a:srgbClr val="00B0F0"/>
                </a:solidFill>
              </a:rPr>
              <a:t>Shopping Cart Management:</a:t>
            </a:r>
            <a:r>
              <a:rPr lang="en-US" dirty="0">
                <a:solidFill>
                  <a:srgbClr val="00B0F0"/>
                </a:solidFill>
              </a:rPr>
              <a:t> </a:t>
            </a:r>
            <a:r>
              <a:rPr lang="en-US" b="1" dirty="0">
                <a:solidFill>
                  <a:schemeClr val="tx1">
                    <a:lumMod val="95000"/>
                    <a:lumOff val="5000"/>
                  </a:schemeClr>
                </a:solidFill>
              </a:rPr>
              <a:t>The database manages the shopping cart information, including items added, quantities, and prices, as customers browse the website and add products to their cart.</a:t>
            </a:r>
          </a:p>
          <a:p>
            <a:r>
              <a:rPr lang="en-US" b="1" dirty="0">
                <a:solidFill>
                  <a:srgbClr val="00B0F0"/>
                </a:solidFill>
              </a:rPr>
              <a:t>Search and Filtering: </a:t>
            </a:r>
            <a:r>
              <a:rPr lang="en-US" b="1" dirty="0">
                <a:solidFill>
                  <a:schemeClr val="tx1">
                    <a:lumMod val="95000"/>
                    <a:lumOff val="5000"/>
                  </a:schemeClr>
                </a:solidFill>
              </a:rPr>
              <a:t>Product search functionality relies on the database to quickly retrieve relevant products based on search queries and filters applied by users.</a:t>
            </a:r>
          </a:p>
          <a:p>
            <a:r>
              <a:rPr lang="en-US" b="1" dirty="0">
                <a:solidFill>
                  <a:srgbClr val="00B0F0"/>
                </a:solidFill>
              </a:rPr>
              <a:t>Reviews and Ratings: </a:t>
            </a:r>
            <a:r>
              <a:rPr lang="en-US" b="1" dirty="0">
                <a:solidFill>
                  <a:schemeClr val="tx1">
                    <a:lumMod val="95000"/>
                    <a:lumOff val="5000"/>
                  </a:schemeClr>
                </a:solidFill>
              </a:rPr>
              <a:t>If the website allows customers to leave reviews and ratings, the database stores and manages this user-generated content to display it on product pages.</a:t>
            </a:r>
          </a:p>
          <a:p>
            <a:r>
              <a:rPr lang="en-US" b="1" dirty="0">
                <a:solidFill>
                  <a:srgbClr val="00B0F0"/>
                </a:solidFill>
              </a:rPr>
              <a:t>Promotions and Discounts: </a:t>
            </a:r>
            <a:r>
              <a:rPr lang="en-US" b="1" dirty="0">
                <a:solidFill>
                  <a:schemeClr val="tx1">
                    <a:lumMod val="95000"/>
                    <a:lumOff val="5000"/>
                  </a:schemeClr>
                </a:solidFill>
              </a:rPr>
              <a:t>The database may store information about ongoing promotions, discounts, and coupon codes. It ensures that customers receive the appropriate discounts during the checkout process.</a:t>
            </a:r>
          </a:p>
          <a:p>
            <a:r>
              <a:rPr lang="en-US" b="1" dirty="0">
                <a:solidFill>
                  <a:srgbClr val="00B0F0"/>
                </a:solidFill>
              </a:rPr>
              <a:t>Analytics and Reporting: </a:t>
            </a:r>
            <a:r>
              <a:rPr lang="en-US" b="1" dirty="0">
                <a:solidFill>
                  <a:schemeClr val="tx1">
                    <a:lumMod val="95000"/>
                    <a:lumOff val="5000"/>
                  </a:schemeClr>
                </a:solidFill>
              </a:rPr>
              <a:t>By storing data related to user interactions, purchases, and other events, the database enables generating insights through analytics and reporting tools. This data helps in understanding customer behavior and making data-driven decisions.</a:t>
            </a:r>
          </a:p>
          <a:p>
            <a:r>
              <a:rPr lang="en-US" b="1" dirty="0">
                <a:solidFill>
                  <a:srgbClr val="00B0F0"/>
                </a:solidFill>
              </a:rPr>
              <a:t>Security and Backup: </a:t>
            </a:r>
            <a:r>
              <a:rPr lang="en-US" b="1" dirty="0">
                <a:solidFill>
                  <a:schemeClr val="tx1">
                    <a:lumMod val="95000"/>
                    <a:lumOff val="5000"/>
                  </a:schemeClr>
                </a:solidFill>
              </a:rPr>
              <a:t>Regular backups are essential to prevent data loss in case of hardware failures or other unforeseen issues.</a:t>
            </a:r>
          </a:p>
          <a:p>
            <a:pPr marL="45720" indent="0">
              <a:buNone/>
            </a:pPr>
            <a:r>
              <a:rPr lang="en-US" b="1" dirty="0">
                <a:solidFill>
                  <a:srgbClr val="00B0F0"/>
                </a:solidFill>
              </a:rPr>
              <a:t>Note: </a:t>
            </a:r>
            <a:r>
              <a:rPr lang="en-US" b="1" dirty="0">
                <a:solidFill>
                  <a:schemeClr val="tx1">
                    <a:lumMod val="75000"/>
                    <a:lumOff val="25000"/>
                  </a:schemeClr>
                </a:solidFill>
              </a:rPr>
              <a:t>To build an efficient database for an E-commerce website, it's crucial to consider factors such as data modeling, database schema design, normalization, indexing and database optimization techniques. </a:t>
            </a:r>
            <a:endParaRPr lang="en-US" dirty="0"/>
          </a:p>
          <a:p>
            <a:endParaRPr lang="en-US" dirty="0"/>
          </a:p>
        </p:txBody>
      </p:sp>
    </p:spTree>
    <p:extLst>
      <p:ext uri="{BB962C8B-B14F-4D97-AF65-F5344CB8AC3E}">
        <p14:creationId xmlns:p14="http://schemas.microsoft.com/office/powerpoint/2010/main" val="3737043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heel(1)">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heel(1)">
                                      <p:cBhvr>
                                        <p:cTn id="12" dur="20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heel(1)">
                                      <p:cBhvr>
                                        <p:cTn id="17" dur="20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1" presetClass="entr" presetSubtype="1"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heel(1)">
                                      <p:cBhvr>
                                        <p:cTn id="22" dur="20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1" presetClass="entr" presetSubtype="1"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wheel(1)">
                                      <p:cBhvr>
                                        <p:cTn id="27" dur="20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1" presetClass="entr" presetSubtype="1"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wheel(1)">
                                      <p:cBhvr>
                                        <p:cTn id="32" dur="20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1" presetClass="entr" presetSubtype="1"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wheel(1)">
                                      <p:cBhvr>
                                        <p:cTn id="37" dur="20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413535444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180444374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39812" y="431800"/>
            <a:ext cx="10453687" cy="698500"/>
          </a:xfrm>
        </p:spPr>
        <p:txBody>
          <a:bodyPr>
            <a:normAutofit fontScale="90000"/>
          </a:bodyPr>
          <a:lstStyle/>
          <a:p>
            <a:r>
              <a:rPr lang="en-US" b="1" u="sng" dirty="0">
                <a:solidFill>
                  <a:srgbClr val="FF0000"/>
                </a:solidFill>
              </a:rPr>
              <a:t> </a:t>
            </a:r>
            <a:r>
              <a:rPr lang="en-US" b="1" u="sng" dirty="0">
                <a:solidFill>
                  <a:srgbClr val="00B0F0"/>
                </a:solidFill>
              </a:rPr>
              <a:t>UNIT2:Modeling</a:t>
            </a:r>
            <a:r>
              <a:rPr lang="en-US" b="1" u="sng" dirty="0">
                <a:solidFill>
                  <a:srgbClr val="FF0000"/>
                </a:solidFill>
              </a:rPr>
              <a:t> </a:t>
            </a:r>
            <a:r>
              <a:rPr lang="en-US" b="1" u="sng" dirty="0">
                <a:solidFill>
                  <a:srgbClr val="00B0F0"/>
                </a:solidFill>
              </a:rPr>
              <a:t>Tools for Systems Analyst </a:t>
            </a:r>
          </a:p>
        </p:txBody>
      </p:sp>
      <p:sp>
        <p:nvSpPr>
          <p:cNvPr id="3" name="Content Placeholder 2"/>
          <p:cNvSpPr>
            <a:spLocks noGrp="1"/>
          </p:cNvSpPr>
          <p:nvPr>
            <p:ph idx="1"/>
          </p:nvPr>
        </p:nvSpPr>
        <p:spPr>
          <a:xfrm>
            <a:off x="1039812" y="1130300"/>
            <a:ext cx="9996488" cy="6007100"/>
          </a:xfrm>
        </p:spPr>
        <p:txBody>
          <a:bodyPr/>
          <a:lstStyle/>
          <a:p>
            <a:r>
              <a:rPr lang="en-US" dirty="0"/>
              <a:t>System Analyst (Introduction, Roles, and Skills) </a:t>
            </a:r>
          </a:p>
          <a:p>
            <a:r>
              <a:rPr lang="en-US" dirty="0"/>
              <a:t>Data Flow Diagram (Level 0, Level 1, and Level 2) </a:t>
            </a:r>
          </a:p>
          <a:p>
            <a:r>
              <a:rPr lang="en-US" dirty="0"/>
              <a:t>E-R Diagram </a:t>
            </a:r>
          </a:p>
          <a:p>
            <a:r>
              <a:rPr lang="en-US" dirty="0"/>
              <a:t>Context Diagram </a:t>
            </a:r>
          </a:p>
          <a:p>
            <a:r>
              <a:rPr lang="en-US" dirty="0"/>
              <a:t>CASE tools </a:t>
            </a:r>
          </a:p>
        </p:txBody>
      </p:sp>
    </p:spTree>
    <p:extLst>
      <p:ext uri="{BB962C8B-B14F-4D97-AF65-F5344CB8AC3E}">
        <p14:creationId xmlns:p14="http://schemas.microsoft.com/office/powerpoint/2010/main" val="548575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arn(inVertic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arn(inVertic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arn(inVertical)">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barn(inVertical)">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76500" y="368300"/>
            <a:ext cx="6616700" cy="698500"/>
          </a:xfrm>
        </p:spPr>
        <p:txBody>
          <a:bodyPr/>
          <a:lstStyle/>
          <a:p>
            <a:pPr marL="571500" indent="-571500">
              <a:buFont typeface="Wingdings" panose="05000000000000000000" pitchFamily="2" charset="2"/>
              <a:buChar char="q"/>
            </a:pPr>
            <a:r>
              <a:rPr lang="en-US" b="1" u="sng" dirty="0">
                <a:solidFill>
                  <a:srgbClr val="00B0F0"/>
                </a:solidFill>
              </a:rPr>
              <a:t>DFD(Data flow diagram)</a:t>
            </a:r>
            <a:endParaRPr lang="en-US" dirty="0">
              <a:solidFill>
                <a:srgbClr val="00B0F0"/>
              </a:solidFill>
            </a:endParaRPr>
          </a:p>
        </p:txBody>
      </p:sp>
      <p:sp>
        <p:nvSpPr>
          <p:cNvPr id="3" name="Content Placeholder 2"/>
          <p:cNvSpPr>
            <a:spLocks noGrp="1"/>
          </p:cNvSpPr>
          <p:nvPr>
            <p:ph idx="1"/>
          </p:nvPr>
        </p:nvSpPr>
        <p:spPr>
          <a:xfrm>
            <a:off x="457200" y="1066800"/>
            <a:ext cx="11366500" cy="5410200"/>
          </a:xfrm>
        </p:spPr>
        <p:txBody>
          <a:bodyPr>
            <a:normAutofit fontScale="85000" lnSpcReduction="20000"/>
          </a:bodyPr>
          <a:lstStyle/>
          <a:p>
            <a:pPr marL="342900" indent="-342900">
              <a:buFont typeface="Wingdings" panose="05000000000000000000" pitchFamily="2" charset="2"/>
              <a:buChar char="v"/>
            </a:pPr>
            <a:r>
              <a:rPr lang="en-US" dirty="0">
                <a:sym typeface="Wingdings" panose="05000000000000000000" pitchFamily="2" charset="2"/>
              </a:rPr>
              <a:t>DFD stands for </a:t>
            </a:r>
            <a:r>
              <a:rPr lang="en-US" dirty="0">
                <a:solidFill>
                  <a:srgbClr val="FFC000"/>
                </a:solidFill>
                <a:sym typeface="Wingdings" panose="05000000000000000000" pitchFamily="2" charset="2"/>
              </a:rPr>
              <a:t>“Data Flow Diagram”. </a:t>
            </a:r>
            <a:r>
              <a:rPr lang="en-US" dirty="0">
                <a:sym typeface="Wingdings" panose="05000000000000000000" pitchFamily="2" charset="2"/>
              </a:rPr>
              <a:t>It is also known as </a:t>
            </a:r>
            <a:r>
              <a:rPr lang="en-US" dirty="0">
                <a:solidFill>
                  <a:srgbClr val="FFC000"/>
                </a:solidFill>
                <a:sym typeface="Wingdings" panose="05000000000000000000" pitchFamily="2" charset="2"/>
              </a:rPr>
              <a:t>“ Bubble chart” </a:t>
            </a:r>
            <a:r>
              <a:rPr lang="en-US" dirty="0">
                <a:sym typeface="Wingdings" panose="05000000000000000000" pitchFamily="2" charset="2"/>
              </a:rPr>
              <a:t>through which we can represent the flow of data graphically in an information system.</a:t>
            </a:r>
          </a:p>
          <a:p>
            <a:pPr marL="342900" indent="-342900">
              <a:buFont typeface="Wingdings" panose="05000000000000000000" pitchFamily="2" charset="2"/>
              <a:buChar char="v"/>
            </a:pPr>
            <a:r>
              <a:rPr lang="en-US" dirty="0">
                <a:sym typeface="Wingdings" panose="05000000000000000000" pitchFamily="2" charset="2"/>
              </a:rPr>
              <a:t>By using DFD we can easily understand the overall functionality of a system because diagram represents the </a:t>
            </a:r>
            <a:r>
              <a:rPr lang="en-US" dirty="0">
                <a:solidFill>
                  <a:srgbClr val="FFC000"/>
                </a:solidFill>
                <a:sym typeface="Wingdings" panose="05000000000000000000" pitchFamily="2" charset="2"/>
              </a:rPr>
              <a:t>incoming data flow </a:t>
            </a:r>
            <a:r>
              <a:rPr lang="en-US" dirty="0">
                <a:sym typeface="Wingdings" panose="05000000000000000000" pitchFamily="2" charset="2"/>
              </a:rPr>
              <a:t>,</a:t>
            </a:r>
            <a:r>
              <a:rPr lang="en-US" dirty="0">
                <a:solidFill>
                  <a:srgbClr val="FFC000"/>
                </a:solidFill>
                <a:sym typeface="Wingdings" panose="05000000000000000000" pitchFamily="2" charset="2"/>
              </a:rPr>
              <a:t>outgoing data flow and stored data</a:t>
            </a:r>
            <a:r>
              <a:rPr lang="en-US" dirty="0">
                <a:sym typeface="Wingdings" panose="05000000000000000000" pitchFamily="2" charset="2"/>
              </a:rPr>
              <a:t> in a graphical form.</a:t>
            </a:r>
          </a:p>
          <a:p>
            <a:pPr marL="342900" indent="-342900">
              <a:buFont typeface="Wingdings" panose="05000000000000000000" pitchFamily="2" charset="2"/>
              <a:buChar char="v"/>
            </a:pPr>
            <a:r>
              <a:rPr lang="en-US" dirty="0">
                <a:sym typeface="Wingdings" panose="05000000000000000000" pitchFamily="2" charset="2"/>
              </a:rPr>
              <a:t>It describes how data is processed in a system in terms of input and produce output. </a:t>
            </a:r>
          </a:p>
          <a:p>
            <a:pPr marL="342900" indent="-342900">
              <a:buFont typeface="Wingdings" panose="05000000000000000000" pitchFamily="2" charset="2"/>
              <a:buChar char="v"/>
            </a:pPr>
            <a:r>
              <a:rPr lang="en-US" dirty="0">
                <a:sym typeface="Wingdings" panose="05000000000000000000" pitchFamily="2" charset="2"/>
              </a:rPr>
              <a:t>A DFD model uses different notations or symbol to represent flow of data.</a:t>
            </a:r>
          </a:p>
          <a:p>
            <a:pPr marL="457200" indent="-457200">
              <a:buAutoNum type="arabicPeriod"/>
            </a:pPr>
            <a:r>
              <a:rPr lang="en-US" b="1" dirty="0">
                <a:solidFill>
                  <a:srgbClr val="FFC000"/>
                </a:solidFill>
                <a:sym typeface="Wingdings" panose="05000000000000000000" pitchFamily="2" charset="2"/>
              </a:rPr>
              <a:t>External Entity : </a:t>
            </a:r>
            <a:r>
              <a:rPr lang="en-US" dirty="0"/>
              <a:t>Entities are source and destination of information data. Entities are represented by a rectangles with their respective names.</a:t>
            </a:r>
          </a:p>
          <a:p>
            <a:pPr marL="0" indent="0">
              <a:buNone/>
            </a:pPr>
            <a:r>
              <a:rPr lang="en-US" sz="3200" b="1" u="sng" dirty="0">
                <a:solidFill>
                  <a:srgbClr val="FF0000"/>
                </a:solidFill>
              </a:rPr>
              <a:t>1.Entities</a:t>
            </a:r>
          </a:p>
          <a:p>
            <a:pPr marL="0" indent="0">
              <a:buNone/>
            </a:pPr>
            <a:r>
              <a:rPr lang="en-US" b="1" u="sng" dirty="0">
                <a:solidFill>
                  <a:srgbClr val="FF0000"/>
                </a:solidFill>
              </a:rPr>
              <a:t>Examples of entities:</a:t>
            </a:r>
          </a:p>
          <a:p>
            <a:r>
              <a:rPr lang="en-US" b="1" dirty="0"/>
              <a:t>Person:</a:t>
            </a:r>
            <a:r>
              <a:rPr lang="en-US" dirty="0"/>
              <a:t> Employee, Student, Patient, customer</a:t>
            </a:r>
          </a:p>
          <a:p>
            <a:r>
              <a:rPr lang="en-US" b="1" dirty="0"/>
              <a:t>Place:</a:t>
            </a:r>
            <a:r>
              <a:rPr lang="en-US" dirty="0"/>
              <a:t> Class room , Building</a:t>
            </a:r>
          </a:p>
          <a:p>
            <a:r>
              <a:rPr lang="en-US" b="1" dirty="0"/>
              <a:t>Object:</a:t>
            </a:r>
            <a:r>
              <a:rPr lang="en-US" dirty="0"/>
              <a:t> Machine, product, and Car</a:t>
            </a:r>
          </a:p>
          <a:p>
            <a:r>
              <a:rPr lang="en-US" b="1" dirty="0"/>
              <a:t>Event:</a:t>
            </a:r>
            <a:r>
              <a:rPr lang="en-US" dirty="0"/>
              <a:t> Sale, Registration, Renewal</a:t>
            </a:r>
          </a:p>
          <a:p>
            <a:r>
              <a:rPr lang="en-US" b="1" dirty="0"/>
              <a:t>Concept:</a:t>
            </a:r>
            <a:r>
              <a:rPr lang="en-US" dirty="0"/>
              <a:t> Account, Course</a:t>
            </a:r>
          </a:p>
          <a:p>
            <a:pPr marL="0" indent="0">
              <a:buNone/>
            </a:pPr>
            <a:endParaRPr lang="en-US" dirty="0"/>
          </a:p>
          <a:p>
            <a:endParaRPr lang="en-US" dirty="0"/>
          </a:p>
        </p:txBody>
      </p:sp>
    </p:spTree>
    <p:extLst>
      <p:ext uri="{BB962C8B-B14F-4D97-AF65-F5344CB8AC3E}">
        <p14:creationId xmlns:p14="http://schemas.microsoft.com/office/powerpoint/2010/main" val="2207030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fade">
                                      <p:cBhvr>
                                        <p:cTn id="42" dur="1000"/>
                                        <p:tgtEl>
                                          <p:spTgt spid="3">
                                            <p:txEl>
                                              <p:pRg st="5" end="5"/>
                                            </p:txEl>
                                          </p:spTgt>
                                        </p:tgtEl>
                                      </p:cBhvr>
                                    </p:animEffect>
                                    <p:anim calcmode="lin" valueType="num">
                                      <p:cBhvr>
                                        <p:cTn id="4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Effect transition="in" filter="fade">
                                      <p:cBhvr>
                                        <p:cTn id="49" dur="1000"/>
                                        <p:tgtEl>
                                          <p:spTgt spid="3">
                                            <p:txEl>
                                              <p:pRg st="6" end="6"/>
                                            </p:txEl>
                                          </p:spTgt>
                                        </p:tgtEl>
                                      </p:cBhvr>
                                    </p:animEffect>
                                    <p:anim calcmode="lin" valueType="num">
                                      <p:cBhvr>
                                        <p:cTn id="50"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51"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3">
                                            <p:txEl>
                                              <p:pRg st="7" end="7"/>
                                            </p:txEl>
                                          </p:spTgt>
                                        </p:tgtEl>
                                        <p:attrNameLst>
                                          <p:attrName>style.visibility</p:attrName>
                                        </p:attrNameLst>
                                      </p:cBhvr>
                                      <p:to>
                                        <p:strVal val="visible"/>
                                      </p:to>
                                    </p:set>
                                    <p:animEffect transition="in" filter="fade">
                                      <p:cBhvr>
                                        <p:cTn id="56" dur="1000"/>
                                        <p:tgtEl>
                                          <p:spTgt spid="3">
                                            <p:txEl>
                                              <p:pRg st="7" end="7"/>
                                            </p:txEl>
                                          </p:spTgt>
                                        </p:tgtEl>
                                      </p:cBhvr>
                                    </p:animEffect>
                                    <p:anim calcmode="lin" valueType="num">
                                      <p:cBhvr>
                                        <p:cTn id="57"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58"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grpId="0" nodeType="clickEffect">
                                  <p:stCondLst>
                                    <p:cond delay="0"/>
                                  </p:stCondLst>
                                  <p:childTnLst>
                                    <p:set>
                                      <p:cBhvr>
                                        <p:cTn id="62" dur="1" fill="hold">
                                          <p:stCondLst>
                                            <p:cond delay="0"/>
                                          </p:stCondLst>
                                        </p:cTn>
                                        <p:tgtEl>
                                          <p:spTgt spid="3">
                                            <p:txEl>
                                              <p:pRg st="8" end="8"/>
                                            </p:txEl>
                                          </p:spTgt>
                                        </p:tgtEl>
                                        <p:attrNameLst>
                                          <p:attrName>style.visibility</p:attrName>
                                        </p:attrNameLst>
                                      </p:cBhvr>
                                      <p:to>
                                        <p:strVal val="visible"/>
                                      </p:to>
                                    </p:set>
                                    <p:animEffect transition="in" filter="fade">
                                      <p:cBhvr>
                                        <p:cTn id="63" dur="1000"/>
                                        <p:tgtEl>
                                          <p:spTgt spid="3">
                                            <p:txEl>
                                              <p:pRg st="8" end="8"/>
                                            </p:txEl>
                                          </p:spTgt>
                                        </p:tgtEl>
                                      </p:cBhvr>
                                    </p:animEffect>
                                    <p:anim calcmode="lin" valueType="num">
                                      <p:cBhvr>
                                        <p:cTn id="64"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65" dur="10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42" presetClass="entr" presetSubtype="0" fill="hold" grpId="0" nodeType="clickEffect">
                                  <p:stCondLst>
                                    <p:cond delay="0"/>
                                  </p:stCondLst>
                                  <p:childTnLst>
                                    <p:set>
                                      <p:cBhvr>
                                        <p:cTn id="69" dur="1" fill="hold">
                                          <p:stCondLst>
                                            <p:cond delay="0"/>
                                          </p:stCondLst>
                                        </p:cTn>
                                        <p:tgtEl>
                                          <p:spTgt spid="3">
                                            <p:txEl>
                                              <p:pRg st="9" end="9"/>
                                            </p:txEl>
                                          </p:spTgt>
                                        </p:tgtEl>
                                        <p:attrNameLst>
                                          <p:attrName>style.visibility</p:attrName>
                                        </p:attrNameLst>
                                      </p:cBhvr>
                                      <p:to>
                                        <p:strVal val="visible"/>
                                      </p:to>
                                    </p:set>
                                    <p:animEffect transition="in" filter="fade">
                                      <p:cBhvr>
                                        <p:cTn id="70" dur="1000"/>
                                        <p:tgtEl>
                                          <p:spTgt spid="3">
                                            <p:txEl>
                                              <p:pRg st="9" end="9"/>
                                            </p:txEl>
                                          </p:spTgt>
                                        </p:tgtEl>
                                      </p:cBhvr>
                                    </p:animEffect>
                                    <p:anim calcmode="lin" valueType="num">
                                      <p:cBhvr>
                                        <p:cTn id="71" dur="1000" fill="hold"/>
                                        <p:tgtEl>
                                          <p:spTgt spid="3">
                                            <p:txEl>
                                              <p:pRg st="9" end="9"/>
                                            </p:txEl>
                                          </p:spTgt>
                                        </p:tgtEl>
                                        <p:attrNameLst>
                                          <p:attrName>ppt_x</p:attrName>
                                        </p:attrNameLst>
                                      </p:cBhvr>
                                      <p:tavLst>
                                        <p:tav tm="0">
                                          <p:val>
                                            <p:strVal val="#ppt_x"/>
                                          </p:val>
                                        </p:tav>
                                        <p:tav tm="100000">
                                          <p:val>
                                            <p:strVal val="#ppt_x"/>
                                          </p:val>
                                        </p:tav>
                                      </p:tavLst>
                                    </p:anim>
                                    <p:anim calcmode="lin" valueType="num">
                                      <p:cBhvr>
                                        <p:cTn id="72" dur="1000" fill="hold"/>
                                        <p:tgtEl>
                                          <p:spTgt spid="3">
                                            <p:txEl>
                                              <p:pRg st="9" end="9"/>
                                            </p:txEl>
                                          </p:spTgt>
                                        </p:tgtEl>
                                        <p:attrNameLst>
                                          <p:attrName>ppt_y</p:attrName>
                                        </p:attrNameLst>
                                      </p:cBhvr>
                                      <p:tavLst>
                                        <p:tav tm="0">
                                          <p:val>
                                            <p:strVal val="#ppt_y+.1"/>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42" presetClass="entr" presetSubtype="0" fill="hold" grpId="0" nodeType="clickEffect">
                                  <p:stCondLst>
                                    <p:cond delay="0"/>
                                  </p:stCondLst>
                                  <p:childTnLst>
                                    <p:set>
                                      <p:cBhvr>
                                        <p:cTn id="76" dur="1" fill="hold">
                                          <p:stCondLst>
                                            <p:cond delay="0"/>
                                          </p:stCondLst>
                                        </p:cTn>
                                        <p:tgtEl>
                                          <p:spTgt spid="3">
                                            <p:txEl>
                                              <p:pRg st="10" end="10"/>
                                            </p:txEl>
                                          </p:spTgt>
                                        </p:tgtEl>
                                        <p:attrNameLst>
                                          <p:attrName>style.visibility</p:attrName>
                                        </p:attrNameLst>
                                      </p:cBhvr>
                                      <p:to>
                                        <p:strVal val="visible"/>
                                      </p:to>
                                    </p:set>
                                    <p:animEffect transition="in" filter="fade">
                                      <p:cBhvr>
                                        <p:cTn id="77" dur="1000"/>
                                        <p:tgtEl>
                                          <p:spTgt spid="3">
                                            <p:txEl>
                                              <p:pRg st="10" end="10"/>
                                            </p:txEl>
                                          </p:spTgt>
                                        </p:tgtEl>
                                      </p:cBhvr>
                                    </p:animEffect>
                                    <p:anim calcmode="lin" valueType="num">
                                      <p:cBhvr>
                                        <p:cTn id="78" dur="1000" fill="hold"/>
                                        <p:tgtEl>
                                          <p:spTgt spid="3">
                                            <p:txEl>
                                              <p:pRg st="10" end="10"/>
                                            </p:txEl>
                                          </p:spTgt>
                                        </p:tgtEl>
                                        <p:attrNameLst>
                                          <p:attrName>ppt_x</p:attrName>
                                        </p:attrNameLst>
                                      </p:cBhvr>
                                      <p:tavLst>
                                        <p:tav tm="0">
                                          <p:val>
                                            <p:strVal val="#ppt_x"/>
                                          </p:val>
                                        </p:tav>
                                        <p:tav tm="100000">
                                          <p:val>
                                            <p:strVal val="#ppt_x"/>
                                          </p:val>
                                        </p:tav>
                                      </p:tavLst>
                                    </p:anim>
                                    <p:anim calcmode="lin" valueType="num">
                                      <p:cBhvr>
                                        <p:cTn id="79" dur="1000" fill="hold"/>
                                        <p:tgtEl>
                                          <p:spTgt spid="3">
                                            <p:txEl>
                                              <p:pRg st="10" end="10"/>
                                            </p:txEl>
                                          </p:spTgt>
                                        </p:tgtEl>
                                        <p:attrNameLst>
                                          <p:attrName>ppt_y</p:attrName>
                                        </p:attrNameLst>
                                      </p:cBhvr>
                                      <p:tavLst>
                                        <p:tav tm="0">
                                          <p:val>
                                            <p:strVal val="#ppt_y+.1"/>
                                          </p:val>
                                        </p:tav>
                                        <p:tav tm="100000">
                                          <p:val>
                                            <p:strVal val="#ppt_y"/>
                                          </p:val>
                                        </p:tav>
                                      </p:tavLst>
                                    </p:anim>
                                  </p:childTnLst>
                                </p:cTn>
                              </p:par>
                            </p:childTnLst>
                          </p:cTn>
                        </p:par>
                      </p:childTnLst>
                    </p:cTn>
                  </p:par>
                  <p:par>
                    <p:cTn id="80" fill="hold">
                      <p:stCondLst>
                        <p:cond delay="indefinite"/>
                      </p:stCondLst>
                      <p:childTnLst>
                        <p:par>
                          <p:cTn id="81" fill="hold">
                            <p:stCondLst>
                              <p:cond delay="0"/>
                            </p:stCondLst>
                            <p:childTnLst>
                              <p:par>
                                <p:cTn id="82" presetID="42" presetClass="entr" presetSubtype="0" fill="hold" grpId="0" nodeType="clickEffect">
                                  <p:stCondLst>
                                    <p:cond delay="0"/>
                                  </p:stCondLst>
                                  <p:childTnLst>
                                    <p:set>
                                      <p:cBhvr>
                                        <p:cTn id="83" dur="1" fill="hold">
                                          <p:stCondLst>
                                            <p:cond delay="0"/>
                                          </p:stCondLst>
                                        </p:cTn>
                                        <p:tgtEl>
                                          <p:spTgt spid="3">
                                            <p:txEl>
                                              <p:pRg st="11" end="11"/>
                                            </p:txEl>
                                          </p:spTgt>
                                        </p:tgtEl>
                                        <p:attrNameLst>
                                          <p:attrName>style.visibility</p:attrName>
                                        </p:attrNameLst>
                                      </p:cBhvr>
                                      <p:to>
                                        <p:strVal val="visible"/>
                                      </p:to>
                                    </p:set>
                                    <p:animEffect transition="in" filter="fade">
                                      <p:cBhvr>
                                        <p:cTn id="84" dur="1000"/>
                                        <p:tgtEl>
                                          <p:spTgt spid="3">
                                            <p:txEl>
                                              <p:pRg st="11" end="11"/>
                                            </p:txEl>
                                          </p:spTgt>
                                        </p:tgtEl>
                                      </p:cBhvr>
                                    </p:animEffect>
                                    <p:anim calcmode="lin" valueType="num">
                                      <p:cBhvr>
                                        <p:cTn id="85" dur="1000" fill="hold"/>
                                        <p:tgtEl>
                                          <p:spTgt spid="3">
                                            <p:txEl>
                                              <p:pRg st="11" end="11"/>
                                            </p:txEl>
                                          </p:spTgt>
                                        </p:tgtEl>
                                        <p:attrNameLst>
                                          <p:attrName>ppt_x</p:attrName>
                                        </p:attrNameLst>
                                      </p:cBhvr>
                                      <p:tavLst>
                                        <p:tav tm="0">
                                          <p:val>
                                            <p:strVal val="#ppt_x"/>
                                          </p:val>
                                        </p:tav>
                                        <p:tav tm="100000">
                                          <p:val>
                                            <p:strVal val="#ppt_x"/>
                                          </p:val>
                                        </p:tav>
                                      </p:tavLst>
                                    </p:anim>
                                    <p:anim calcmode="lin" valueType="num">
                                      <p:cBhvr>
                                        <p:cTn id="86" dur="1000" fill="hold"/>
                                        <p:tgtEl>
                                          <p:spTgt spid="3">
                                            <p:txEl>
                                              <p:pRg st="11" end="1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19100" y="457200"/>
            <a:ext cx="11404600" cy="5981700"/>
          </a:xfrm>
        </p:spPr>
        <p:txBody>
          <a:bodyPr/>
          <a:lstStyle/>
          <a:p>
            <a:pPr marL="0" indent="0">
              <a:buNone/>
            </a:pPr>
            <a:r>
              <a:rPr lang="en-US" b="1" dirty="0">
                <a:solidFill>
                  <a:srgbClr val="FF0000"/>
                </a:solidFill>
              </a:rPr>
              <a:t>2. </a:t>
            </a:r>
            <a:r>
              <a:rPr lang="en-US" b="1" dirty="0">
                <a:solidFill>
                  <a:srgbClr val="FFC000"/>
                </a:solidFill>
              </a:rPr>
              <a:t>Process or Bubble</a:t>
            </a:r>
            <a:r>
              <a:rPr lang="en-US" dirty="0">
                <a:solidFill>
                  <a:srgbClr val="FFC000"/>
                </a:solidFill>
              </a:rPr>
              <a:t> </a:t>
            </a:r>
            <a:r>
              <a:rPr lang="en-US" dirty="0"/>
              <a:t>- Activities and action taken on the data are represented by Circle or Round-edged rectangles.</a:t>
            </a:r>
          </a:p>
          <a:p>
            <a:pPr marL="0" indent="0">
              <a:buNone/>
            </a:pPr>
            <a:r>
              <a:rPr lang="en-US" b="1" dirty="0">
                <a:solidFill>
                  <a:srgbClr val="FF0000"/>
                </a:solidFill>
              </a:rPr>
              <a:t>3. </a:t>
            </a:r>
            <a:r>
              <a:rPr lang="en-US" b="1" dirty="0">
                <a:solidFill>
                  <a:srgbClr val="FFC000"/>
                </a:solidFill>
              </a:rPr>
              <a:t>Data Storage</a:t>
            </a:r>
            <a:r>
              <a:rPr lang="en-US" dirty="0">
                <a:solidFill>
                  <a:srgbClr val="FF0000"/>
                </a:solidFill>
              </a:rPr>
              <a:t> </a:t>
            </a:r>
            <a:r>
              <a:rPr lang="en-US" dirty="0"/>
              <a:t>- There are two variants of data storage - it can either be represented as a rectangle with absence of both smaller sides or as an open-sided rectangle with only one side missing.</a:t>
            </a:r>
          </a:p>
          <a:p>
            <a:pPr marL="0" indent="0">
              <a:buNone/>
            </a:pPr>
            <a:r>
              <a:rPr lang="en-US" b="1" dirty="0">
                <a:solidFill>
                  <a:srgbClr val="FF0000"/>
                </a:solidFill>
              </a:rPr>
              <a:t>4. </a:t>
            </a:r>
            <a:r>
              <a:rPr lang="en-US" b="1" dirty="0">
                <a:solidFill>
                  <a:srgbClr val="FFC000"/>
                </a:solidFill>
              </a:rPr>
              <a:t>Data Flow</a:t>
            </a:r>
            <a:r>
              <a:rPr lang="en-US" dirty="0">
                <a:solidFill>
                  <a:srgbClr val="FF0000"/>
                </a:solidFill>
              </a:rPr>
              <a:t> </a:t>
            </a:r>
            <a:r>
              <a:rPr lang="en-US" dirty="0"/>
              <a:t>- Movement of data is shown by pointed arrows. Data movement is shown from the base of arrow as its source towards head of the arrow as destination.</a:t>
            </a:r>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2137" y="3058675"/>
            <a:ext cx="7205663" cy="3380225"/>
          </a:xfrm>
          <a:prstGeom prst="rect">
            <a:avLst/>
          </a:prstGeom>
        </p:spPr>
      </p:pic>
    </p:spTree>
    <p:extLst>
      <p:ext uri="{BB962C8B-B14F-4D97-AF65-F5344CB8AC3E}">
        <p14:creationId xmlns:p14="http://schemas.microsoft.com/office/powerpoint/2010/main" val="3879542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97753" y="262195"/>
            <a:ext cx="10210800" cy="5990709"/>
          </a:xfrm>
        </p:spPr>
        <p:txBody>
          <a:bodyPr>
            <a:normAutofit/>
          </a:bodyPr>
          <a:lstStyle/>
          <a:p>
            <a:pPr marL="342900" indent="-342900">
              <a:buFont typeface="Wingdings" panose="05000000000000000000" pitchFamily="2" charset="2"/>
              <a:buChar char="q"/>
            </a:pPr>
            <a:r>
              <a:rPr lang="en-US" sz="2400" b="1" u="sng" dirty="0">
                <a:solidFill>
                  <a:srgbClr val="FFC000"/>
                </a:solidFill>
              </a:rPr>
              <a:t>RULES OF DFD:</a:t>
            </a:r>
          </a:p>
          <a:p>
            <a:pPr marL="457200" indent="-457200">
              <a:buAutoNum type="arabicPeriod"/>
            </a:pPr>
            <a:r>
              <a:rPr lang="en-US" dirty="0"/>
              <a:t>Each process should have at least one input and one output.</a:t>
            </a:r>
          </a:p>
          <a:p>
            <a:pPr marL="0" indent="0">
              <a:buNone/>
            </a:pPr>
            <a:endParaRPr lang="en-US" dirty="0"/>
          </a:p>
          <a:p>
            <a:pPr marL="0" indent="0">
              <a:buNone/>
            </a:pPr>
            <a:endParaRPr lang="en-US" dirty="0"/>
          </a:p>
          <a:p>
            <a:pPr marL="0" indent="0">
              <a:buNone/>
            </a:pPr>
            <a:endParaRPr lang="en-US" dirty="0"/>
          </a:p>
          <a:p>
            <a:pPr marL="0" indent="0">
              <a:buNone/>
            </a:pPr>
            <a:r>
              <a:rPr lang="en-US" dirty="0"/>
              <a:t>2. Each data store should have at least </a:t>
            </a:r>
            <a:r>
              <a:rPr lang="en-US" i="1" dirty="0">
                <a:solidFill>
                  <a:srgbClr val="FFC000"/>
                </a:solidFill>
              </a:rPr>
              <a:t>one data flow in </a:t>
            </a:r>
            <a:r>
              <a:rPr lang="en-US" dirty="0"/>
              <a:t>and </a:t>
            </a:r>
            <a:r>
              <a:rPr lang="en-US" i="1" dirty="0">
                <a:solidFill>
                  <a:srgbClr val="FFC000"/>
                </a:solidFill>
              </a:rPr>
              <a:t>one data flow out.</a:t>
            </a:r>
          </a:p>
          <a:p>
            <a:pPr marL="0" indent="0">
              <a:buNone/>
            </a:pPr>
            <a:r>
              <a:rPr lang="en-US" dirty="0"/>
              <a:t> </a:t>
            </a:r>
          </a:p>
          <a:p>
            <a:pPr marL="0" indent="0">
              <a:buNone/>
            </a:pPr>
            <a:endParaRPr lang="en-US" dirty="0"/>
          </a:p>
          <a:p>
            <a:pPr marL="0" indent="0">
              <a:buNone/>
            </a:pPr>
            <a:r>
              <a:rPr lang="en-US" dirty="0"/>
              <a:t>3. All process in a DFD go to either another process or data store.</a:t>
            </a:r>
          </a:p>
        </p:txBody>
      </p:sp>
      <p:sp>
        <p:nvSpPr>
          <p:cNvPr id="4" name="Oval 3"/>
          <p:cNvSpPr/>
          <p:nvPr/>
        </p:nvSpPr>
        <p:spPr>
          <a:xfrm>
            <a:off x="3659338" y="1204537"/>
            <a:ext cx="917661" cy="7310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ight Arrow 4"/>
          <p:cNvSpPr/>
          <p:nvPr/>
        </p:nvSpPr>
        <p:spPr>
          <a:xfrm>
            <a:off x="2743200" y="1515349"/>
            <a:ext cx="811406" cy="17807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Arrow 6"/>
          <p:cNvSpPr/>
          <p:nvPr/>
        </p:nvSpPr>
        <p:spPr>
          <a:xfrm>
            <a:off x="4814694" y="1515349"/>
            <a:ext cx="811406" cy="17807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2816225" y="1767229"/>
            <a:ext cx="1054100" cy="381000"/>
          </a:xfrm>
          <a:prstGeom prst="rect">
            <a:avLst/>
          </a:prstGeom>
          <a:noFill/>
        </p:spPr>
        <p:txBody>
          <a:bodyPr wrap="square" rtlCol="0">
            <a:spAutoFit/>
          </a:bodyPr>
          <a:lstStyle/>
          <a:p>
            <a:r>
              <a:rPr lang="en-US" dirty="0"/>
              <a:t>input</a:t>
            </a:r>
          </a:p>
        </p:txBody>
      </p:sp>
      <p:sp>
        <p:nvSpPr>
          <p:cNvPr id="9" name="TextBox 8"/>
          <p:cNvSpPr txBox="1"/>
          <p:nvPr/>
        </p:nvSpPr>
        <p:spPr>
          <a:xfrm>
            <a:off x="4752278" y="1767229"/>
            <a:ext cx="1054100" cy="381000"/>
          </a:xfrm>
          <a:prstGeom prst="rect">
            <a:avLst/>
          </a:prstGeom>
          <a:noFill/>
        </p:spPr>
        <p:txBody>
          <a:bodyPr wrap="square" rtlCol="0">
            <a:spAutoFit/>
          </a:bodyPr>
          <a:lstStyle/>
          <a:p>
            <a:r>
              <a:rPr lang="en-US" dirty="0"/>
              <a:t>output</a:t>
            </a:r>
          </a:p>
        </p:txBody>
      </p:sp>
      <p:sp>
        <p:nvSpPr>
          <p:cNvPr id="10" name="TextBox 9"/>
          <p:cNvSpPr txBox="1"/>
          <p:nvPr/>
        </p:nvSpPr>
        <p:spPr>
          <a:xfrm>
            <a:off x="3664037" y="1907054"/>
            <a:ext cx="1054100" cy="646331"/>
          </a:xfrm>
          <a:prstGeom prst="rect">
            <a:avLst/>
          </a:prstGeom>
          <a:noFill/>
        </p:spPr>
        <p:txBody>
          <a:bodyPr wrap="square" rtlCol="0">
            <a:spAutoFit/>
          </a:bodyPr>
          <a:lstStyle/>
          <a:p>
            <a:r>
              <a:rPr lang="en-US" dirty="0"/>
              <a:t>Process</a:t>
            </a:r>
          </a:p>
          <a:p>
            <a:endParaRPr lang="en-US" dirty="0"/>
          </a:p>
        </p:txBody>
      </p:sp>
      <p:sp>
        <p:nvSpPr>
          <p:cNvPr id="11" name="Right Arrow 10"/>
          <p:cNvSpPr/>
          <p:nvPr/>
        </p:nvSpPr>
        <p:spPr>
          <a:xfrm>
            <a:off x="2615503" y="3207774"/>
            <a:ext cx="1066800" cy="2413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p:cNvCxnSpPr/>
          <p:nvPr/>
        </p:nvCxnSpPr>
        <p:spPr>
          <a:xfrm>
            <a:off x="4032250" y="3110466"/>
            <a:ext cx="1212850" cy="127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4032250" y="3473450"/>
            <a:ext cx="1212850" cy="1270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17" name="Right Arrow 16"/>
          <p:cNvSpPr/>
          <p:nvPr/>
        </p:nvSpPr>
        <p:spPr>
          <a:xfrm>
            <a:off x="5543550" y="3168650"/>
            <a:ext cx="1066800" cy="2413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2749550" y="3389717"/>
            <a:ext cx="1054100" cy="381000"/>
          </a:xfrm>
          <a:prstGeom prst="rect">
            <a:avLst/>
          </a:prstGeom>
          <a:noFill/>
        </p:spPr>
        <p:txBody>
          <a:bodyPr wrap="square" rtlCol="0">
            <a:spAutoFit/>
          </a:bodyPr>
          <a:lstStyle/>
          <a:p>
            <a:r>
              <a:rPr lang="en-US" dirty="0"/>
              <a:t>IN</a:t>
            </a:r>
          </a:p>
        </p:txBody>
      </p:sp>
      <p:sp>
        <p:nvSpPr>
          <p:cNvPr id="19" name="TextBox 18"/>
          <p:cNvSpPr txBox="1"/>
          <p:nvPr/>
        </p:nvSpPr>
        <p:spPr>
          <a:xfrm>
            <a:off x="5715000" y="3486150"/>
            <a:ext cx="1054100" cy="381000"/>
          </a:xfrm>
          <a:prstGeom prst="rect">
            <a:avLst/>
          </a:prstGeom>
          <a:noFill/>
        </p:spPr>
        <p:txBody>
          <a:bodyPr wrap="square" rtlCol="0">
            <a:spAutoFit/>
          </a:bodyPr>
          <a:lstStyle/>
          <a:p>
            <a:r>
              <a:rPr lang="en-US" dirty="0"/>
              <a:t>OUT</a:t>
            </a:r>
          </a:p>
        </p:txBody>
      </p:sp>
      <p:sp>
        <p:nvSpPr>
          <p:cNvPr id="20" name="TextBox 19"/>
          <p:cNvSpPr txBox="1"/>
          <p:nvPr/>
        </p:nvSpPr>
        <p:spPr>
          <a:xfrm>
            <a:off x="3987800" y="3575050"/>
            <a:ext cx="1543050" cy="369332"/>
          </a:xfrm>
          <a:prstGeom prst="rect">
            <a:avLst/>
          </a:prstGeom>
          <a:noFill/>
        </p:spPr>
        <p:txBody>
          <a:bodyPr wrap="square" rtlCol="0">
            <a:spAutoFit/>
          </a:bodyPr>
          <a:lstStyle/>
          <a:p>
            <a:r>
              <a:rPr lang="en-US" dirty="0"/>
              <a:t>DATA STORE</a:t>
            </a:r>
          </a:p>
        </p:txBody>
      </p:sp>
      <p:sp>
        <p:nvSpPr>
          <p:cNvPr id="22" name="Oval 21"/>
          <p:cNvSpPr/>
          <p:nvPr/>
        </p:nvSpPr>
        <p:spPr>
          <a:xfrm>
            <a:off x="3276600" y="4641850"/>
            <a:ext cx="1206500" cy="990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ight Arrow 22"/>
          <p:cNvSpPr/>
          <p:nvPr/>
        </p:nvSpPr>
        <p:spPr>
          <a:xfrm>
            <a:off x="2209800" y="4988828"/>
            <a:ext cx="1066800" cy="2413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ight Arrow 23"/>
          <p:cNvSpPr/>
          <p:nvPr/>
        </p:nvSpPr>
        <p:spPr>
          <a:xfrm>
            <a:off x="4483100" y="4973082"/>
            <a:ext cx="1066800" cy="2413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5549900" y="4598432"/>
            <a:ext cx="1206500" cy="990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ight Arrow 25"/>
          <p:cNvSpPr/>
          <p:nvPr/>
        </p:nvSpPr>
        <p:spPr>
          <a:xfrm rot="1416841">
            <a:off x="4316413" y="5561291"/>
            <a:ext cx="1019175" cy="2522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Connector 26"/>
          <p:cNvCxnSpPr/>
          <p:nvPr/>
        </p:nvCxnSpPr>
        <p:spPr>
          <a:xfrm>
            <a:off x="5543550" y="5768459"/>
            <a:ext cx="1212850" cy="127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5549900" y="6118304"/>
            <a:ext cx="1212850" cy="1270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4679950" y="5167868"/>
            <a:ext cx="1054100" cy="381000"/>
          </a:xfrm>
          <a:prstGeom prst="rect">
            <a:avLst/>
          </a:prstGeom>
          <a:noFill/>
        </p:spPr>
        <p:txBody>
          <a:bodyPr wrap="square" rtlCol="0">
            <a:spAutoFit/>
          </a:bodyPr>
          <a:lstStyle/>
          <a:p>
            <a:r>
              <a:rPr lang="en-US" dirty="0"/>
              <a:t>or</a:t>
            </a:r>
          </a:p>
        </p:txBody>
      </p:sp>
      <p:sp>
        <p:nvSpPr>
          <p:cNvPr id="30" name="TextBox 29"/>
          <p:cNvSpPr txBox="1"/>
          <p:nvPr/>
        </p:nvSpPr>
        <p:spPr>
          <a:xfrm>
            <a:off x="3276600" y="5634941"/>
            <a:ext cx="1120775" cy="381000"/>
          </a:xfrm>
          <a:prstGeom prst="rect">
            <a:avLst/>
          </a:prstGeom>
          <a:noFill/>
        </p:spPr>
        <p:txBody>
          <a:bodyPr wrap="square" rtlCol="0">
            <a:spAutoFit/>
          </a:bodyPr>
          <a:lstStyle/>
          <a:p>
            <a:r>
              <a:rPr lang="en-US" dirty="0"/>
              <a:t>Process 1</a:t>
            </a:r>
          </a:p>
        </p:txBody>
      </p:sp>
      <p:sp>
        <p:nvSpPr>
          <p:cNvPr id="31" name="TextBox 30"/>
          <p:cNvSpPr txBox="1"/>
          <p:nvPr/>
        </p:nvSpPr>
        <p:spPr>
          <a:xfrm>
            <a:off x="6705600" y="4915932"/>
            <a:ext cx="1219200" cy="381000"/>
          </a:xfrm>
          <a:prstGeom prst="rect">
            <a:avLst/>
          </a:prstGeom>
          <a:noFill/>
        </p:spPr>
        <p:txBody>
          <a:bodyPr wrap="square" rtlCol="0">
            <a:spAutoFit/>
          </a:bodyPr>
          <a:lstStyle/>
          <a:p>
            <a:r>
              <a:rPr lang="en-US" dirty="0"/>
              <a:t>Process 2</a:t>
            </a:r>
          </a:p>
        </p:txBody>
      </p:sp>
    </p:spTree>
    <p:extLst>
      <p:ext uri="{BB962C8B-B14F-4D97-AF65-F5344CB8AC3E}">
        <p14:creationId xmlns:p14="http://schemas.microsoft.com/office/powerpoint/2010/main" val="2839899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fade">
                                      <p:cBhvr>
                                        <p:cTn id="21" dur="1000"/>
                                        <p:tgtEl>
                                          <p:spTgt spid="3">
                                            <p:txEl>
                                              <p:pRg st="5" end="5"/>
                                            </p:txEl>
                                          </p:spTgt>
                                        </p:tgtEl>
                                      </p:cBhvr>
                                    </p:animEffect>
                                    <p:anim calcmode="lin" valueType="num">
                                      <p:cBhvr>
                                        <p:cTn id="22"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6" end="6"/>
                                            </p:txEl>
                                          </p:spTgt>
                                        </p:tgtEl>
                                        <p:attrNameLst>
                                          <p:attrName>style.visibility</p:attrName>
                                        </p:attrNameLst>
                                      </p:cBhvr>
                                      <p:to>
                                        <p:strVal val="visible"/>
                                      </p:to>
                                    </p:set>
                                    <p:animEffect transition="in" filter="fade">
                                      <p:cBhvr>
                                        <p:cTn id="28" dur="1000"/>
                                        <p:tgtEl>
                                          <p:spTgt spid="3">
                                            <p:txEl>
                                              <p:pRg st="6" end="6"/>
                                            </p:txEl>
                                          </p:spTgt>
                                        </p:tgtEl>
                                      </p:cBhvr>
                                    </p:animEffect>
                                    <p:anim calcmode="lin" valueType="num">
                                      <p:cBhvr>
                                        <p:cTn id="29"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fade">
                                      <p:cBhvr>
                                        <p:cTn id="35" dur="1000"/>
                                        <p:tgtEl>
                                          <p:spTgt spid="3">
                                            <p:txEl>
                                              <p:pRg st="8" end="8"/>
                                            </p:txEl>
                                          </p:spTgt>
                                        </p:tgtEl>
                                      </p:cBhvr>
                                    </p:animEffect>
                                    <p:anim calcmode="lin" valueType="num">
                                      <p:cBhvr>
                                        <p:cTn id="36"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277554"/>
            <a:ext cx="11607800" cy="6262946"/>
          </a:xfrm>
        </p:spPr>
        <p:txBody>
          <a:bodyPr>
            <a:normAutofit/>
          </a:bodyPr>
          <a:lstStyle/>
          <a:p>
            <a:pPr marL="457200" indent="-457200">
              <a:buFont typeface="Wingdings" panose="05000000000000000000" pitchFamily="2" charset="2"/>
              <a:buChar char="q"/>
            </a:pPr>
            <a:r>
              <a:rPr lang="en-US" sz="3200" b="1" u="sng" dirty="0">
                <a:solidFill>
                  <a:srgbClr val="FFC000"/>
                </a:solidFill>
              </a:rPr>
              <a:t>RULES OF DFD:</a:t>
            </a:r>
          </a:p>
          <a:p>
            <a:pPr marL="0" indent="0">
              <a:buNone/>
            </a:pPr>
            <a:r>
              <a:rPr lang="en-US" dirty="0"/>
              <a:t>4. All the external entities must be connected through a process and entity </a:t>
            </a:r>
            <a:r>
              <a:rPr lang="en-US" i="1" dirty="0">
                <a:solidFill>
                  <a:srgbClr val="FFC000"/>
                </a:solidFill>
              </a:rPr>
              <a:t>can be act as a INPUT</a:t>
            </a:r>
            <a:r>
              <a:rPr lang="en-US" dirty="0"/>
              <a:t> to the Process as well as </a:t>
            </a:r>
            <a:r>
              <a:rPr lang="en-US" i="1" dirty="0">
                <a:solidFill>
                  <a:srgbClr val="FFC000"/>
                </a:solidFill>
              </a:rPr>
              <a:t>can receive information or desire output after processing.</a:t>
            </a:r>
          </a:p>
          <a:p>
            <a:pPr marL="0" indent="0">
              <a:buNone/>
            </a:pPr>
            <a:endParaRPr lang="en-US" dirty="0"/>
          </a:p>
          <a:p>
            <a:pPr marL="0" indent="0">
              <a:buNone/>
            </a:pPr>
            <a:endParaRPr lang="en-US" dirty="0"/>
          </a:p>
        </p:txBody>
      </p:sp>
      <p:sp>
        <p:nvSpPr>
          <p:cNvPr id="17" name="Right Arrow 16"/>
          <p:cNvSpPr/>
          <p:nvPr/>
        </p:nvSpPr>
        <p:spPr>
          <a:xfrm>
            <a:off x="3781006" y="2506404"/>
            <a:ext cx="1778000" cy="2974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4095332" y="3232150"/>
            <a:ext cx="1054100" cy="381000"/>
          </a:xfrm>
          <a:prstGeom prst="rect">
            <a:avLst/>
          </a:prstGeom>
          <a:noFill/>
        </p:spPr>
        <p:txBody>
          <a:bodyPr wrap="square" rtlCol="0">
            <a:spAutoFit/>
          </a:bodyPr>
          <a:lstStyle/>
          <a:p>
            <a:r>
              <a:rPr lang="en-US" dirty="0"/>
              <a:t>OUTPUT</a:t>
            </a:r>
          </a:p>
        </p:txBody>
      </p:sp>
      <p:sp>
        <p:nvSpPr>
          <p:cNvPr id="25" name="Oval 24"/>
          <p:cNvSpPr/>
          <p:nvPr/>
        </p:nvSpPr>
        <p:spPr>
          <a:xfrm>
            <a:off x="5747585" y="2377152"/>
            <a:ext cx="1206500" cy="990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ight Arrow 25"/>
          <p:cNvSpPr/>
          <p:nvPr/>
        </p:nvSpPr>
        <p:spPr>
          <a:xfrm rot="10800000">
            <a:off x="3726614" y="3018907"/>
            <a:ext cx="1886785" cy="3003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1856747" y="2552700"/>
            <a:ext cx="1739900" cy="6794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p:cNvSpPr txBox="1"/>
          <p:nvPr/>
        </p:nvSpPr>
        <p:spPr>
          <a:xfrm>
            <a:off x="4095332" y="2248712"/>
            <a:ext cx="1054100" cy="381000"/>
          </a:xfrm>
          <a:prstGeom prst="rect">
            <a:avLst/>
          </a:prstGeom>
          <a:noFill/>
        </p:spPr>
        <p:txBody>
          <a:bodyPr wrap="square" rtlCol="0">
            <a:spAutoFit/>
          </a:bodyPr>
          <a:lstStyle/>
          <a:p>
            <a:r>
              <a:rPr lang="en-US" dirty="0"/>
              <a:t>INPUT</a:t>
            </a:r>
          </a:p>
        </p:txBody>
      </p:sp>
      <p:sp>
        <p:nvSpPr>
          <p:cNvPr id="33" name="TextBox 32"/>
          <p:cNvSpPr txBox="1"/>
          <p:nvPr/>
        </p:nvSpPr>
        <p:spPr>
          <a:xfrm>
            <a:off x="2303796" y="3319246"/>
            <a:ext cx="1054100" cy="381000"/>
          </a:xfrm>
          <a:prstGeom prst="rect">
            <a:avLst/>
          </a:prstGeom>
          <a:noFill/>
        </p:spPr>
        <p:txBody>
          <a:bodyPr wrap="square" rtlCol="0">
            <a:spAutoFit/>
          </a:bodyPr>
          <a:lstStyle/>
          <a:p>
            <a:r>
              <a:rPr lang="en-US" dirty="0"/>
              <a:t>ENTITY</a:t>
            </a:r>
          </a:p>
        </p:txBody>
      </p:sp>
    </p:spTree>
    <p:extLst>
      <p:ext uri="{BB962C8B-B14F-4D97-AF65-F5344CB8AC3E}">
        <p14:creationId xmlns:p14="http://schemas.microsoft.com/office/powerpoint/2010/main" val="3774963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8653" y="431984"/>
            <a:ext cx="8100617" cy="654383"/>
          </a:xfrm>
        </p:spPr>
        <p:txBody>
          <a:bodyPr>
            <a:normAutofit fontScale="90000"/>
          </a:bodyPr>
          <a:lstStyle/>
          <a:p>
            <a:pPr marL="571500" indent="-571500">
              <a:buFont typeface="Wingdings" panose="05000000000000000000" pitchFamily="2" charset="2"/>
              <a:buChar char="q"/>
            </a:pPr>
            <a:r>
              <a:rPr lang="en-US" b="1" u="sng" dirty="0">
                <a:solidFill>
                  <a:srgbClr val="0070C0"/>
                </a:solidFill>
              </a:rPr>
              <a:t>LEVELS DFD(Data flow diagram)</a:t>
            </a:r>
          </a:p>
        </p:txBody>
      </p:sp>
      <p:sp>
        <p:nvSpPr>
          <p:cNvPr id="3" name="Content Placeholder 2"/>
          <p:cNvSpPr>
            <a:spLocks noGrp="1"/>
          </p:cNvSpPr>
          <p:nvPr>
            <p:ph idx="1"/>
          </p:nvPr>
        </p:nvSpPr>
        <p:spPr>
          <a:xfrm>
            <a:off x="389520" y="1086367"/>
            <a:ext cx="10223500" cy="5918200"/>
          </a:xfrm>
        </p:spPr>
        <p:txBody>
          <a:bodyPr>
            <a:normAutofit/>
          </a:bodyPr>
          <a:lstStyle/>
          <a:p>
            <a:pPr marL="0" indent="0">
              <a:buNone/>
            </a:pPr>
            <a:r>
              <a:rPr lang="ne-NP" b="1" u="sng" dirty="0">
                <a:solidFill>
                  <a:srgbClr val="FFC000"/>
                </a:solidFill>
              </a:rPr>
              <a:t>1.</a:t>
            </a:r>
            <a:r>
              <a:rPr lang="en-US" b="1" u="sng" dirty="0">
                <a:solidFill>
                  <a:srgbClr val="FFC000"/>
                </a:solidFill>
              </a:rPr>
              <a:t>LEVEL </a:t>
            </a:r>
            <a:r>
              <a:rPr lang="ne-NP" b="1" u="sng" dirty="0">
                <a:solidFill>
                  <a:srgbClr val="FFC000"/>
                </a:solidFill>
              </a:rPr>
              <a:t>0 </a:t>
            </a:r>
            <a:r>
              <a:rPr lang="en-US" b="1" u="sng" dirty="0">
                <a:solidFill>
                  <a:srgbClr val="FFC000"/>
                </a:solidFill>
              </a:rPr>
              <a:t> DFD:</a:t>
            </a:r>
          </a:p>
          <a:p>
            <a:pPr>
              <a:buFont typeface="Wingdings" panose="05000000000000000000" pitchFamily="2" charset="2"/>
              <a:buChar char="à"/>
            </a:pPr>
            <a:r>
              <a:rPr lang="en-US" dirty="0">
                <a:sym typeface="Wingdings" panose="05000000000000000000" pitchFamily="2" charset="2"/>
              </a:rPr>
              <a:t>It is a diagram which provides the entire systems data flows and processing with a single process (bubble) is called as </a:t>
            </a:r>
            <a:r>
              <a:rPr lang="en-US" i="1" dirty="0">
                <a:solidFill>
                  <a:srgbClr val="FFC000"/>
                </a:solidFill>
                <a:sym typeface="Wingdings" panose="05000000000000000000" pitchFamily="2" charset="2"/>
              </a:rPr>
              <a:t>context level DFD.</a:t>
            </a:r>
          </a:p>
          <a:p>
            <a:pPr marL="0" indent="0">
              <a:buNone/>
            </a:pPr>
            <a:r>
              <a:rPr lang="en-US" dirty="0">
                <a:solidFill>
                  <a:srgbClr val="FF0000"/>
                </a:solidFill>
                <a:sym typeface="Wingdings" panose="05000000000000000000" pitchFamily="2" charset="2"/>
              </a:rPr>
              <a:t>Note: In context level DFD we do not show any data store. Data stores are added at level 1. </a:t>
            </a:r>
          </a:p>
          <a:p>
            <a:pPr marL="0" indent="0">
              <a:buNone/>
            </a:pPr>
            <a:br>
              <a:rPr lang="en-US" dirty="0"/>
            </a:br>
            <a:endParaRPr lang="en-US" dirty="0"/>
          </a:p>
        </p:txBody>
      </p:sp>
      <p:sp>
        <p:nvSpPr>
          <p:cNvPr id="4" name="Right Arrow 3"/>
          <p:cNvSpPr/>
          <p:nvPr/>
        </p:nvSpPr>
        <p:spPr>
          <a:xfrm>
            <a:off x="3723270" y="3823217"/>
            <a:ext cx="1778000" cy="2974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1959767" y="3632200"/>
            <a:ext cx="1739900" cy="6794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5524873" y="3856204"/>
            <a:ext cx="1222794" cy="110897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Arrow 8"/>
          <p:cNvSpPr/>
          <p:nvPr/>
        </p:nvSpPr>
        <p:spPr>
          <a:xfrm>
            <a:off x="3746873" y="4734442"/>
            <a:ext cx="1778000" cy="2974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1959767" y="4562142"/>
            <a:ext cx="1739900" cy="6794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Arrow 10"/>
          <p:cNvSpPr/>
          <p:nvPr/>
        </p:nvSpPr>
        <p:spPr>
          <a:xfrm>
            <a:off x="6771270" y="4295959"/>
            <a:ext cx="1778000" cy="2974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2739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2237" y="176813"/>
            <a:ext cx="7997033" cy="838200"/>
          </a:xfrm>
        </p:spPr>
        <p:txBody>
          <a:bodyPr>
            <a:normAutofit fontScale="90000"/>
          </a:bodyPr>
          <a:lstStyle/>
          <a:p>
            <a:pPr marL="571500" indent="-571500">
              <a:buFont typeface="Wingdings" panose="05000000000000000000" pitchFamily="2" charset="2"/>
              <a:buChar char="q"/>
            </a:pPr>
            <a:r>
              <a:rPr lang="en-US" b="1" u="sng" dirty="0">
                <a:solidFill>
                  <a:srgbClr val="0070C0"/>
                </a:solidFill>
              </a:rPr>
              <a:t>LEVELS DFD(Data flow diagram)</a:t>
            </a:r>
          </a:p>
        </p:txBody>
      </p:sp>
      <p:sp>
        <p:nvSpPr>
          <p:cNvPr id="3" name="Content Placeholder 2"/>
          <p:cNvSpPr>
            <a:spLocks noGrp="1"/>
          </p:cNvSpPr>
          <p:nvPr>
            <p:ph idx="1"/>
          </p:nvPr>
        </p:nvSpPr>
        <p:spPr>
          <a:xfrm>
            <a:off x="432969" y="850900"/>
            <a:ext cx="11479631" cy="5626100"/>
          </a:xfrm>
        </p:spPr>
        <p:txBody>
          <a:bodyPr>
            <a:normAutofit/>
          </a:bodyPr>
          <a:lstStyle/>
          <a:p>
            <a:pPr marL="0" indent="0">
              <a:buNone/>
            </a:pPr>
            <a:r>
              <a:rPr lang="ne-NP" b="1" u="sng" dirty="0">
                <a:solidFill>
                  <a:srgbClr val="FFC000"/>
                </a:solidFill>
              </a:rPr>
              <a:t>2 </a:t>
            </a:r>
            <a:r>
              <a:rPr lang="en-US" b="1" u="sng" dirty="0">
                <a:solidFill>
                  <a:srgbClr val="FFC000"/>
                </a:solidFill>
              </a:rPr>
              <a:t>. LEVEL </a:t>
            </a:r>
            <a:r>
              <a:rPr lang="ne-NP" b="1" u="sng" dirty="0">
                <a:solidFill>
                  <a:srgbClr val="FFC000"/>
                </a:solidFill>
              </a:rPr>
              <a:t>1 </a:t>
            </a:r>
            <a:r>
              <a:rPr lang="en-US" b="1" u="sng" dirty="0">
                <a:solidFill>
                  <a:srgbClr val="FFC000"/>
                </a:solidFill>
              </a:rPr>
              <a:t> DFD:</a:t>
            </a:r>
          </a:p>
          <a:p>
            <a:pPr>
              <a:buFont typeface="Wingdings" panose="05000000000000000000" pitchFamily="2" charset="2"/>
              <a:buChar char="à"/>
            </a:pPr>
            <a:r>
              <a:rPr lang="en-US" dirty="0">
                <a:sym typeface="Wingdings" panose="05000000000000000000" pitchFamily="2" charset="2"/>
              </a:rPr>
              <a:t>This is the </a:t>
            </a:r>
            <a:r>
              <a:rPr lang="en-US" i="1" dirty="0">
                <a:solidFill>
                  <a:srgbClr val="FF0000"/>
                </a:solidFill>
                <a:sym typeface="Wingdings" panose="05000000000000000000" pitchFamily="2" charset="2"/>
              </a:rPr>
              <a:t>more detailed version of the previous level DFD</a:t>
            </a:r>
            <a:r>
              <a:rPr lang="en-US" dirty="0">
                <a:sym typeface="Wingdings" panose="05000000000000000000" pitchFamily="2" charset="2"/>
              </a:rPr>
              <a:t> that includes the database and various important units.</a:t>
            </a:r>
          </a:p>
          <a:p>
            <a:pPr marL="0" indent="0">
              <a:buNone/>
            </a:pPr>
            <a:endParaRPr lang="en-US" dirty="0">
              <a:sym typeface="Wingdings" panose="05000000000000000000" pitchFamily="2" charset="2"/>
            </a:endParaRPr>
          </a:p>
          <a:p>
            <a:pPr marL="0" indent="0">
              <a:buNone/>
            </a:pPr>
            <a:endParaRPr lang="en-US" dirty="0">
              <a:sym typeface="Wingdings" panose="05000000000000000000" pitchFamily="2" charset="2"/>
            </a:endParaRPr>
          </a:p>
          <a:p>
            <a:pPr>
              <a:buFont typeface="Wingdings" panose="05000000000000000000" pitchFamily="2" charset="2"/>
              <a:buChar char="à"/>
            </a:pPr>
            <a:endParaRPr lang="en-US" dirty="0">
              <a:sym typeface="Wingdings" panose="05000000000000000000" pitchFamily="2" charset="2"/>
            </a:endParaRPr>
          </a:p>
          <a:p>
            <a:pPr>
              <a:buFont typeface="Wingdings" panose="05000000000000000000" pitchFamily="2" charset="2"/>
              <a:buChar char="à"/>
            </a:pPr>
            <a:endParaRPr lang="en-US" dirty="0">
              <a:sym typeface="Wingdings" panose="05000000000000000000" pitchFamily="2" charset="2"/>
            </a:endParaRPr>
          </a:p>
          <a:p>
            <a:pPr>
              <a:buFont typeface="Wingdings" panose="05000000000000000000" pitchFamily="2" charset="2"/>
              <a:buChar char="à"/>
            </a:pPr>
            <a:endParaRPr lang="en-US" dirty="0">
              <a:sym typeface="Wingdings" panose="05000000000000000000" pitchFamily="2" charset="2"/>
            </a:endParaRPr>
          </a:p>
          <a:p>
            <a:pPr marL="0" indent="0">
              <a:buNone/>
            </a:pPr>
            <a:br>
              <a:rPr lang="en-US" dirty="0"/>
            </a:br>
            <a:endParaRPr lang="en-US" dirty="0"/>
          </a:p>
        </p:txBody>
      </p:sp>
      <p:sp>
        <p:nvSpPr>
          <p:cNvPr id="12" name="Right Arrow 11"/>
          <p:cNvSpPr/>
          <p:nvPr/>
        </p:nvSpPr>
        <p:spPr>
          <a:xfrm>
            <a:off x="4002670" y="2609204"/>
            <a:ext cx="1066800" cy="2413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p:cNvSpPr/>
          <p:nvPr/>
        </p:nvSpPr>
        <p:spPr>
          <a:xfrm>
            <a:off x="6275970" y="2593458"/>
            <a:ext cx="1066800" cy="2413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7342770" y="2218808"/>
            <a:ext cx="1206500" cy="990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p:cNvSpPr/>
          <p:nvPr/>
        </p:nvSpPr>
        <p:spPr>
          <a:xfrm rot="3116514">
            <a:off x="5458068" y="4162774"/>
            <a:ext cx="2870603" cy="32131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5"/>
          <p:cNvCxnSpPr/>
          <p:nvPr/>
        </p:nvCxnSpPr>
        <p:spPr>
          <a:xfrm>
            <a:off x="7506778" y="5539905"/>
            <a:ext cx="1212850" cy="127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7506778" y="5985995"/>
            <a:ext cx="1212850" cy="1270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6472820" y="2788244"/>
            <a:ext cx="1054100" cy="381000"/>
          </a:xfrm>
          <a:prstGeom prst="rect">
            <a:avLst/>
          </a:prstGeom>
          <a:noFill/>
        </p:spPr>
        <p:txBody>
          <a:bodyPr wrap="square" rtlCol="0">
            <a:spAutoFit/>
          </a:bodyPr>
          <a:lstStyle/>
          <a:p>
            <a:r>
              <a:rPr lang="en-US" dirty="0"/>
              <a:t>or</a:t>
            </a:r>
          </a:p>
        </p:txBody>
      </p:sp>
      <p:sp>
        <p:nvSpPr>
          <p:cNvPr id="19" name="TextBox 18"/>
          <p:cNvSpPr txBox="1"/>
          <p:nvPr/>
        </p:nvSpPr>
        <p:spPr>
          <a:xfrm>
            <a:off x="4780897" y="3272673"/>
            <a:ext cx="1340087" cy="381000"/>
          </a:xfrm>
          <a:prstGeom prst="rect">
            <a:avLst/>
          </a:prstGeom>
          <a:noFill/>
        </p:spPr>
        <p:txBody>
          <a:bodyPr wrap="square" rtlCol="0">
            <a:spAutoFit/>
          </a:bodyPr>
          <a:lstStyle/>
          <a:p>
            <a:r>
              <a:rPr lang="en-US" dirty="0"/>
              <a:t>Process 1</a:t>
            </a:r>
          </a:p>
        </p:txBody>
      </p:sp>
      <p:sp>
        <p:nvSpPr>
          <p:cNvPr id="20" name="TextBox 19"/>
          <p:cNvSpPr txBox="1"/>
          <p:nvPr/>
        </p:nvSpPr>
        <p:spPr>
          <a:xfrm>
            <a:off x="8498470" y="2536308"/>
            <a:ext cx="1131304" cy="381000"/>
          </a:xfrm>
          <a:prstGeom prst="rect">
            <a:avLst/>
          </a:prstGeom>
          <a:noFill/>
        </p:spPr>
        <p:txBody>
          <a:bodyPr wrap="square" rtlCol="0">
            <a:spAutoFit/>
          </a:bodyPr>
          <a:lstStyle/>
          <a:p>
            <a:r>
              <a:rPr lang="en-US" dirty="0"/>
              <a:t>Process 2</a:t>
            </a:r>
          </a:p>
        </p:txBody>
      </p:sp>
      <p:sp>
        <p:nvSpPr>
          <p:cNvPr id="21" name="Oval 20"/>
          <p:cNvSpPr/>
          <p:nvPr/>
        </p:nvSpPr>
        <p:spPr>
          <a:xfrm>
            <a:off x="5055766" y="2255878"/>
            <a:ext cx="1206500" cy="990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ight Arrow 21"/>
          <p:cNvSpPr/>
          <p:nvPr/>
        </p:nvSpPr>
        <p:spPr>
          <a:xfrm rot="5400000">
            <a:off x="6936676" y="4131426"/>
            <a:ext cx="2188094" cy="34406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2108200" y="2425700"/>
            <a:ext cx="1803400" cy="6038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ight Arrow 23"/>
          <p:cNvSpPr/>
          <p:nvPr/>
        </p:nvSpPr>
        <p:spPr>
          <a:xfrm rot="2214131" flipH="1">
            <a:off x="3405763" y="4223653"/>
            <a:ext cx="4277912" cy="29159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p:cNvSpPr txBox="1"/>
          <p:nvPr/>
        </p:nvSpPr>
        <p:spPr>
          <a:xfrm>
            <a:off x="2513940" y="3029543"/>
            <a:ext cx="1054100" cy="381000"/>
          </a:xfrm>
          <a:prstGeom prst="rect">
            <a:avLst/>
          </a:prstGeom>
          <a:noFill/>
        </p:spPr>
        <p:txBody>
          <a:bodyPr wrap="square" rtlCol="0">
            <a:spAutoFit/>
          </a:bodyPr>
          <a:lstStyle/>
          <a:p>
            <a:r>
              <a:rPr lang="en-US" dirty="0"/>
              <a:t>Entity</a:t>
            </a:r>
          </a:p>
        </p:txBody>
      </p:sp>
      <p:sp>
        <p:nvSpPr>
          <p:cNvPr id="27" name="TextBox 26"/>
          <p:cNvSpPr txBox="1"/>
          <p:nvPr/>
        </p:nvSpPr>
        <p:spPr>
          <a:xfrm>
            <a:off x="7560099" y="6008215"/>
            <a:ext cx="1285307" cy="369332"/>
          </a:xfrm>
          <a:prstGeom prst="rect">
            <a:avLst/>
          </a:prstGeom>
          <a:noFill/>
        </p:spPr>
        <p:txBody>
          <a:bodyPr wrap="square" rtlCol="0">
            <a:spAutoFit/>
          </a:bodyPr>
          <a:lstStyle/>
          <a:p>
            <a:r>
              <a:rPr lang="en-US" dirty="0"/>
              <a:t>Data Store</a:t>
            </a:r>
          </a:p>
        </p:txBody>
      </p:sp>
    </p:spTree>
    <p:extLst>
      <p:ext uri="{BB962C8B-B14F-4D97-AF65-F5344CB8AC3E}">
        <p14:creationId xmlns:p14="http://schemas.microsoft.com/office/powerpoint/2010/main" val="1846176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anim calcmode="lin" valueType="num">
                                      <p:cBhvr additive="base">
                                        <p:cTn id="1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7500" y="304800"/>
            <a:ext cx="8496300" cy="838200"/>
          </a:xfrm>
        </p:spPr>
        <p:txBody>
          <a:bodyPr>
            <a:normAutofit fontScale="90000"/>
          </a:bodyPr>
          <a:lstStyle/>
          <a:p>
            <a:pPr marL="571500" indent="-571500">
              <a:buFont typeface="Wingdings" panose="05000000000000000000" pitchFamily="2" charset="2"/>
              <a:buChar char="q"/>
            </a:pPr>
            <a:r>
              <a:rPr lang="en-US" b="1" u="sng" dirty="0">
                <a:solidFill>
                  <a:srgbClr val="FF0000"/>
                </a:solidFill>
              </a:rPr>
              <a:t>LEVELS DFD(Data flow diagram)</a:t>
            </a:r>
          </a:p>
        </p:txBody>
      </p:sp>
      <p:sp>
        <p:nvSpPr>
          <p:cNvPr id="3" name="Content Placeholder 2"/>
          <p:cNvSpPr>
            <a:spLocks noGrp="1"/>
          </p:cNvSpPr>
          <p:nvPr>
            <p:ph idx="1"/>
          </p:nvPr>
        </p:nvSpPr>
        <p:spPr>
          <a:xfrm>
            <a:off x="317500" y="1270000"/>
            <a:ext cx="11455400" cy="5181600"/>
          </a:xfrm>
        </p:spPr>
        <p:txBody>
          <a:bodyPr>
            <a:normAutofit/>
          </a:bodyPr>
          <a:lstStyle/>
          <a:p>
            <a:pPr marL="0" indent="0">
              <a:buNone/>
            </a:pPr>
            <a:r>
              <a:rPr lang="ne-NP" b="1" u="sng" dirty="0">
                <a:solidFill>
                  <a:srgbClr val="FFC000"/>
                </a:solidFill>
              </a:rPr>
              <a:t>3. </a:t>
            </a:r>
            <a:r>
              <a:rPr lang="en-US" b="1" u="sng" dirty="0">
                <a:solidFill>
                  <a:srgbClr val="FFC000"/>
                </a:solidFill>
              </a:rPr>
              <a:t>LEVEL </a:t>
            </a:r>
            <a:r>
              <a:rPr lang="ne-NP" b="1" u="sng" dirty="0">
                <a:solidFill>
                  <a:srgbClr val="FFC000"/>
                </a:solidFill>
              </a:rPr>
              <a:t>2 </a:t>
            </a:r>
            <a:r>
              <a:rPr lang="en-US" b="1" u="sng" dirty="0">
                <a:solidFill>
                  <a:srgbClr val="FFC000"/>
                </a:solidFill>
              </a:rPr>
              <a:t> DFD:</a:t>
            </a:r>
          </a:p>
          <a:p>
            <a:r>
              <a:rPr lang="en-US" dirty="0"/>
              <a:t> At this level, DFD shows how data flows inside the modules mentioned in Level 1.</a:t>
            </a:r>
          </a:p>
          <a:p>
            <a:r>
              <a:rPr lang="en-US" dirty="0"/>
              <a:t>Higher level DFDs can be transformed into more specific lower level DFDs with deeper level of understanding unless the desired level of specification is achieved.</a:t>
            </a:r>
          </a:p>
          <a:p>
            <a:r>
              <a:rPr lang="en-US" dirty="0"/>
              <a:t> Levels in DFD are numbered 0, 1, 2 or beyond. Here, we will see primarily three levels in the data flow diagram, which are: 0-level DFD, 1-level DFD, and 2-level DFD.</a:t>
            </a:r>
            <a:endParaRPr lang="en-US" dirty="0">
              <a:sym typeface="Wingdings" panose="05000000000000000000" pitchFamily="2" charset="2"/>
            </a:endParaRPr>
          </a:p>
          <a:p>
            <a:pPr marL="0" indent="0">
              <a:buNone/>
            </a:pPr>
            <a:endParaRPr lang="en-US" dirty="0">
              <a:sym typeface="Wingdings" panose="05000000000000000000" pitchFamily="2" charset="2"/>
            </a:endParaRPr>
          </a:p>
          <a:p>
            <a:pPr>
              <a:buFont typeface="Wingdings" panose="05000000000000000000" pitchFamily="2" charset="2"/>
              <a:buChar char="à"/>
            </a:pPr>
            <a:endParaRPr lang="en-US" dirty="0">
              <a:sym typeface="Wingdings" panose="05000000000000000000" pitchFamily="2" charset="2"/>
            </a:endParaRPr>
          </a:p>
          <a:p>
            <a:pPr>
              <a:buFont typeface="Wingdings" panose="05000000000000000000" pitchFamily="2" charset="2"/>
              <a:buChar char="à"/>
            </a:pPr>
            <a:endParaRPr lang="en-US" dirty="0">
              <a:sym typeface="Wingdings" panose="05000000000000000000" pitchFamily="2" charset="2"/>
            </a:endParaRPr>
          </a:p>
          <a:p>
            <a:pPr>
              <a:buFont typeface="Wingdings" panose="05000000000000000000" pitchFamily="2" charset="2"/>
              <a:buChar char="à"/>
            </a:pPr>
            <a:endParaRPr lang="en-US" dirty="0">
              <a:sym typeface="Wingdings" panose="05000000000000000000" pitchFamily="2" charset="2"/>
            </a:endParaRPr>
          </a:p>
          <a:p>
            <a:pPr marL="0" indent="0">
              <a:buNone/>
            </a:pPr>
            <a:br>
              <a:rPr lang="en-US" dirty="0"/>
            </a:br>
            <a:endParaRPr lang="en-US" dirty="0"/>
          </a:p>
        </p:txBody>
      </p:sp>
    </p:spTree>
    <p:extLst>
      <p:ext uri="{BB962C8B-B14F-4D97-AF65-F5344CB8AC3E}">
        <p14:creationId xmlns:p14="http://schemas.microsoft.com/office/powerpoint/2010/main" val="1412003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 calcmode="lin" valueType="num">
                                      <p:cBhvr additive="base">
                                        <p:cTn id="31"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68300" y="469900"/>
            <a:ext cx="11493500" cy="6032500"/>
          </a:xfrm>
        </p:spPr>
        <p:txBody>
          <a:bodyPr>
            <a:normAutofit fontScale="92500" lnSpcReduction="10000"/>
          </a:bodyPr>
          <a:lstStyle/>
          <a:p>
            <a:pPr>
              <a:buFont typeface="Wingdings" panose="05000000000000000000" pitchFamily="2" charset="2"/>
              <a:buChar char="q"/>
            </a:pPr>
            <a:r>
              <a:rPr lang="en-US" sz="4100" b="1" u="sng" dirty="0">
                <a:solidFill>
                  <a:srgbClr val="FF0000"/>
                </a:solidFill>
              </a:rPr>
              <a:t>A payment gateway process </a:t>
            </a:r>
          </a:p>
          <a:p>
            <a:pPr>
              <a:buFont typeface="Wingdings" panose="05000000000000000000" pitchFamily="2" charset="2"/>
              <a:buChar char="Ø"/>
            </a:pPr>
            <a:r>
              <a:rPr lang="en-US" b="1" dirty="0">
                <a:solidFill>
                  <a:schemeClr val="tx1">
                    <a:lumMod val="95000"/>
                    <a:lumOff val="5000"/>
                  </a:schemeClr>
                </a:solidFill>
              </a:rPr>
              <a:t>Payment gateways are essential components of E-commerce websites that facilitate secure and seamless online transactions between customers and businesses. </a:t>
            </a:r>
          </a:p>
          <a:p>
            <a:pPr>
              <a:buFont typeface="Wingdings" panose="05000000000000000000" pitchFamily="2" charset="2"/>
              <a:buChar char="Ø"/>
            </a:pPr>
            <a:r>
              <a:rPr lang="en-US" b="1" dirty="0">
                <a:solidFill>
                  <a:schemeClr val="tx1">
                    <a:lumMod val="95000"/>
                    <a:lumOff val="5000"/>
                  </a:schemeClr>
                </a:solidFill>
              </a:rPr>
              <a:t>Here are some popular payment gateway methods and examples used in developing E-commerce websites:</a:t>
            </a:r>
          </a:p>
          <a:p>
            <a:pPr>
              <a:buFont typeface="Wingdings" panose="05000000000000000000" pitchFamily="2" charset="2"/>
              <a:buChar char="v"/>
            </a:pPr>
            <a:r>
              <a:rPr lang="en-US" b="1" dirty="0">
                <a:solidFill>
                  <a:srgbClr val="0070C0"/>
                </a:solidFill>
              </a:rPr>
              <a:t>Credit/Debit Card Payments.</a:t>
            </a:r>
          </a:p>
          <a:p>
            <a:pPr>
              <a:buFont typeface="Wingdings" panose="05000000000000000000" pitchFamily="2" charset="2"/>
              <a:buChar char="v"/>
            </a:pPr>
            <a:r>
              <a:rPr lang="en-US" b="1" dirty="0">
                <a:solidFill>
                  <a:srgbClr val="0070C0"/>
                </a:solidFill>
              </a:rPr>
              <a:t>Digital Wallets </a:t>
            </a:r>
            <a:r>
              <a:rPr lang="en-US" b="1" dirty="0">
                <a:solidFill>
                  <a:srgbClr val="FFC000"/>
                </a:solidFill>
              </a:rPr>
              <a:t>(Int. </a:t>
            </a:r>
            <a:r>
              <a:rPr lang="en-US" dirty="0">
                <a:solidFill>
                  <a:srgbClr val="FFC000"/>
                </a:solidFill>
              </a:rPr>
              <a:t>PayPal, Google Pay, Apple Pay )(Nat. </a:t>
            </a:r>
            <a:r>
              <a:rPr lang="en-US" dirty="0" err="1">
                <a:solidFill>
                  <a:srgbClr val="FFC000"/>
                </a:solidFill>
              </a:rPr>
              <a:t>Khalti</a:t>
            </a:r>
            <a:r>
              <a:rPr lang="en-US" dirty="0">
                <a:solidFill>
                  <a:srgbClr val="FFC000"/>
                </a:solidFill>
              </a:rPr>
              <a:t>, E-</a:t>
            </a:r>
            <a:r>
              <a:rPr lang="en-US" dirty="0" err="1">
                <a:solidFill>
                  <a:srgbClr val="FFC000"/>
                </a:solidFill>
              </a:rPr>
              <a:t>Sewa</a:t>
            </a:r>
            <a:r>
              <a:rPr lang="en-US" dirty="0">
                <a:solidFill>
                  <a:srgbClr val="FFC000"/>
                </a:solidFill>
              </a:rPr>
              <a:t>, IME Pay </a:t>
            </a:r>
            <a:r>
              <a:rPr lang="en-US" dirty="0" err="1">
                <a:solidFill>
                  <a:srgbClr val="FFC000"/>
                </a:solidFill>
              </a:rPr>
              <a:t>etc</a:t>
            </a:r>
            <a:r>
              <a:rPr lang="en-US" dirty="0">
                <a:solidFill>
                  <a:srgbClr val="FFC000"/>
                </a:solidFill>
              </a:rPr>
              <a:t>)</a:t>
            </a:r>
            <a:endParaRPr lang="en-US" b="1" dirty="0">
              <a:solidFill>
                <a:srgbClr val="FFC000"/>
              </a:solidFill>
            </a:endParaRPr>
          </a:p>
          <a:p>
            <a:pPr>
              <a:buFont typeface="Wingdings" panose="05000000000000000000" pitchFamily="2" charset="2"/>
              <a:buChar char="v"/>
            </a:pPr>
            <a:r>
              <a:rPr lang="en-US" b="1" dirty="0">
                <a:solidFill>
                  <a:srgbClr val="0070C0"/>
                </a:solidFill>
              </a:rPr>
              <a:t>Cash on Delivery (COD):</a:t>
            </a:r>
            <a:r>
              <a:rPr lang="en-US" dirty="0">
                <a:solidFill>
                  <a:srgbClr val="0070C0"/>
                </a:solidFill>
              </a:rPr>
              <a:t> </a:t>
            </a:r>
            <a:r>
              <a:rPr lang="en-US" dirty="0">
                <a:solidFill>
                  <a:srgbClr val="FFC000"/>
                </a:solidFill>
              </a:rPr>
              <a:t>Example: Local courier services . In COD, customers pay in cash when the order is delivered to their doorstep. It is a popular option in regions with limited online payment options or where customers prefer to pay after receiving the goods.</a:t>
            </a:r>
          </a:p>
          <a:p>
            <a:pPr>
              <a:buFont typeface="Wingdings" panose="05000000000000000000" pitchFamily="2" charset="2"/>
              <a:buChar char="v"/>
            </a:pPr>
            <a:r>
              <a:rPr lang="en-US" b="1" dirty="0">
                <a:solidFill>
                  <a:srgbClr val="0070C0"/>
                </a:solidFill>
              </a:rPr>
              <a:t>Cryptocurrency Payments:</a:t>
            </a:r>
            <a:r>
              <a:rPr lang="en-US" dirty="0">
                <a:solidFill>
                  <a:srgbClr val="0070C0"/>
                </a:solidFill>
              </a:rPr>
              <a:t> </a:t>
            </a:r>
            <a:r>
              <a:rPr lang="en-US" b="1" dirty="0">
                <a:solidFill>
                  <a:srgbClr val="FFC000"/>
                </a:solidFill>
              </a:rPr>
              <a:t>Some E-commerce platforms accept payments in cryptocurrencies like Bitcoin, </a:t>
            </a:r>
            <a:r>
              <a:rPr lang="en-US" b="1" dirty="0" err="1">
                <a:solidFill>
                  <a:srgbClr val="FFC000"/>
                </a:solidFill>
              </a:rPr>
              <a:t>Ethereum</a:t>
            </a:r>
            <a:r>
              <a:rPr lang="en-US" b="1" dirty="0">
                <a:solidFill>
                  <a:srgbClr val="FFC000"/>
                </a:solidFill>
              </a:rPr>
              <a:t>, or other digital currencies.</a:t>
            </a:r>
          </a:p>
          <a:p>
            <a:pPr>
              <a:buFont typeface="Wingdings" panose="05000000000000000000" pitchFamily="2" charset="2"/>
              <a:buChar char="v"/>
            </a:pPr>
            <a:r>
              <a:rPr lang="en-US" b="1" dirty="0">
                <a:solidFill>
                  <a:srgbClr val="0070C0"/>
                </a:solidFill>
              </a:rPr>
              <a:t>Recurring Payments and Subscriptions</a:t>
            </a:r>
            <a:r>
              <a:rPr lang="en-US" b="1" dirty="0">
                <a:solidFill>
                  <a:srgbClr val="FFC000"/>
                </a:solidFill>
              </a:rPr>
              <a:t>: E-commerce websites that offer subscription-based services or recurring billing can use payment gateways that support automatic recurring payments.</a:t>
            </a:r>
            <a:br>
              <a:rPr lang="en-US" b="1" dirty="0">
                <a:solidFill>
                  <a:srgbClr val="FFC000"/>
                </a:solidFill>
              </a:rPr>
            </a:br>
            <a:br>
              <a:rPr lang="en-US" dirty="0">
                <a:solidFill>
                  <a:srgbClr val="FFC000"/>
                </a:solidFill>
              </a:rPr>
            </a:br>
            <a:br>
              <a:rPr lang="en-US" dirty="0"/>
            </a:br>
            <a:endParaRPr lang="en-US" b="1" dirty="0">
              <a:solidFill>
                <a:srgbClr val="FF0000"/>
              </a:solidFill>
            </a:endParaRPr>
          </a:p>
          <a:p>
            <a:endParaRPr lang="en-US" dirty="0"/>
          </a:p>
        </p:txBody>
      </p:sp>
    </p:spTree>
    <p:extLst>
      <p:ext uri="{BB962C8B-B14F-4D97-AF65-F5344CB8AC3E}">
        <p14:creationId xmlns:p14="http://schemas.microsoft.com/office/powerpoint/2010/main" val="3249567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heel(1)">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heel(1)">
                                      <p:cBhvr>
                                        <p:cTn id="12" dur="20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heel(1)">
                                      <p:cBhvr>
                                        <p:cTn id="17" dur="20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1" presetClass="entr" presetSubtype="1"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heel(1)">
                                      <p:cBhvr>
                                        <p:cTn id="22" dur="20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1" presetClass="entr" presetSubtype="1"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wheel(1)">
                                      <p:cBhvr>
                                        <p:cTn id="27" dur="20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1" presetClass="entr" presetSubtype="1"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wheel(1)">
                                      <p:cBhvr>
                                        <p:cTn id="32" dur="20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1" presetClass="entr" presetSubtype="1"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wheel(1)">
                                      <p:cBhvr>
                                        <p:cTn id="37" dur="20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1" presetClass="entr" presetSubtype="1"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wheel(1)">
                                      <p:cBhvr>
                                        <p:cTn id="42" dur="20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13128" y="431799"/>
            <a:ext cx="10439072" cy="6057813"/>
          </a:xfrm>
        </p:spPr>
      </p:pic>
    </p:spTree>
    <p:extLst>
      <p:ext uri="{BB962C8B-B14F-4D97-AF65-F5344CB8AC3E}">
        <p14:creationId xmlns:p14="http://schemas.microsoft.com/office/powerpoint/2010/main" val="2440651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33400" y="292100"/>
            <a:ext cx="11049000" cy="6022793"/>
          </a:xfrm>
        </p:spPr>
      </p:pic>
    </p:spTree>
    <p:extLst>
      <p:ext uri="{BB962C8B-B14F-4D97-AF65-F5344CB8AC3E}">
        <p14:creationId xmlns:p14="http://schemas.microsoft.com/office/powerpoint/2010/main" val="296576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918472" y="371475"/>
            <a:ext cx="9825728" cy="6245422"/>
          </a:xfrm>
          <a:prstGeom prst="rect">
            <a:avLst/>
          </a:prstGeom>
        </p:spPr>
      </p:pic>
    </p:spTree>
    <p:extLst>
      <p:ext uri="{BB962C8B-B14F-4D97-AF65-F5344CB8AC3E}">
        <p14:creationId xmlns:p14="http://schemas.microsoft.com/office/powerpoint/2010/main" val="966470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912812" y="444500"/>
            <a:ext cx="9096375" cy="6086475"/>
          </a:xfrm>
          <a:prstGeom prst="rect">
            <a:avLst/>
          </a:prstGeom>
        </p:spPr>
      </p:pic>
    </p:spTree>
    <p:extLst>
      <p:ext uri="{BB962C8B-B14F-4D97-AF65-F5344CB8AC3E}">
        <p14:creationId xmlns:p14="http://schemas.microsoft.com/office/powerpoint/2010/main" val="1818043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2900" y="272472"/>
            <a:ext cx="11518900" cy="6200467"/>
          </a:xfrm>
          <a:prstGeom prst="rect">
            <a:avLst/>
          </a:prstGeom>
        </p:spPr>
      </p:pic>
    </p:spTree>
    <p:extLst>
      <p:ext uri="{BB962C8B-B14F-4D97-AF65-F5344CB8AC3E}">
        <p14:creationId xmlns:p14="http://schemas.microsoft.com/office/powerpoint/2010/main" val="1239481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52050" y="330199"/>
            <a:ext cx="11204950" cy="5815581"/>
          </a:xfrm>
        </p:spPr>
      </p:pic>
    </p:spTree>
    <p:extLst>
      <p:ext uri="{BB962C8B-B14F-4D97-AF65-F5344CB8AC3E}">
        <p14:creationId xmlns:p14="http://schemas.microsoft.com/office/powerpoint/2010/main" val="4100718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8629" y="317500"/>
            <a:ext cx="11615871" cy="6316874"/>
          </a:xfrm>
        </p:spPr>
      </p:pic>
    </p:spTree>
    <p:extLst>
      <p:ext uri="{BB962C8B-B14F-4D97-AF65-F5344CB8AC3E}">
        <p14:creationId xmlns:p14="http://schemas.microsoft.com/office/powerpoint/2010/main" val="1217486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84666" y="228600"/>
            <a:ext cx="11616962" cy="6438900"/>
          </a:xfrm>
        </p:spPr>
      </p:pic>
    </p:spTree>
    <p:extLst>
      <p:ext uri="{BB962C8B-B14F-4D97-AF65-F5344CB8AC3E}">
        <p14:creationId xmlns:p14="http://schemas.microsoft.com/office/powerpoint/2010/main" val="605026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4000" y="260038"/>
            <a:ext cx="11734800" cy="6340546"/>
          </a:xfrm>
        </p:spPr>
      </p:pic>
    </p:spTree>
    <p:extLst>
      <p:ext uri="{BB962C8B-B14F-4D97-AF65-F5344CB8AC3E}">
        <p14:creationId xmlns:p14="http://schemas.microsoft.com/office/powerpoint/2010/main" val="3271069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68301" y="342900"/>
            <a:ext cx="11506200" cy="6159500"/>
          </a:xfrm>
        </p:spPr>
        <p:txBody>
          <a:bodyPr>
            <a:normAutofit fontScale="92500" lnSpcReduction="20000"/>
          </a:bodyPr>
          <a:lstStyle/>
          <a:p>
            <a:pPr marL="0" indent="0">
              <a:buNone/>
            </a:pPr>
            <a:r>
              <a:rPr lang="en-US" sz="2400" b="1" u="sng" dirty="0">
                <a:solidFill>
                  <a:srgbClr val="FF0000"/>
                </a:solidFill>
              </a:rPr>
              <a:t>1.What is ER Diagram?</a:t>
            </a:r>
          </a:p>
          <a:p>
            <a:pPr marL="0" indent="0">
              <a:buNone/>
            </a:pPr>
            <a:r>
              <a:rPr lang="en-US" b="1" dirty="0">
                <a:sym typeface="Wingdings" panose="05000000000000000000" pitchFamily="2" charset="2"/>
              </a:rPr>
              <a:t></a:t>
            </a:r>
            <a:r>
              <a:rPr lang="en-US" b="1" dirty="0"/>
              <a:t>ER Diagram</a:t>
            </a:r>
            <a:r>
              <a:rPr lang="en-US" dirty="0"/>
              <a:t> stands for Entity Relationship Diagram, also known as ERD is a diagram that displays the relationship of entity sets stored in a database. In other words, ER diagrams help to explain the logical structure of databases. </a:t>
            </a:r>
          </a:p>
          <a:p>
            <a:pPr marL="0" indent="0">
              <a:buNone/>
            </a:pPr>
            <a:r>
              <a:rPr lang="en-US" dirty="0">
                <a:sym typeface="Wingdings" panose="05000000000000000000" pitchFamily="2" charset="2"/>
              </a:rPr>
              <a:t></a:t>
            </a:r>
            <a:r>
              <a:rPr lang="en-US" dirty="0"/>
              <a:t>ER diagrams are created based on three basic concepts: </a:t>
            </a:r>
            <a:r>
              <a:rPr lang="en-US" dirty="0">
                <a:solidFill>
                  <a:srgbClr val="FF0000"/>
                </a:solidFill>
              </a:rPr>
              <a:t>entities</a:t>
            </a:r>
            <a:r>
              <a:rPr lang="en-US" dirty="0"/>
              <a:t>, </a:t>
            </a:r>
            <a:r>
              <a:rPr lang="en-US" dirty="0">
                <a:solidFill>
                  <a:srgbClr val="FF0000"/>
                </a:solidFill>
              </a:rPr>
              <a:t>attributes</a:t>
            </a:r>
            <a:r>
              <a:rPr lang="en-US" dirty="0"/>
              <a:t> and </a:t>
            </a:r>
            <a:r>
              <a:rPr lang="en-US" dirty="0">
                <a:solidFill>
                  <a:srgbClr val="FF0000"/>
                </a:solidFill>
              </a:rPr>
              <a:t>relationships.</a:t>
            </a:r>
          </a:p>
          <a:p>
            <a:pPr marL="0" indent="0">
              <a:buNone/>
            </a:pPr>
            <a:r>
              <a:rPr lang="en-US" dirty="0">
                <a:sym typeface="Wingdings" panose="05000000000000000000" pitchFamily="2" charset="2"/>
              </a:rPr>
              <a:t></a:t>
            </a:r>
            <a:r>
              <a:rPr lang="en-US" dirty="0"/>
              <a:t>ER Diagrams contain different symbols that </a:t>
            </a:r>
            <a:r>
              <a:rPr lang="en-US" dirty="0">
                <a:solidFill>
                  <a:srgbClr val="FF0000"/>
                </a:solidFill>
              </a:rPr>
              <a:t>use rectangles to represent entities</a:t>
            </a:r>
            <a:r>
              <a:rPr lang="en-US" dirty="0"/>
              <a:t>, </a:t>
            </a:r>
            <a:r>
              <a:rPr lang="en-US" dirty="0">
                <a:solidFill>
                  <a:srgbClr val="FF0000"/>
                </a:solidFill>
              </a:rPr>
              <a:t>ovals to define attributes </a:t>
            </a:r>
            <a:r>
              <a:rPr lang="en-US" dirty="0"/>
              <a:t>and </a:t>
            </a:r>
            <a:r>
              <a:rPr lang="en-US" dirty="0">
                <a:solidFill>
                  <a:srgbClr val="FF0000"/>
                </a:solidFill>
              </a:rPr>
              <a:t>diamond shapes to represent relationships</a:t>
            </a:r>
            <a:r>
              <a:rPr lang="en-US" dirty="0"/>
              <a:t>.</a:t>
            </a:r>
          </a:p>
          <a:p>
            <a:pPr marL="0" indent="0">
              <a:buNone/>
            </a:pPr>
            <a:r>
              <a:rPr lang="en-US" sz="2200" b="1" u="sng" dirty="0">
                <a:solidFill>
                  <a:srgbClr val="FF0000"/>
                </a:solidFill>
              </a:rPr>
              <a:t>2.Purpose of ERD</a:t>
            </a:r>
          </a:p>
          <a:p>
            <a:r>
              <a:rPr lang="en-US" dirty="0"/>
              <a:t>The system analyst gains a better understanding of the entities of an organization and their relationship through the step of constructing the ERD.</a:t>
            </a:r>
          </a:p>
          <a:p>
            <a:r>
              <a:rPr lang="en-US" dirty="0"/>
              <a:t>It is used for </a:t>
            </a:r>
            <a:r>
              <a:rPr lang="en-US" i="1" dirty="0">
                <a:solidFill>
                  <a:srgbClr val="FF0000"/>
                </a:solidFill>
              </a:rPr>
              <a:t>data modeling </a:t>
            </a:r>
            <a:r>
              <a:rPr lang="en-US" dirty="0"/>
              <a:t>in the context of system analysis and design.</a:t>
            </a:r>
          </a:p>
          <a:p>
            <a:r>
              <a:rPr lang="en-US" dirty="0"/>
              <a:t>Data modeling typically involves the following steps:</a:t>
            </a:r>
          </a:p>
          <a:p>
            <a:r>
              <a:rPr lang="en-US" b="1" i="1" dirty="0">
                <a:solidFill>
                  <a:srgbClr val="FF0000"/>
                </a:solidFill>
              </a:rPr>
              <a:t>Identify Entities</a:t>
            </a:r>
            <a:r>
              <a:rPr lang="en-US" b="1" dirty="0"/>
              <a:t>:</a:t>
            </a:r>
            <a:r>
              <a:rPr lang="en-US" dirty="0"/>
              <a:t> Determine the main objects or entities within the domain you're modeling. For example, in a university system, entities could be students, courses, professors, etc.</a:t>
            </a:r>
          </a:p>
          <a:p>
            <a:r>
              <a:rPr lang="en-US" b="1" i="1" dirty="0">
                <a:solidFill>
                  <a:srgbClr val="FF0000"/>
                </a:solidFill>
              </a:rPr>
              <a:t>Define Attributes:</a:t>
            </a:r>
            <a:r>
              <a:rPr lang="en-US" i="1" dirty="0">
                <a:solidFill>
                  <a:srgbClr val="FF0000"/>
                </a:solidFill>
              </a:rPr>
              <a:t> </a:t>
            </a:r>
            <a:r>
              <a:rPr lang="en-US" dirty="0"/>
              <a:t>Specify the characteristics or properties of each entity. For a student, attributes might include name, ID, and birthdate.</a:t>
            </a:r>
          </a:p>
          <a:p>
            <a:r>
              <a:rPr lang="en-US" b="1" i="1" dirty="0">
                <a:solidFill>
                  <a:srgbClr val="FF0000"/>
                </a:solidFill>
              </a:rPr>
              <a:t>Establish Relationships</a:t>
            </a:r>
            <a:r>
              <a:rPr lang="en-US" b="1" dirty="0"/>
              <a:t>:</a:t>
            </a:r>
            <a:r>
              <a:rPr lang="en-US" dirty="0"/>
              <a:t> Describe how entities are related to each other. Students might be enrolled in courses, creating a relationship between the two.</a:t>
            </a:r>
          </a:p>
          <a:p>
            <a:pPr marL="0" indent="0">
              <a:buNone/>
            </a:pPr>
            <a:endParaRPr lang="en-US" dirty="0"/>
          </a:p>
        </p:txBody>
      </p:sp>
    </p:spTree>
    <p:extLst>
      <p:ext uri="{BB962C8B-B14F-4D97-AF65-F5344CB8AC3E}">
        <p14:creationId xmlns:p14="http://schemas.microsoft.com/office/powerpoint/2010/main" val="180053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3">
                                            <p:txEl>
                                              <p:pRg st="8" end="8"/>
                                            </p:txEl>
                                          </p:spTgt>
                                        </p:tgtEl>
                                        <p:attrNameLst>
                                          <p:attrName>style.visibility</p:attrName>
                                        </p:attrNameLst>
                                      </p:cBhvr>
                                      <p:to>
                                        <p:strVal val="visible"/>
                                      </p:to>
                                    </p:set>
                                    <p:anim calcmode="lin" valueType="num">
                                      <p:cBhvr additive="base">
                                        <p:cTn id="55"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3">
                                            <p:txEl>
                                              <p:pRg st="9" end="9"/>
                                            </p:txEl>
                                          </p:spTgt>
                                        </p:tgtEl>
                                        <p:attrNameLst>
                                          <p:attrName>style.visibility</p:attrName>
                                        </p:attrNameLst>
                                      </p:cBhvr>
                                      <p:to>
                                        <p:strVal val="visible"/>
                                      </p:to>
                                    </p:set>
                                    <p:anim calcmode="lin" valueType="num">
                                      <p:cBhvr additive="base">
                                        <p:cTn id="61"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3">
                                            <p:txEl>
                                              <p:pRg st="10" end="10"/>
                                            </p:txEl>
                                          </p:spTgt>
                                        </p:tgtEl>
                                        <p:attrNameLst>
                                          <p:attrName>style.visibility</p:attrName>
                                        </p:attrNameLst>
                                      </p:cBhvr>
                                      <p:to>
                                        <p:strVal val="visible"/>
                                      </p:to>
                                    </p:set>
                                    <p:anim calcmode="lin" valueType="num">
                                      <p:cBhvr additive="base">
                                        <p:cTn id="67"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3">
                                            <p:txEl>
                                              <p:pRg st="10" end="1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93700" y="241300"/>
            <a:ext cx="11290300" cy="6337300"/>
          </a:xfrm>
        </p:spPr>
        <p:txBody>
          <a:bodyPr>
            <a:normAutofit/>
          </a:bodyPr>
          <a:lstStyle/>
          <a:p>
            <a:pPr>
              <a:buFont typeface="Wingdings" panose="05000000000000000000" pitchFamily="2" charset="2"/>
              <a:buChar char="q"/>
            </a:pPr>
            <a:r>
              <a:rPr lang="en-US" sz="4000" b="1" u="sng" dirty="0">
                <a:solidFill>
                  <a:srgbClr val="FFC000"/>
                </a:solidFill>
              </a:rPr>
              <a:t>Shipping and delivering products</a:t>
            </a:r>
          </a:p>
          <a:p>
            <a:pPr>
              <a:buFont typeface="Wingdings" panose="05000000000000000000" pitchFamily="2" charset="2"/>
              <a:buChar char="q"/>
            </a:pPr>
            <a:r>
              <a:rPr lang="en-US" dirty="0">
                <a:solidFill>
                  <a:srgbClr val="0070C0"/>
                </a:solidFill>
              </a:rPr>
              <a:t>Providing a smooth and efficient shipping process is essential to meet customer expectations and ensure a positive shopping experience. </a:t>
            </a:r>
          </a:p>
          <a:p>
            <a:pPr>
              <a:buFont typeface="Wingdings" panose="05000000000000000000" pitchFamily="2" charset="2"/>
              <a:buChar char="q"/>
            </a:pPr>
            <a:r>
              <a:rPr lang="en-US" dirty="0">
                <a:solidFill>
                  <a:srgbClr val="0070C0"/>
                </a:solidFill>
              </a:rPr>
              <a:t>Here's a breakdown of the key considerations and steps involved in managing shipping and delivery on an E-commerce website:</a:t>
            </a:r>
          </a:p>
          <a:p>
            <a:pPr>
              <a:buFont typeface="Wingdings" panose="05000000000000000000" pitchFamily="2" charset="2"/>
              <a:buChar char="v"/>
            </a:pPr>
            <a:r>
              <a:rPr lang="en-US" sz="3400" b="1" u="sng" dirty="0">
                <a:solidFill>
                  <a:srgbClr val="FFC000"/>
                </a:solidFill>
              </a:rPr>
              <a:t>Shipping Options and Carriers:</a:t>
            </a:r>
            <a:endParaRPr lang="en-US" sz="3400" u="sng" dirty="0">
              <a:solidFill>
                <a:srgbClr val="FFC000"/>
              </a:solidFill>
            </a:endParaRPr>
          </a:p>
          <a:p>
            <a:r>
              <a:rPr lang="en-US" dirty="0"/>
              <a:t>Choose reliable shipping carriers based on factors like cost, speed, and coverage.</a:t>
            </a:r>
          </a:p>
          <a:p>
            <a:pPr>
              <a:buFont typeface="Wingdings" panose="05000000000000000000" pitchFamily="2" charset="2"/>
              <a:buChar char="ü"/>
            </a:pPr>
            <a:r>
              <a:rPr lang="en-US" b="1" dirty="0"/>
              <a:t>FedEx Express:</a:t>
            </a:r>
            <a:r>
              <a:rPr lang="en-US" dirty="0"/>
              <a:t> FedEx offers international shipping services from Nepal to various countries, known for its fast and reliable deliveries.</a:t>
            </a:r>
          </a:p>
        </p:txBody>
      </p:sp>
      <p:pic>
        <p:nvPicPr>
          <p:cNvPr id="2" name="Picture 1"/>
          <p:cNvPicPr>
            <a:picLocks noChangeAspect="1"/>
          </p:cNvPicPr>
          <p:nvPr/>
        </p:nvPicPr>
        <p:blipFill>
          <a:blip r:embed="rId2"/>
          <a:stretch>
            <a:fillRect/>
          </a:stretch>
        </p:blipFill>
        <p:spPr>
          <a:xfrm>
            <a:off x="529721" y="4356100"/>
            <a:ext cx="3930476" cy="2133600"/>
          </a:xfrm>
          <a:prstGeom prst="rect">
            <a:avLst/>
          </a:prstGeom>
        </p:spPr>
      </p:pic>
      <p:pic>
        <p:nvPicPr>
          <p:cNvPr id="4" name="Picture 3"/>
          <p:cNvPicPr>
            <a:picLocks noChangeAspect="1"/>
          </p:cNvPicPr>
          <p:nvPr/>
        </p:nvPicPr>
        <p:blipFill>
          <a:blip r:embed="rId3"/>
          <a:stretch>
            <a:fillRect/>
          </a:stretch>
        </p:blipFill>
        <p:spPr>
          <a:xfrm>
            <a:off x="5541495" y="4077730"/>
            <a:ext cx="4186705" cy="2411970"/>
          </a:xfrm>
          <a:prstGeom prst="rect">
            <a:avLst/>
          </a:prstGeom>
        </p:spPr>
      </p:pic>
    </p:spTree>
    <p:extLst>
      <p:ext uri="{BB962C8B-B14F-4D97-AF65-F5344CB8AC3E}">
        <p14:creationId xmlns:p14="http://schemas.microsoft.com/office/powerpoint/2010/main" val="1630983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10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3">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3">
                                            <p:txEl>
                                              <p:pRg st="0" end="0"/>
                                            </p:txEl>
                                          </p:spTgt>
                                        </p:tgtEl>
                                        <p:attrNameLst>
                                          <p:attrName>style.rotation</p:attrName>
                                        </p:attrNameLst>
                                      </p:cBhvr>
                                      <p:tavLst>
                                        <p:tav tm="0">
                                          <p:val>
                                            <p:fltVal val="90"/>
                                          </p:val>
                                        </p:tav>
                                        <p:tav tm="100000">
                                          <p:val>
                                            <p:fltVal val="0"/>
                                          </p:val>
                                        </p:tav>
                                      </p:tavLst>
                                    </p:anim>
                                    <p:animEffect transition="in" filter="fade">
                                      <p:cBhvr>
                                        <p:cTn id="10" dur="10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 calcmode="lin" valueType="num">
                                      <p:cBhvr>
                                        <p:cTn id="15" dur="1000" fill="hold"/>
                                        <p:tgtEl>
                                          <p:spTgt spid="3">
                                            <p:txEl>
                                              <p:pRg st="1" end="1"/>
                                            </p:txEl>
                                          </p:spTgt>
                                        </p:tgtEl>
                                        <p:attrNameLst>
                                          <p:attrName>ppt_w</p:attrName>
                                        </p:attrNameLst>
                                      </p:cBhvr>
                                      <p:tavLst>
                                        <p:tav tm="0">
                                          <p:val>
                                            <p:fltVal val="0"/>
                                          </p:val>
                                        </p:tav>
                                        <p:tav tm="100000">
                                          <p:val>
                                            <p:strVal val="#ppt_w"/>
                                          </p:val>
                                        </p:tav>
                                      </p:tavLst>
                                    </p:anim>
                                    <p:anim calcmode="lin" valueType="num">
                                      <p:cBhvr>
                                        <p:cTn id="16" dur="1000" fill="hold"/>
                                        <p:tgtEl>
                                          <p:spTgt spid="3">
                                            <p:txEl>
                                              <p:pRg st="1" end="1"/>
                                            </p:txEl>
                                          </p:spTgt>
                                        </p:tgtEl>
                                        <p:attrNameLst>
                                          <p:attrName>ppt_h</p:attrName>
                                        </p:attrNameLst>
                                      </p:cBhvr>
                                      <p:tavLst>
                                        <p:tav tm="0">
                                          <p:val>
                                            <p:fltVal val="0"/>
                                          </p:val>
                                        </p:tav>
                                        <p:tav tm="100000">
                                          <p:val>
                                            <p:strVal val="#ppt_h"/>
                                          </p:val>
                                        </p:tav>
                                      </p:tavLst>
                                    </p:anim>
                                    <p:anim calcmode="lin" valueType="num">
                                      <p:cBhvr>
                                        <p:cTn id="17" dur="1000" fill="hold"/>
                                        <p:tgtEl>
                                          <p:spTgt spid="3">
                                            <p:txEl>
                                              <p:pRg st="1" end="1"/>
                                            </p:txEl>
                                          </p:spTgt>
                                        </p:tgtEl>
                                        <p:attrNameLst>
                                          <p:attrName>style.rotation</p:attrName>
                                        </p:attrNameLst>
                                      </p:cBhvr>
                                      <p:tavLst>
                                        <p:tav tm="0">
                                          <p:val>
                                            <p:fltVal val="90"/>
                                          </p:val>
                                        </p:tav>
                                        <p:tav tm="100000">
                                          <p:val>
                                            <p:fltVal val="0"/>
                                          </p:val>
                                        </p:tav>
                                      </p:tavLst>
                                    </p:anim>
                                    <p:animEffect transition="in" filter="fade">
                                      <p:cBhvr>
                                        <p:cTn id="18" dur="1000"/>
                                        <p:tgtEl>
                                          <p:spTgt spid="3">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31" presetClass="entr" presetSubtype="0" fill="hold" grpId="0"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 calcmode="lin" valueType="num">
                                      <p:cBhvr>
                                        <p:cTn id="23" dur="1000" fill="hold"/>
                                        <p:tgtEl>
                                          <p:spTgt spid="3">
                                            <p:txEl>
                                              <p:pRg st="2" end="2"/>
                                            </p:txEl>
                                          </p:spTgt>
                                        </p:tgtEl>
                                        <p:attrNameLst>
                                          <p:attrName>ppt_w</p:attrName>
                                        </p:attrNameLst>
                                      </p:cBhvr>
                                      <p:tavLst>
                                        <p:tav tm="0">
                                          <p:val>
                                            <p:fltVal val="0"/>
                                          </p:val>
                                        </p:tav>
                                        <p:tav tm="100000">
                                          <p:val>
                                            <p:strVal val="#ppt_w"/>
                                          </p:val>
                                        </p:tav>
                                      </p:tavLst>
                                    </p:anim>
                                    <p:anim calcmode="lin" valueType="num">
                                      <p:cBhvr>
                                        <p:cTn id="24" dur="1000" fill="hold"/>
                                        <p:tgtEl>
                                          <p:spTgt spid="3">
                                            <p:txEl>
                                              <p:pRg st="2" end="2"/>
                                            </p:txEl>
                                          </p:spTgt>
                                        </p:tgtEl>
                                        <p:attrNameLst>
                                          <p:attrName>ppt_h</p:attrName>
                                        </p:attrNameLst>
                                      </p:cBhvr>
                                      <p:tavLst>
                                        <p:tav tm="0">
                                          <p:val>
                                            <p:fltVal val="0"/>
                                          </p:val>
                                        </p:tav>
                                        <p:tav tm="100000">
                                          <p:val>
                                            <p:strVal val="#ppt_h"/>
                                          </p:val>
                                        </p:tav>
                                      </p:tavLst>
                                    </p:anim>
                                    <p:anim calcmode="lin" valueType="num">
                                      <p:cBhvr>
                                        <p:cTn id="25" dur="1000" fill="hold"/>
                                        <p:tgtEl>
                                          <p:spTgt spid="3">
                                            <p:txEl>
                                              <p:pRg st="2" end="2"/>
                                            </p:txEl>
                                          </p:spTgt>
                                        </p:tgtEl>
                                        <p:attrNameLst>
                                          <p:attrName>style.rotation</p:attrName>
                                        </p:attrNameLst>
                                      </p:cBhvr>
                                      <p:tavLst>
                                        <p:tav tm="0">
                                          <p:val>
                                            <p:fltVal val="90"/>
                                          </p:val>
                                        </p:tav>
                                        <p:tav tm="100000">
                                          <p:val>
                                            <p:fltVal val="0"/>
                                          </p:val>
                                        </p:tav>
                                      </p:tavLst>
                                    </p:anim>
                                    <p:animEffect transition="in" filter="fade">
                                      <p:cBhvr>
                                        <p:cTn id="26" dur="1000"/>
                                        <p:tgtEl>
                                          <p:spTgt spid="3">
                                            <p:txEl>
                                              <p:pRg st="2" end="2"/>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31" presetClass="entr" presetSubtype="0" fill="hold" grpId="0" nodeType="click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anim calcmode="lin" valueType="num">
                                      <p:cBhvr>
                                        <p:cTn id="31" dur="1000" fill="hold"/>
                                        <p:tgtEl>
                                          <p:spTgt spid="3">
                                            <p:txEl>
                                              <p:pRg st="3" end="3"/>
                                            </p:txEl>
                                          </p:spTgt>
                                        </p:tgtEl>
                                        <p:attrNameLst>
                                          <p:attrName>ppt_w</p:attrName>
                                        </p:attrNameLst>
                                      </p:cBhvr>
                                      <p:tavLst>
                                        <p:tav tm="0">
                                          <p:val>
                                            <p:fltVal val="0"/>
                                          </p:val>
                                        </p:tav>
                                        <p:tav tm="100000">
                                          <p:val>
                                            <p:strVal val="#ppt_w"/>
                                          </p:val>
                                        </p:tav>
                                      </p:tavLst>
                                    </p:anim>
                                    <p:anim calcmode="lin" valueType="num">
                                      <p:cBhvr>
                                        <p:cTn id="32" dur="1000" fill="hold"/>
                                        <p:tgtEl>
                                          <p:spTgt spid="3">
                                            <p:txEl>
                                              <p:pRg st="3" end="3"/>
                                            </p:txEl>
                                          </p:spTgt>
                                        </p:tgtEl>
                                        <p:attrNameLst>
                                          <p:attrName>ppt_h</p:attrName>
                                        </p:attrNameLst>
                                      </p:cBhvr>
                                      <p:tavLst>
                                        <p:tav tm="0">
                                          <p:val>
                                            <p:fltVal val="0"/>
                                          </p:val>
                                        </p:tav>
                                        <p:tav tm="100000">
                                          <p:val>
                                            <p:strVal val="#ppt_h"/>
                                          </p:val>
                                        </p:tav>
                                      </p:tavLst>
                                    </p:anim>
                                    <p:anim calcmode="lin" valueType="num">
                                      <p:cBhvr>
                                        <p:cTn id="33" dur="1000" fill="hold"/>
                                        <p:tgtEl>
                                          <p:spTgt spid="3">
                                            <p:txEl>
                                              <p:pRg st="3" end="3"/>
                                            </p:txEl>
                                          </p:spTgt>
                                        </p:tgtEl>
                                        <p:attrNameLst>
                                          <p:attrName>style.rotation</p:attrName>
                                        </p:attrNameLst>
                                      </p:cBhvr>
                                      <p:tavLst>
                                        <p:tav tm="0">
                                          <p:val>
                                            <p:fltVal val="90"/>
                                          </p:val>
                                        </p:tav>
                                        <p:tav tm="100000">
                                          <p:val>
                                            <p:fltVal val="0"/>
                                          </p:val>
                                        </p:tav>
                                      </p:tavLst>
                                    </p:anim>
                                    <p:animEffect transition="in" filter="fade">
                                      <p:cBhvr>
                                        <p:cTn id="34" dur="1000"/>
                                        <p:tgtEl>
                                          <p:spTgt spid="3">
                                            <p:txEl>
                                              <p:pRg st="3" end="3"/>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31" presetClass="entr" presetSubtype="0" fill="hold" grpId="0" nodeType="clickEffect">
                                  <p:stCondLst>
                                    <p:cond delay="0"/>
                                  </p:stCondLst>
                                  <p:childTnLst>
                                    <p:set>
                                      <p:cBhvr>
                                        <p:cTn id="38" dur="1" fill="hold">
                                          <p:stCondLst>
                                            <p:cond delay="0"/>
                                          </p:stCondLst>
                                        </p:cTn>
                                        <p:tgtEl>
                                          <p:spTgt spid="3">
                                            <p:txEl>
                                              <p:pRg st="4" end="4"/>
                                            </p:txEl>
                                          </p:spTgt>
                                        </p:tgtEl>
                                        <p:attrNameLst>
                                          <p:attrName>style.visibility</p:attrName>
                                        </p:attrNameLst>
                                      </p:cBhvr>
                                      <p:to>
                                        <p:strVal val="visible"/>
                                      </p:to>
                                    </p:set>
                                    <p:anim calcmode="lin" valueType="num">
                                      <p:cBhvr>
                                        <p:cTn id="39" dur="1000" fill="hold"/>
                                        <p:tgtEl>
                                          <p:spTgt spid="3">
                                            <p:txEl>
                                              <p:pRg st="4" end="4"/>
                                            </p:txEl>
                                          </p:spTgt>
                                        </p:tgtEl>
                                        <p:attrNameLst>
                                          <p:attrName>ppt_w</p:attrName>
                                        </p:attrNameLst>
                                      </p:cBhvr>
                                      <p:tavLst>
                                        <p:tav tm="0">
                                          <p:val>
                                            <p:fltVal val="0"/>
                                          </p:val>
                                        </p:tav>
                                        <p:tav tm="100000">
                                          <p:val>
                                            <p:strVal val="#ppt_w"/>
                                          </p:val>
                                        </p:tav>
                                      </p:tavLst>
                                    </p:anim>
                                    <p:anim calcmode="lin" valueType="num">
                                      <p:cBhvr>
                                        <p:cTn id="40" dur="1000" fill="hold"/>
                                        <p:tgtEl>
                                          <p:spTgt spid="3">
                                            <p:txEl>
                                              <p:pRg st="4" end="4"/>
                                            </p:txEl>
                                          </p:spTgt>
                                        </p:tgtEl>
                                        <p:attrNameLst>
                                          <p:attrName>ppt_h</p:attrName>
                                        </p:attrNameLst>
                                      </p:cBhvr>
                                      <p:tavLst>
                                        <p:tav tm="0">
                                          <p:val>
                                            <p:fltVal val="0"/>
                                          </p:val>
                                        </p:tav>
                                        <p:tav tm="100000">
                                          <p:val>
                                            <p:strVal val="#ppt_h"/>
                                          </p:val>
                                        </p:tav>
                                      </p:tavLst>
                                    </p:anim>
                                    <p:anim calcmode="lin" valueType="num">
                                      <p:cBhvr>
                                        <p:cTn id="41" dur="1000" fill="hold"/>
                                        <p:tgtEl>
                                          <p:spTgt spid="3">
                                            <p:txEl>
                                              <p:pRg st="4" end="4"/>
                                            </p:txEl>
                                          </p:spTgt>
                                        </p:tgtEl>
                                        <p:attrNameLst>
                                          <p:attrName>style.rotation</p:attrName>
                                        </p:attrNameLst>
                                      </p:cBhvr>
                                      <p:tavLst>
                                        <p:tav tm="0">
                                          <p:val>
                                            <p:fltVal val="90"/>
                                          </p:val>
                                        </p:tav>
                                        <p:tav tm="100000">
                                          <p:val>
                                            <p:fltVal val="0"/>
                                          </p:val>
                                        </p:tav>
                                      </p:tavLst>
                                    </p:anim>
                                    <p:animEffect transition="in" filter="fade">
                                      <p:cBhvr>
                                        <p:cTn id="42" dur="1000"/>
                                        <p:tgtEl>
                                          <p:spTgt spid="3">
                                            <p:txEl>
                                              <p:pRg st="4" end="4"/>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31" presetClass="entr" presetSubtype="0" fill="hold" grpId="0" nodeType="clickEffect">
                                  <p:stCondLst>
                                    <p:cond delay="0"/>
                                  </p:stCondLst>
                                  <p:childTnLst>
                                    <p:set>
                                      <p:cBhvr>
                                        <p:cTn id="46" dur="1" fill="hold">
                                          <p:stCondLst>
                                            <p:cond delay="0"/>
                                          </p:stCondLst>
                                        </p:cTn>
                                        <p:tgtEl>
                                          <p:spTgt spid="3">
                                            <p:txEl>
                                              <p:pRg st="5" end="5"/>
                                            </p:txEl>
                                          </p:spTgt>
                                        </p:tgtEl>
                                        <p:attrNameLst>
                                          <p:attrName>style.visibility</p:attrName>
                                        </p:attrNameLst>
                                      </p:cBhvr>
                                      <p:to>
                                        <p:strVal val="visible"/>
                                      </p:to>
                                    </p:set>
                                    <p:anim calcmode="lin" valueType="num">
                                      <p:cBhvr>
                                        <p:cTn id="47" dur="1000" fill="hold"/>
                                        <p:tgtEl>
                                          <p:spTgt spid="3">
                                            <p:txEl>
                                              <p:pRg st="5" end="5"/>
                                            </p:txEl>
                                          </p:spTgt>
                                        </p:tgtEl>
                                        <p:attrNameLst>
                                          <p:attrName>ppt_w</p:attrName>
                                        </p:attrNameLst>
                                      </p:cBhvr>
                                      <p:tavLst>
                                        <p:tav tm="0">
                                          <p:val>
                                            <p:fltVal val="0"/>
                                          </p:val>
                                        </p:tav>
                                        <p:tav tm="100000">
                                          <p:val>
                                            <p:strVal val="#ppt_w"/>
                                          </p:val>
                                        </p:tav>
                                      </p:tavLst>
                                    </p:anim>
                                    <p:anim calcmode="lin" valueType="num">
                                      <p:cBhvr>
                                        <p:cTn id="48" dur="1000" fill="hold"/>
                                        <p:tgtEl>
                                          <p:spTgt spid="3">
                                            <p:txEl>
                                              <p:pRg st="5" end="5"/>
                                            </p:txEl>
                                          </p:spTgt>
                                        </p:tgtEl>
                                        <p:attrNameLst>
                                          <p:attrName>ppt_h</p:attrName>
                                        </p:attrNameLst>
                                      </p:cBhvr>
                                      <p:tavLst>
                                        <p:tav tm="0">
                                          <p:val>
                                            <p:fltVal val="0"/>
                                          </p:val>
                                        </p:tav>
                                        <p:tav tm="100000">
                                          <p:val>
                                            <p:strVal val="#ppt_h"/>
                                          </p:val>
                                        </p:tav>
                                      </p:tavLst>
                                    </p:anim>
                                    <p:anim calcmode="lin" valueType="num">
                                      <p:cBhvr>
                                        <p:cTn id="49" dur="1000" fill="hold"/>
                                        <p:tgtEl>
                                          <p:spTgt spid="3">
                                            <p:txEl>
                                              <p:pRg st="5" end="5"/>
                                            </p:txEl>
                                          </p:spTgt>
                                        </p:tgtEl>
                                        <p:attrNameLst>
                                          <p:attrName>style.rotation</p:attrName>
                                        </p:attrNameLst>
                                      </p:cBhvr>
                                      <p:tavLst>
                                        <p:tav tm="0">
                                          <p:val>
                                            <p:fltVal val="90"/>
                                          </p:val>
                                        </p:tav>
                                        <p:tav tm="100000">
                                          <p:val>
                                            <p:fltVal val="0"/>
                                          </p:val>
                                        </p:tav>
                                      </p:tavLst>
                                    </p:anim>
                                    <p:animEffect transition="in" filter="fade">
                                      <p:cBhvr>
                                        <p:cTn id="50" dur="10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406400"/>
            <a:ext cx="11328400" cy="6451600"/>
          </a:xfrm>
        </p:spPr>
        <p:txBody>
          <a:bodyPr>
            <a:normAutofit fontScale="85000" lnSpcReduction="20000"/>
          </a:bodyPr>
          <a:lstStyle/>
          <a:p>
            <a:r>
              <a:rPr lang="en-US" sz="2400" b="1" i="1" dirty="0">
                <a:solidFill>
                  <a:srgbClr val="FF0000"/>
                </a:solidFill>
              </a:rPr>
              <a:t>Normalize Data:</a:t>
            </a:r>
            <a:r>
              <a:rPr lang="en-US" sz="2400" i="1" dirty="0">
                <a:solidFill>
                  <a:srgbClr val="FF0000"/>
                </a:solidFill>
              </a:rPr>
              <a:t> </a:t>
            </a:r>
            <a:r>
              <a:rPr lang="en-US" sz="2400" dirty="0"/>
              <a:t>In relational databases, data normalization is the process of organizing data to minimize redundancy and improve data integrity.</a:t>
            </a:r>
          </a:p>
          <a:p>
            <a:r>
              <a:rPr lang="en-US" sz="2400" b="1" i="1" dirty="0">
                <a:solidFill>
                  <a:srgbClr val="FF0000"/>
                </a:solidFill>
              </a:rPr>
              <a:t>Create Diagrams</a:t>
            </a:r>
            <a:r>
              <a:rPr lang="en-US" sz="2400" b="1" dirty="0"/>
              <a:t>:</a:t>
            </a:r>
            <a:r>
              <a:rPr lang="en-US" sz="2400" dirty="0"/>
              <a:t> Visual representations, such as entity-relationship diagrams, help communicate the structure and relationships of the data.</a:t>
            </a:r>
          </a:p>
          <a:p>
            <a:r>
              <a:rPr lang="en-US" sz="2400" b="1" i="1" dirty="0">
                <a:solidFill>
                  <a:srgbClr val="FF0000"/>
                </a:solidFill>
              </a:rPr>
              <a:t>Apply Constraints: </a:t>
            </a:r>
            <a:r>
              <a:rPr lang="en-US" sz="2400" dirty="0"/>
              <a:t>Define rules and constraints that ensure data accuracy and consistency.</a:t>
            </a:r>
          </a:p>
          <a:p>
            <a:pPr marL="45720" indent="0">
              <a:buNone/>
            </a:pPr>
            <a:r>
              <a:rPr lang="en-US" sz="2400" dirty="0"/>
              <a:t> For example, a student's birthdate should be within a certain range.i.e. a student's birthdate should be realistic, like not in the future or too far in the past.</a:t>
            </a:r>
          </a:p>
          <a:p>
            <a:pPr marL="45720" indent="0">
              <a:buNone/>
            </a:pPr>
            <a:r>
              <a:rPr lang="en-US" sz="2400" dirty="0"/>
              <a:t>E.g. every student must have a unique student ID, so there's no confusion between students.</a:t>
            </a:r>
            <a:endParaRPr lang="en-US" sz="2400" b="1" u="sng" dirty="0">
              <a:solidFill>
                <a:srgbClr val="FF0000"/>
              </a:solidFill>
            </a:endParaRPr>
          </a:p>
          <a:p>
            <a:pPr marL="0" indent="0">
              <a:buNone/>
            </a:pPr>
            <a:r>
              <a:rPr lang="en-US" sz="2400" b="1" u="sng" dirty="0">
                <a:solidFill>
                  <a:srgbClr val="FF0000"/>
                </a:solidFill>
              </a:rPr>
              <a:t>3.Components of the ER Diagram</a:t>
            </a:r>
            <a:r>
              <a:rPr lang="en-US" sz="2400" dirty="0"/>
              <a:t>.</a:t>
            </a:r>
          </a:p>
          <a:p>
            <a:r>
              <a:rPr lang="en-US" dirty="0"/>
              <a:t>This model is based on three basic concepts:</a:t>
            </a:r>
          </a:p>
          <a:p>
            <a:pPr marL="0" indent="0">
              <a:buNone/>
            </a:pPr>
            <a:r>
              <a:rPr lang="en-US" sz="2400" b="1" u="sng" dirty="0">
                <a:solidFill>
                  <a:srgbClr val="FF0000"/>
                </a:solidFill>
              </a:rPr>
              <a:t>1.Entities</a:t>
            </a:r>
          </a:p>
          <a:p>
            <a:pPr marL="0" indent="0">
              <a:buNone/>
            </a:pPr>
            <a:r>
              <a:rPr lang="en-US" b="1" u="sng" dirty="0">
                <a:solidFill>
                  <a:srgbClr val="FF0000"/>
                </a:solidFill>
              </a:rPr>
              <a:t>Examples of entities:</a:t>
            </a:r>
          </a:p>
          <a:p>
            <a:r>
              <a:rPr lang="en-US" b="1" dirty="0"/>
              <a:t>Person:</a:t>
            </a:r>
            <a:r>
              <a:rPr lang="en-US" dirty="0"/>
              <a:t> Employee, Student, Patient, customer</a:t>
            </a:r>
          </a:p>
          <a:p>
            <a:r>
              <a:rPr lang="en-US" b="1" dirty="0"/>
              <a:t>Place:</a:t>
            </a:r>
            <a:r>
              <a:rPr lang="en-US" dirty="0"/>
              <a:t> Class room , Building</a:t>
            </a:r>
          </a:p>
          <a:p>
            <a:r>
              <a:rPr lang="en-US" b="1" dirty="0"/>
              <a:t>Object:</a:t>
            </a:r>
            <a:r>
              <a:rPr lang="en-US" dirty="0"/>
              <a:t> Machine, product, and Car</a:t>
            </a:r>
          </a:p>
          <a:p>
            <a:r>
              <a:rPr lang="en-US" b="1" dirty="0"/>
              <a:t>Event:</a:t>
            </a:r>
            <a:r>
              <a:rPr lang="en-US" dirty="0"/>
              <a:t> Sale, Registration, Renewal</a:t>
            </a:r>
          </a:p>
          <a:p>
            <a:r>
              <a:rPr lang="en-US" b="1" dirty="0"/>
              <a:t>Concept:</a:t>
            </a:r>
            <a:r>
              <a:rPr lang="en-US" dirty="0"/>
              <a:t> Account, Course</a:t>
            </a:r>
          </a:p>
          <a:p>
            <a:pPr marL="0" indent="0">
              <a:buNone/>
            </a:pPr>
            <a:r>
              <a:rPr lang="en-US" dirty="0"/>
              <a:t>.</a:t>
            </a:r>
          </a:p>
          <a:p>
            <a:pPr marL="0" indent="0">
              <a:buNone/>
            </a:pPr>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1992615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fade">
                                      <p:cBhvr>
                                        <p:cTn id="42" dur="1000"/>
                                        <p:tgtEl>
                                          <p:spTgt spid="3">
                                            <p:txEl>
                                              <p:pRg st="5" end="5"/>
                                            </p:txEl>
                                          </p:spTgt>
                                        </p:tgtEl>
                                      </p:cBhvr>
                                    </p:animEffect>
                                    <p:anim calcmode="lin" valueType="num">
                                      <p:cBhvr>
                                        <p:cTn id="4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Effect transition="in" filter="fade">
                                      <p:cBhvr>
                                        <p:cTn id="49" dur="1000"/>
                                        <p:tgtEl>
                                          <p:spTgt spid="3">
                                            <p:txEl>
                                              <p:pRg st="6" end="6"/>
                                            </p:txEl>
                                          </p:spTgt>
                                        </p:tgtEl>
                                      </p:cBhvr>
                                    </p:animEffect>
                                    <p:anim calcmode="lin" valueType="num">
                                      <p:cBhvr>
                                        <p:cTn id="50"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51"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3">
                                            <p:txEl>
                                              <p:pRg st="7" end="7"/>
                                            </p:txEl>
                                          </p:spTgt>
                                        </p:tgtEl>
                                        <p:attrNameLst>
                                          <p:attrName>style.visibility</p:attrName>
                                        </p:attrNameLst>
                                      </p:cBhvr>
                                      <p:to>
                                        <p:strVal val="visible"/>
                                      </p:to>
                                    </p:set>
                                    <p:animEffect transition="in" filter="fade">
                                      <p:cBhvr>
                                        <p:cTn id="56" dur="1000"/>
                                        <p:tgtEl>
                                          <p:spTgt spid="3">
                                            <p:txEl>
                                              <p:pRg st="7" end="7"/>
                                            </p:txEl>
                                          </p:spTgt>
                                        </p:tgtEl>
                                      </p:cBhvr>
                                    </p:animEffect>
                                    <p:anim calcmode="lin" valueType="num">
                                      <p:cBhvr>
                                        <p:cTn id="57"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58"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grpId="0" nodeType="clickEffect">
                                  <p:stCondLst>
                                    <p:cond delay="0"/>
                                  </p:stCondLst>
                                  <p:childTnLst>
                                    <p:set>
                                      <p:cBhvr>
                                        <p:cTn id="62" dur="1" fill="hold">
                                          <p:stCondLst>
                                            <p:cond delay="0"/>
                                          </p:stCondLst>
                                        </p:cTn>
                                        <p:tgtEl>
                                          <p:spTgt spid="3">
                                            <p:txEl>
                                              <p:pRg st="8" end="8"/>
                                            </p:txEl>
                                          </p:spTgt>
                                        </p:tgtEl>
                                        <p:attrNameLst>
                                          <p:attrName>style.visibility</p:attrName>
                                        </p:attrNameLst>
                                      </p:cBhvr>
                                      <p:to>
                                        <p:strVal val="visible"/>
                                      </p:to>
                                    </p:set>
                                    <p:animEffect transition="in" filter="fade">
                                      <p:cBhvr>
                                        <p:cTn id="63" dur="1000"/>
                                        <p:tgtEl>
                                          <p:spTgt spid="3">
                                            <p:txEl>
                                              <p:pRg st="8" end="8"/>
                                            </p:txEl>
                                          </p:spTgt>
                                        </p:tgtEl>
                                      </p:cBhvr>
                                    </p:animEffect>
                                    <p:anim calcmode="lin" valueType="num">
                                      <p:cBhvr>
                                        <p:cTn id="64"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65" dur="10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42" presetClass="entr" presetSubtype="0" fill="hold" grpId="0" nodeType="clickEffect">
                                  <p:stCondLst>
                                    <p:cond delay="0"/>
                                  </p:stCondLst>
                                  <p:childTnLst>
                                    <p:set>
                                      <p:cBhvr>
                                        <p:cTn id="69" dur="1" fill="hold">
                                          <p:stCondLst>
                                            <p:cond delay="0"/>
                                          </p:stCondLst>
                                        </p:cTn>
                                        <p:tgtEl>
                                          <p:spTgt spid="3">
                                            <p:txEl>
                                              <p:pRg st="9" end="9"/>
                                            </p:txEl>
                                          </p:spTgt>
                                        </p:tgtEl>
                                        <p:attrNameLst>
                                          <p:attrName>style.visibility</p:attrName>
                                        </p:attrNameLst>
                                      </p:cBhvr>
                                      <p:to>
                                        <p:strVal val="visible"/>
                                      </p:to>
                                    </p:set>
                                    <p:animEffect transition="in" filter="fade">
                                      <p:cBhvr>
                                        <p:cTn id="70" dur="1000"/>
                                        <p:tgtEl>
                                          <p:spTgt spid="3">
                                            <p:txEl>
                                              <p:pRg st="9" end="9"/>
                                            </p:txEl>
                                          </p:spTgt>
                                        </p:tgtEl>
                                      </p:cBhvr>
                                    </p:animEffect>
                                    <p:anim calcmode="lin" valueType="num">
                                      <p:cBhvr>
                                        <p:cTn id="71" dur="1000" fill="hold"/>
                                        <p:tgtEl>
                                          <p:spTgt spid="3">
                                            <p:txEl>
                                              <p:pRg st="9" end="9"/>
                                            </p:txEl>
                                          </p:spTgt>
                                        </p:tgtEl>
                                        <p:attrNameLst>
                                          <p:attrName>ppt_x</p:attrName>
                                        </p:attrNameLst>
                                      </p:cBhvr>
                                      <p:tavLst>
                                        <p:tav tm="0">
                                          <p:val>
                                            <p:strVal val="#ppt_x"/>
                                          </p:val>
                                        </p:tav>
                                        <p:tav tm="100000">
                                          <p:val>
                                            <p:strVal val="#ppt_x"/>
                                          </p:val>
                                        </p:tav>
                                      </p:tavLst>
                                    </p:anim>
                                    <p:anim calcmode="lin" valueType="num">
                                      <p:cBhvr>
                                        <p:cTn id="72" dur="1000" fill="hold"/>
                                        <p:tgtEl>
                                          <p:spTgt spid="3">
                                            <p:txEl>
                                              <p:pRg st="9" end="9"/>
                                            </p:txEl>
                                          </p:spTgt>
                                        </p:tgtEl>
                                        <p:attrNameLst>
                                          <p:attrName>ppt_y</p:attrName>
                                        </p:attrNameLst>
                                      </p:cBhvr>
                                      <p:tavLst>
                                        <p:tav tm="0">
                                          <p:val>
                                            <p:strVal val="#ppt_y+.1"/>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42" presetClass="entr" presetSubtype="0" fill="hold" grpId="0" nodeType="clickEffect">
                                  <p:stCondLst>
                                    <p:cond delay="0"/>
                                  </p:stCondLst>
                                  <p:childTnLst>
                                    <p:set>
                                      <p:cBhvr>
                                        <p:cTn id="76" dur="1" fill="hold">
                                          <p:stCondLst>
                                            <p:cond delay="0"/>
                                          </p:stCondLst>
                                        </p:cTn>
                                        <p:tgtEl>
                                          <p:spTgt spid="3">
                                            <p:txEl>
                                              <p:pRg st="10" end="10"/>
                                            </p:txEl>
                                          </p:spTgt>
                                        </p:tgtEl>
                                        <p:attrNameLst>
                                          <p:attrName>style.visibility</p:attrName>
                                        </p:attrNameLst>
                                      </p:cBhvr>
                                      <p:to>
                                        <p:strVal val="visible"/>
                                      </p:to>
                                    </p:set>
                                    <p:animEffect transition="in" filter="fade">
                                      <p:cBhvr>
                                        <p:cTn id="77" dur="1000"/>
                                        <p:tgtEl>
                                          <p:spTgt spid="3">
                                            <p:txEl>
                                              <p:pRg st="10" end="10"/>
                                            </p:txEl>
                                          </p:spTgt>
                                        </p:tgtEl>
                                      </p:cBhvr>
                                    </p:animEffect>
                                    <p:anim calcmode="lin" valueType="num">
                                      <p:cBhvr>
                                        <p:cTn id="78" dur="1000" fill="hold"/>
                                        <p:tgtEl>
                                          <p:spTgt spid="3">
                                            <p:txEl>
                                              <p:pRg st="10" end="10"/>
                                            </p:txEl>
                                          </p:spTgt>
                                        </p:tgtEl>
                                        <p:attrNameLst>
                                          <p:attrName>ppt_x</p:attrName>
                                        </p:attrNameLst>
                                      </p:cBhvr>
                                      <p:tavLst>
                                        <p:tav tm="0">
                                          <p:val>
                                            <p:strVal val="#ppt_x"/>
                                          </p:val>
                                        </p:tav>
                                        <p:tav tm="100000">
                                          <p:val>
                                            <p:strVal val="#ppt_x"/>
                                          </p:val>
                                        </p:tav>
                                      </p:tavLst>
                                    </p:anim>
                                    <p:anim calcmode="lin" valueType="num">
                                      <p:cBhvr>
                                        <p:cTn id="79" dur="1000" fill="hold"/>
                                        <p:tgtEl>
                                          <p:spTgt spid="3">
                                            <p:txEl>
                                              <p:pRg st="10" end="10"/>
                                            </p:txEl>
                                          </p:spTgt>
                                        </p:tgtEl>
                                        <p:attrNameLst>
                                          <p:attrName>ppt_y</p:attrName>
                                        </p:attrNameLst>
                                      </p:cBhvr>
                                      <p:tavLst>
                                        <p:tav tm="0">
                                          <p:val>
                                            <p:strVal val="#ppt_y+.1"/>
                                          </p:val>
                                        </p:tav>
                                        <p:tav tm="100000">
                                          <p:val>
                                            <p:strVal val="#ppt_y"/>
                                          </p:val>
                                        </p:tav>
                                      </p:tavLst>
                                    </p:anim>
                                  </p:childTnLst>
                                </p:cTn>
                              </p:par>
                            </p:childTnLst>
                          </p:cTn>
                        </p:par>
                      </p:childTnLst>
                    </p:cTn>
                  </p:par>
                  <p:par>
                    <p:cTn id="80" fill="hold">
                      <p:stCondLst>
                        <p:cond delay="indefinite"/>
                      </p:stCondLst>
                      <p:childTnLst>
                        <p:par>
                          <p:cTn id="81" fill="hold">
                            <p:stCondLst>
                              <p:cond delay="0"/>
                            </p:stCondLst>
                            <p:childTnLst>
                              <p:par>
                                <p:cTn id="82" presetID="42" presetClass="entr" presetSubtype="0" fill="hold" grpId="0" nodeType="clickEffect">
                                  <p:stCondLst>
                                    <p:cond delay="0"/>
                                  </p:stCondLst>
                                  <p:childTnLst>
                                    <p:set>
                                      <p:cBhvr>
                                        <p:cTn id="83" dur="1" fill="hold">
                                          <p:stCondLst>
                                            <p:cond delay="0"/>
                                          </p:stCondLst>
                                        </p:cTn>
                                        <p:tgtEl>
                                          <p:spTgt spid="3">
                                            <p:txEl>
                                              <p:pRg st="11" end="11"/>
                                            </p:txEl>
                                          </p:spTgt>
                                        </p:tgtEl>
                                        <p:attrNameLst>
                                          <p:attrName>style.visibility</p:attrName>
                                        </p:attrNameLst>
                                      </p:cBhvr>
                                      <p:to>
                                        <p:strVal val="visible"/>
                                      </p:to>
                                    </p:set>
                                    <p:animEffect transition="in" filter="fade">
                                      <p:cBhvr>
                                        <p:cTn id="84" dur="1000"/>
                                        <p:tgtEl>
                                          <p:spTgt spid="3">
                                            <p:txEl>
                                              <p:pRg st="11" end="11"/>
                                            </p:txEl>
                                          </p:spTgt>
                                        </p:tgtEl>
                                      </p:cBhvr>
                                    </p:animEffect>
                                    <p:anim calcmode="lin" valueType="num">
                                      <p:cBhvr>
                                        <p:cTn id="85" dur="1000" fill="hold"/>
                                        <p:tgtEl>
                                          <p:spTgt spid="3">
                                            <p:txEl>
                                              <p:pRg st="11" end="11"/>
                                            </p:txEl>
                                          </p:spTgt>
                                        </p:tgtEl>
                                        <p:attrNameLst>
                                          <p:attrName>ppt_x</p:attrName>
                                        </p:attrNameLst>
                                      </p:cBhvr>
                                      <p:tavLst>
                                        <p:tav tm="0">
                                          <p:val>
                                            <p:strVal val="#ppt_x"/>
                                          </p:val>
                                        </p:tav>
                                        <p:tav tm="100000">
                                          <p:val>
                                            <p:strVal val="#ppt_x"/>
                                          </p:val>
                                        </p:tav>
                                      </p:tavLst>
                                    </p:anim>
                                    <p:anim calcmode="lin" valueType="num">
                                      <p:cBhvr>
                                        <p:cTn id="86" dur="1000" fill="hold"/>
                                        <p:tgtEl>
                                          <p:spTgt spid="3">
                                            <p:txEl>
                                              <p:pRg st="11" end="11"/>
                                            </p:txEl>
                                          </p:spTgt>
                                        </p:tgtEl>
                                        <p:attrNameLst>
                                          <p:attrName>ppt_y</p:attrName>
                                        </p:attrNameLst>
                                      </p:cBhvr>
                                      <p:tavLst>
                                        <p:tav tm="0">
                                          <p:val>
                                            <p:strVal val="#ppt_y+.1"/>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42" presetClass="entr" presetSubtype="0" fill="hold" grpId="0" nodeType="clickEffect">
                                  <p:stCondLst>
                                    <p:cond delay="0"/>
                                  </p:stCondLst>
                                  <p:childTnLst>
                                    <p:set>
                                      <p:cBhvr>
                                        <p:cTn id="90" dur="1" fill="hold">
                                          <p:stCondLst>
                                            <p:cond delay="0"/>
                                          </p:stCondLst>
                                        </p:cTn>
                                        <p:tgtEl>
                                          <p:spTgt spid="3">
                                            <p:txEl>
                                              <p:pRg st="12" end="12"/>
                                            </p:txEl>
                                          </p:spTgt>
                                        </p:tgtEl>
                                        <p:attrNameLst>
                                          <p:attrName>style.visibility</p:attrName>
                                        </p:attrNameLst>
                                      </p:cBhvr>
                                      <p:to>
                                        <p:strVal val="visible"/>
                                      </p:to>
                                    </p:set>
                                    <p:animEffect transition="in" filter="fade">
                                      <p:cBhvr>
                                        <p:cTn id="91" dur="1000"/>
                                        <p:tgtEl>
                                          <p:spTgt spid="3">
                                            <p:txEl>
                                              <p:pRg st="12" end="12"/>
                                            </p:txEl>
                                          </p:spTgt>
                                        </p:tgtEl>
                                      </p:cBhvr>
                                    </p:animEffect>
                                    <p:anim calcmode="lin" valueType="num">
                                      <p:cBhvr>
                                        <p:cTn id="92" dur="1000" fill="hold"/>
                                        <p:tgtEl>
                                          <p:spTgt spid="3">
                                            <p:txEl>
                                              <p:pRg st="12" end="12"/>
                                            </p:txEl>
                                          </p:spTgt>
                                        </p:tgtEl>
                                        <p:attrNameLst>
                                          <p:attrName>ppt_x</p:attrName>
                                        </p:attrNameLst>
                                      </p:cBhvr>
                                      <p:tavLst>
                                        <p:tav tm="0">
                                          <p:val>
                                            <p:strVal val="#ppt_x"/>
                                          </p:val>
                                        </p:tav>
                                        <p:tav tm="100000">
                                          <p:val>
                                            <p:strVal val="#ppt_x"/>
                                          </p:val>
                                        </p:tav>
                                      </p:tavLst>
                                    </p:anim>
                                    <p:anim calcmode="lin" valueType="num">
                                      <p:cBhvr>
                                        <p:cTn id="93" dur="1000" fill="hold"/>
                                        <p:tgtEl>
                                          <p:spTgt spid="3">
                                            <p:txEl>
                                              <p:pRg st="12" end="12"/>
                                            </p:txEl>
                                          </p:spTgt>
                                        </p:tgtEl>
                                        <p:attrNameLst>
                                          <p:attrName>ppt_y</p:attrName>
                                        </p:attrNameLst>
                                      </p:cBhvr>
                                      <p:tavLst>
                                        <p:tav tm="0">
                                          <p:val>
                                            <p:strVal val="#ppt_y+.1"/>
                                          </p:val>
                                        </p:tav>
                                        <p:tav tm="100000">
                                          <p:val>
                                            <p:strVal val="#ppt_y"/>
                                          </p:val>
                                        </p:tav>
                                      </p:tavLst>
                                    </p:anim>
                                  </p:childTnLst>
                                </p:cTn>
                              </p:par>
                            </p:childTnLst>
                          </p:cTn>
                        </p:par>
                      </p:childTnLst>
                    </p:cTn>
                  </p:par>
                  <p:par>
                    <p:cTn id="94" fill="hold">
                      <p:stCondLst>
                        <p:cond delay="indefinite"/>
                      </p:stCondLst>
                      <p:childTnLst>
                        <p:par>
                          <p:cTn id="95" fill="hold">
                            <p:stCondLst>
                              <p:cond delay="0"/>
                            </p:stCondLst>
                            <p:childTnLst>
                              <p:par>
                                <p:cTn id="96" presetID="42" presetClass="entr" presetSubtype="0" fill="hold" grpId="0" nodeType="clickEffect">
                                  <p:stCondLst>
                                    <p:cond delay="0"/>
                                  </p:stCondLst>
                                  <p:childTnLst>
                                    <p:set>
                                      <p:cBhvr>
                                        <p:cTn id="97" dur="1" fill="hold">
                                          <p:stCondLst>
                                            <p:cond delay="0"/>
                                          </p:stCondLst>
                                        </p:cTn>
                                        <p:tgtEl>
                                          <p:spTgt spid="3">
                                            <p:txEl>
                                              <p:pRg st="13" end="13"/>
                                            </p:txEl>
                                          </p:spTgt>
                                        </p:tgtEl>
                                        <p:attrNameLst>
                                          <p:attrName>style.visibility</p:attrName>
                                        </p:attrNameLst>
                                      </p:cBhvr>
                                      <p:to>
                                        <p:strVal val="visible"/>
                                      </p:to>
                                    </p:set>
                                    <p:animEffect transition="in" filter="fade">
                                      <p:cBhvr>
                                        <p:cTn id="98" dur="1000"/>
                                        <p:tgtEl>
                                          <p:spTgt spid="3">
                                            <p:txEl>
                                              <p:pRg st="13" end="13"/>
                                            </p:txEl>
                                          </p:spTgt>
                                        </p:tgtEl>
                                      </p:cBhvr>
                                    </p:animEffect>
                                    <p:anim calcmode="lin" valueType="num">
                                      <p:cBhvr>
                                        <p:cTn id="99" dur="1000" fill="hold"/>
                                        <p:tgtEl>
                                          <p:spTgt spid="3">
                                            <p:txEl>
                                              <p:pRg st="13" end="13"/>
                                            </p:txEl>
                                          </p:spTgt>
                                        </p:tgtEl>
                                        <p:attrNameLst>
                                          <p:attrName>ppt_x</p:attrName>
                                        </p:attrNameLst>
                                      </p:cBhvr>
                                      <p:tavLst>
                                        <p:tav tm="0">
                                          <p:val>
                                            <p:strVal val="#ppt_x"/>
                                          </p:val>
                                        </p:tav>
                                        <p:tav tm="100000">
                                          <p:val>
                                            <p:strVal val="#ppt_x"/>
                                          </p:val>
                                        </p:tav>
                                      </p:tavLst>
                                    </p:anim>
                                    <p:anim calcmode="lin" valueType="num">
                                      <p:cBhvr>
                                        <p:cTn id="100" dur="1000" fill="hold"/>
                                        <p:tgtEl>
                                          <p:spTgt spid="3">
                                            <p:txEl>
                                              <p:pRg st="13" end="13"/>
                                            </p:txEl>
                                          </p:spTgt>
                                        </p:tgtEl>
                                        <p:attrNameLst>
                                          <p:attrName>ppt_y</p:attrName>
                                        </p:attrNameLst>
                                      </p:cBhvr>
                                      <p:tavLst>
                                        <p:tav tm="0">
                                          <p:val>
                                            <p:strVal val="#ppt_y+.1"/>
                                          </p:val>
                                        </p:tav>
                                        <p:tav tm="100000">
                                          <p:val>
                                            <p:strVal val="#ppt_y"/>
                                          </p:val>
                                        </p:tav>
                                      </p:tavLst>
                                    </p:anim>
                                  </p:childTnLst>
                                </p:cTn>
                              </p:par>
                            </p:childTnLst>
                          </p:cTn>
                        </p:par>
                      </p:childTnLst>
                    </p:cTn>
                  </p:par>
                  <p:par>
                    <p:cTn id="101" fill="hold">
                      <p:stCondLst>
                        <p:cond delay="indefinite"/>
                      </p:stCondLst>
                      <p:childTnLst>
                        <p:par>
                          <p:cTn id="102" fill="hold">
                            <p:stCondLst>
                              <p:cond delay="0"/>
                            </p:stCondLst>
                            <p:childTnLst>
                              <p:par>
                                <p:cTn id="103" presetID="42" presetClass="entr" presetSubtype="0" fill="hold" grpId="0" nodeType="clickEffect">
                                  <p:stCondLst>
                                    <p:cond delay="0"/>
                                  </p:stCondLst>
                                  <p:childTnLst>
                                    <p:set>
                                      <p:cBhvr>
                                        <p:cTn id="104" dur="1" fill="hold">
                                          <p:stCondLst>
                                            <p:cond delay="0"/>
                                          </p:stCondLst>
                                        </p:cTn>
                                        <p:tgtEl>
                                          <p:spTgt spid="3">
                                            <p:txEl>
                                              <p:pRg st="14" end="14"/>
                                            </p:txEl>
                                          </p:spTgt>
                                        </p:tgtEl>
                                        <p:attrNameLst>
                                          <p:attrName>style.visibility</p:attrName>
                                        </p:attrNameLst>
                                      </p:cBhvr>
                                      <p:to>
                                        <p:strVal val="visible"/>
                                      </p:to>
                                    </p:set>
                                    <p:animEffect transition="in" filter="fade">
                                      <p:cBhvr>
                                        <p:cTn id="105" dur="1000"/>
                                        <p:tgtEl>
                                          <p:spTgt spid="3">
                                            <p:txEl>
                                              <p:pRg st="14" end="14"/>
                                            </p:txEl>
                                          </p:spTgt>
                                        </p:tgtEl>
                                      </p:cBhvr>
                                    </p:animEffect>
                                    <p:anim calcmode="lin" valueType="num">
                                      <p:cBhvr>
                                        <p:cTn id="106" dur="1000" fill="hold"/>
                                        <p:tgtEl>
                                          <p:spTgt spid="3">
                                            <p:txEl>
                                              <p:pRg st="14" end="14"/>
                                            </p:txEl>
                                          </p:spTgt>
                                        </p:tgtEl>
                                        <p:attrNameLst>
                                          <p:attrName>ppt_x</p:attrName>
                                        </p:attrNameLst>
                                      </p:cBhvr>
                                      <p:tavLst>
                                        <p:tav tm="0">
                                          <p:val>
                                            <p:strVal val="#ppt_x"/>
                                          </p:val>
                                        </p:tav>
                                        <p:tav tm="100000">
                                          <p:val>
                                            <p:strVal val="#ppt_x"/>
                                          </p:val>
                                        </p:tav>
                                      </p:tavLst>
                                    </p:anim>
                                    <p:anim calcmode="lin" valueType="num">
                                      <p:cBhvr>
                                        <p:cTn id="107" dur="1000" fill="hold"/>
                                        <p:tgtEl>
                                          <p:spTgt spid="3">
                                            <p:txEl>
                                              <p:pRg st="14" end="1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17500" y="355600"/>
            <a:ext cx="11531600" cy="6121400"/>
          </a:xfrm>
        </p:spPr>
        <p:txBody>
          <a:bodyPr/>
          <a:lstStyle/>
          <a:p>
            <a:pPr marL="0" indent="0">
              <a:buNone/>
            </a:pPr>
            <a:r>
              <a:rPr lang="en-US" sz="2400" b="1" u="sng" dirty="0">
                <a:solidFill>
                  <a:srgbClr val="FF0000"/>
                </a:solidFill>
              </a:rPr>
              <a:t>2.Attributes</a:t>
            </a:r>
          </a:p>
          <a:p>
            <a:pPr>
              <a:buFont typeface="Wingdings" panose="05000000000000000000" pitchFamily="2" charset="2"/>
              <a:buChar char="v"/>
            </a:pPr>
            <a:r>
              <a:rPr lang="en-US" dirty="0"/>
              <a:t>Attributes are the properties of an entities. </a:t>
            </a:r>
          </a:p>
          <a:p>
            <a:pPr marL="0" indent="0">
              <a:buNone/>
            </a:pPr>
            <a:r>
              <a:rPr lang="en-US" dirty="0">
                <a:solidFill>
                  <a:srgbClr val="FF0000"/>
                </a:solidFill>
              </a:rPr>
              <a:t>For example</a:t>
            </a:r>
            <a:r>
              <a:rPr lang="en-US" dirty="0"/>
              <a:t>, a </a:t>
            </a:r>
            <a:r>
              <a:rPr lang="en-US" dirty="0">
                <a:solidFill>
                  <a:srgbClr val="FF0000"/>
                </a:solidFill>
              </a:rPr>
              <a:t>student </a:t>
            </a:r>
            <a:r>
              <a:rPr lang="en-US" dirty="0"/>
              <a:t>entity may have </a:t>
            </a:r>
            <a:r>
              <a:rPr lang="en-US" dirty="0">
                <a:solidFill>
                  <a:srgbClr val="FF0000"/>
                </a:solidFill>
              </a:rPr>
              <a:t>name, class, and age </a:t>
            </a:r>
            <a:r>
              <a:rPr lang="en-US" dirty="0"/>
              <a:t>as attributes.</a:t>
            </a:r>
          </a:p>
          <a:p>
            <a:pPr marL="342900" indent="-342900">
              <a:buFont typeface="Wingdings" panose="05000000000000000000" pitchFamily="2" charset="2"/>
              <a:buChar char="v"/>
            </a:pPr>
            <a:r>
              <a:rPr lang="en-US" dirty="0"/>
              <a:t>There exists a domain or range of values that can be assigned to attributes. </a:t>
            </a:r>
          </a:p>
          <a:p>
            <a:pPr marL="0" indent="0">
              <a:buNone/>
            </a:pPr>
            <a:r>
              <a:rPr lang="en-US" dirty="0">
                <a:solidFill>
                  <a:srgbClr val="FF0000"/>
                </a:solidFill>
              </a:rPr>
              <a:t>For example,</a:t>
            </a:r>
            <a:r>
              <a:rPr lang="en-US" dirty="0"/>
              <a:t> A student's name cannot be a numeric value. It has to be alphabetic. </a:t>
            </a:r>
          </a:p>
          <a:p>
            <a:pPr marL="0" indent="0">
              <a:buNone/>
            </a:pPr>
            <a:r>
              <a:rPr lang="en-US" dirty="0"/>
              <a:t>	            A student's age cannot be negative, </a:t>
            </a:r>
            <a:r>
              <a:rPr lang="en-US" dirty="0" err="1"/>
              <a:t>etc</a:t>
            </a:r>
            <a:endParaRPr lang="en-US" dirty="0"/>
          </a:p>
        </p:txBody>
      </p:sp>
    </p:spTree>
    <p:extLst>
      <p:ext uri="{BB962C8B-B14F-4D97-AF65-F5344CB8AC3E}">
        <p14:creationId xmlns:p14="http://schemas.microsoft.com/office/powerpoint/2010/main" val="718561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3">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 calcmode="lin" valueType="num">
                                      <p:cBhvr>
                                        <p:cTn id="14"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15" dur="500" fill="hold"/>
                                        <p:tgtEl>
                                          <p:spTgt spid="3">
                                            <p:txEl>
                                              <p:pRg st="1" end="1"/>
                                            </p:txEl>
                                          </p:spTgt>
                                        </p:tgtEl>
                                        <p:attrNameLst>
                                          <p:attrName>ppt_h</p:attrName>
                                        </p:attrNameLst>
                                      </p:cBhvr>
                                      <p:tavLst>
                                        <p:tav tm="0">
                                          <p:val>
                                            <p:fltVal val="0"/>
                                          </p:val>
                                        </p:tav>
                                        <p:tav tm="100000">
                                          <p:val>
                                            <p:strVal val="#ppt_h"/>
                                          </p:val>
                                        </p:tav>
                                      </p:tavLst>
                                    </p:anim>
                                    <p:animEffect transition="in" filter="fade">
                                      <p:cBhvr>
                                        <p:cTn id="16" dur="500"/>
                                        <p:tgtEl>
                                          <p:spTgt spid="3">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 calcmode="lin" valueType="num">
                                      <p:cBhvr>
                                        <p:cTn id="21"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22" dur="500" fill="hold"/>
                                        <p:tgtEl>
                                          <p:spTgt spid="3">
                                            <p:txEl>
                                              <p:pRg st="2" end="2"/>
                                            </p:txEl>
                                          </p:spTgt>
                                        </p:tgtEl>
                                        <p:attrNameLst>
                                          <p:attrName>ppt_h</p:attrName>
                                        </p:attrNameLst>
                                      </p:cBhvr>
                                      <p:tavLst>
                                        <p:tav tm="0">
                                          <p:val>
                                            <p:fltVal val="0"/>
                                          </p:val>
                                        </p:tav>
                                        <p:tav tm="100000">
                                          <p:val>
                                            <p:strVal val="#ppt_h"/>
                                          </p:val>
                                        </p:tav>
                                      </p:tavLst>
                                    </p:anim>
                                    <p:animEffect transition="in" filter="fade">
                                      <p:cBhvr>
                                        <p:cTn id="23" dur="500"/>
                                        <p:tgtEl>
                                          <p:spTgt spid="3">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 calcmode="lin" valueType="num">
                                      <p:cBhvr>
                                        <p:cTn id="28" dur="500" fill="hold"/>
                                        <p:tgtEl>
                                          <p:spTgt spid="3">
                                            <p:txEl>
                                              <p:pRg st="3" end="3"/>
                                            </p:txEl>
                                          </p:spTgt>
                                        </p:tgtEl>
                                        <p:attrNameLst>
                                          <p:attrName>ppt_w</p:attrName>
                                        </p:attrNameLst>
                                      </p:cBhvr>
                                      <p:tavLst>
                                        <p:tav tm="0">
                                          <p:val>
                                            <p:fltVal val="0"/>
                                          </p:val>
                                        </p:tav>
                                        <p:tav tm="100000">
                                          <p:val>
                                            <p:strVal val="#ppt_w"/>
                                          </p:val>
                                        </p:tav>
                                      </p:tavLst>
                                    </p:anim>
                                    <p:anim calcmode="lin" valueType="num">
                                      <p:cBhvr>
                                        <p:cTn id="29" dur="500" fill="hold"/>
                                        <p:tgtEl>
                                          <p:spTgt spid="3">
                                            <p:txEl>
                                              <p:pRg st="3" end="3"/>
                                            </p:txEl>
                                          </p:spTgt>
                                        </p:tgtEl>
                                        <p:attrNameLst>
                                          <p:attrName>ppt_h</p:attrName>
                                        </p:attrNameLst>
                                      </p:cBhvr>
                                      <p:tavLst>
                                        <p:tav tm="0">
                                          <p:val>
                                            <p:fltVal val="0"/>
                                          </p:val>
                                        </p:tav>
                                        <p:tav tm="100000">
                                          <p:val>
                                            <p:strVal val="#ppt_h"/>
                                          </p:val>
                                        </p:tav>
                                      </p:tavLst>
                                    </p:anim>
                                    <p:animEffect transition="in" filter="fade">
                                      <p:cBhvr>
                                        <p:cTn id="30" dur="500"/>
                                        <p:tgtEl>
                                          <p:spTgt spid="3">
                                            <p:txEl>
                                              <p:pRg st="3" end="3"/>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 calcmode="lin" valueType="num">
                                      <p:cBhvr>
                                        <p:cTn id="35" dur="500" fill="hold"/>
                                        <p:tgtEl>
                                          <p:spTgt spid="3">
                                            <p:txEl>
                                              <p:pRg st="4" end="4"/>
                                            </p:txEl>
                                          </p:spTgt>
                                        </p:tgtEl>
                                        <p:attrNameLst>
                                          <p:attrName>ppt_w</p:attrName>
                                        </p:attrNameLst>
                                      </p:cBhvr>
                                      <p:tavLst>
                                        <p:tav tm="0">
                                          <p:val>
                                            <p:fltVal val="0"/>
                                          </p:val>
                                        </p:tav>
                                        <p:tav tm="100000">
                                          <p:val>
                                            <p:strVal val="#ppt_w"/>
                                          </p:val>
                                        </p:tav>
                                      </p:tavLst>
                                    </p:anim>
                                    <p:anim calcmode="lin" valueType="num">
                                      <p:cBhvr>
                                        <p:cTn id="36" dur="500" fill="hold"/>
                                        <p:tgtEl>
                                          <p:spTgt spid="3">
                                            <p:txEl>
                                              <p:pRg st="4" end="4"/>
                                            </p:txEl>
                                          </p:spTgt>
                                        </p:tgtEl>
                                        <p:attrNameLst>
                                          <p:attrName>ppt_h</p:attrName>
                                        </p:attrNameLst>
                                      </p:cBhvr>
                                      <p:tavLst>
                                        <p:tav tm="0">
                                          <p:val>
                                            <p:fltVal val="0"/>
                                          </p:val>
                                        </p:tav>
                                        <p:tav tm="100000">
                                          <p:val>
                                            <p:strVal val="#ppt_h"/>
                                          </p:val>
                                        </p:tav>
                                      </p:tavLst>
                                    </p:anim>
                                    <p:animEffect transition="in" filter="fade">
                                      <p:cBhvr>
                                        <p:cTn id="37" dur="500"/>
                                        <p:tgtEl>
                                          <p:spTgt spid="3">
                                            <p:txEl>
                                              <p:pRg st="4" end="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grpId="0"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 calcmode="lin" valueType="num">
                                      <p:cBhvr>
                                        <p:cTn id="42" dur="500" fill="hold"/>
                                        <p:tgtEl>
                                          <p:spTgt spid="3">
                                            <p:txEl>
                                              <p:pRg st="5" end="5"/>
                                            </p:txEl>
                                          </p:spTgt>
                                        </p:tgtEl>
                                        <p:attrNameLst>
                                          <p:attrName>ppt_w</p:attrName>
                                        </p:attrNameLst>
                                      </p:cBhvr>
                                      <p:tavLst>
                                        <p:tav tm="0">
                                          <p:val>
                                            <p:fltVal val="0"/>
                                          </p:val>
                                        </p:tav>
                                        <p:tav tm="100000">
                                          <p:val>
                                            <p:strVal val="#ppt_w"/>
                                          </p:val>
                                        </p:tav>
                                      </p:tavLst>
                                    </p:anim>
                                    <p:anim calcmode="lin" valueType="num">
                                      <p:cBhvr>
                                        <p:cTn id="43" dur="500" fill="hold"/>
                                        <p:tgtEl>
                                          <p:spTgt spid="3">
                                            <p:txEl>
                                              <p:pRg st="5" end="5"/>
                                            </p:txEl>
                                          </p:spTgt>
                                        </p:tgtEl>
                                        <p:attrNameLst>
                                          <p:attrName>ppt_h</p:attrName>
                                        </p:attrNameLst>
                                      </p:cBhvr>
                                      <p:tavLst>
                                        <p:tav tm="0">
                                          <p:val>
                                            <p:fltVal val="0"/>
                                          </p:val>
                                        </p:tav>
                                        <p:tav tm="100000">
                                          <p:val>
                                            <p:strVal val="#ppt_h"/>
                                          </p:val>
                                        </p:tav>
                                      </p:tavLst>
                                    </p:anim>
                                    <p:animEffect transition="in" filter="fade">
                                      <p:cBhvr>
                                        <p:cTn id="44"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77999" y="650874"/>
            <a:ext cx="8441871" cy="4924425"/>
          </a:xfrm>
        </p:spPr>
      </p:pic>
    </p:spTree>
    <p:extLst>
      <p:ext uri="{BB962C8B-B14F-4D97-AF65-F5344CB8AC3E}">
        <p14:creationId xmlns:p14="http://schemas.microsoft.com/office/powerpoint/2010/main" val="1906780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circle(in)">
                                      <p:cBhvr>
                                        <p:cTn id="7"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190500"/>
            <a:ext cx="11620500" cy="6464300"/>
          </a:xfrm>
        </p:spPr>
        <p:txBody>
          <a:bodyPr>
            <a:normAutofit/>
          </a:bodyPr>
          <a:lstStyle/>
          <a:p>
            <a:pPr marL="342900" indent="-342900">
              <a:buFont typeface="Wingdings" panose="05000000000000000000" pitchFamily="2" charset="2"/>
              <a:buChar char="q"/>
            </a:pPr>
            <a:r>
              <a:rPr lang="en-US" sz="2400" b="1" u="sng" dirty="0">
                <a:solidFill>
                  <a:srgbClr val="FF0000"/>
                </a:solidFill>
              </a:rPr>
              <a:t>There are four types of Attributes:</a:t>
            </a:r>
          </a:p>
          <a:p>
            <a:pPr>
              <a:buFont typeface="Wingdings" panose="05000000000000000000" pitchFamily="2" charset="2"/>
              <a:buChar char="v"/>
            </a:pPr>
            <a:r>
              <a:rPr lang="en-US" dirty="0"/>
              <a:t>Key attribute</a:t>
            </a:r>
          </a:p>
          <a:p>
            <a:pPr>
              <a:buFont typeface="Wingdings" panose="05000000000000000000" pitchFamily="2" charset="2"/>
              <a:buChar char="v"/>
            </a:pPr>
            <a:r>
              <a:rPr lang="en-US" dirty="0"/>
              <a:t>Composite attribute</a:t>
            </a:r>
          </a:p>
          <a:p>
            <a:pPr>
              <a:buFont typeface="Wingdings" panose="05000000000000000000" pitchFamily="2" charset="2"/>
              <a:buChar char="v"/>
            </a:pPr>
            <a:r>
              <a:rPr lang="en-US" dirty="0"/>
              <a:t>Single-valued attribute</a:t>
            </a:r>
          </a:p>
          <a:p>
            <a:pPr>
              <a:buFont typeface="Wingdings" panose="05000000000000000000" pitchFamily="2" charset="2"/>
              <a:buChar char="v"/>
            </a:pPr>
            <a:r>
              <a:rPr lang="en-US" dirty="0"/>
              <a:t>Multi-valued attribute</a:t>
            </a:r>
          </a:p>
          <a:p>
            <a:pPr>
              <a:buFont typeface="Wingdings" panose="05000000000000000000" pitchFamily="2" charset="2"/>
              <a:buChar char="v"/>
            </a:pPr>
            <a:r>
              <a:rPr lang="en-US" dirty="0"/>
              <a:t>Derived attribute</a:t>
            </a:r>
          </a:p>
          <a:p>
            <a:pPr marL="45720" indent="0">
              <a:buNone/>
            </a:pPr>
            <a:r>
              <a:rPr lang="en-US" b="1" u="sng" dirty="0">
                <a:solidFill>
                  <a:srgbClr val="FF0000"/>
                </a:solidFill>
              </a:rPr>
              <a:t>1.Key attribute:</a:t>
            </a:r>
            <a:r>
              <a:rPr lang="en-US" dirty="0"/>
              <a:t> Key is an attribute that uniquely identifies an entity among the entity set. </a:t>
            </a:r>
          </a:p>
          <a:p>
            <a:pPr marL="0" indent="0">
              <a:buNone/>
            </a:pPr>
            <a:r>
              <a:rPr lang="en-US" dirty="0">
                <a:solidFill>
                  <a:srgbClr val="FF0000"/>
                </a:solidFill>
              </a:rPr>
              <a:t>For example</a:t>
            </a:r>
            <a:r>
              <a:rPr lang="en-US" dirty="0"/>
              <a:t>, the </a:t>
            </a:r>
            <a:r>
              <a:rPr lang="en-US" b="1" u="sng" dirty="0">
                <a:solidFill>
                  <a:srgbClr val="FF0000"/>
                </a:solidFill>
              </a:rPr>
              <a:t>Roll No </a:t>
            </a:r>
            <a:r>
              <a:rPr lang="en-US" dirty="0"/>
              <a:t>of a student makes him/her identifiable uniquely among students.</a:t>
            </a:r>
          </a:p>
          <a:p>
            <a:pPr marL="0" indent="0">
              <a:buNone/>
            </a:pPr>
            <a:endParaRPr lang="en-US" dirty="0"/>
          </a:p>
          <a:p>
            <a:pPr marL="0" indent="0">
              <a:buNone/>
            </a:pPr>
            <a:endParaRPr lang="en-US" dirty="0"/>
          </a:p>
          <a:p>
            <a:pPr marL="0" indent="0">
              <a:buNone/>
            </a:pPr>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31202" y="374650"/>
            <a:ext cx="3005426" cy="2698750"/>
          </a:xfrm>
          <a:prstGeom prst="rect">
            <a:avLst/>
          </a:prstGeom>
        </p:spPr>
      </p:pic>
    </p:spTree>
    <p:extLst>
      <p:ext uri="{BB962C8B-B14F-4D97-AF65-F5344CB8AC3E}">
        <p14:creationId xmlns:p14="http://schemas.microsoft.com/office/powerpoint/2010/main" val="550313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circle(in)">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circle(in)">
                                      <p:cBhvr>
                                        <p:cTn id="12" dur="20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circle(in)">
                                      <p:cBhvr>
                                        <p:cTn id="17" dur="20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circle(in)">
                                      <p:cBhvr>
                                        <p:cTn id="22" dur="20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6" presetClass="entr" presetSubtype="16"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circle(in)">
                                      <p:cBhvr>
                                        <p:cTn id="27" dur="20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6" presetClass="entr" presetSubtype="16"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circle(in)">
                                      <p:cBhvr>
                                        <p:cTn id="32" dur="20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6" presetClass="entr" presetSubtype="16"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circle(in)">
                                      <p:cBhvr>
                                        <p:cTn id="37" dur="20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6" presetClass="entr" presetSubtype="16"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circle(in)">
                                      <p:cBhvr>
                                        <p:cTn id="42" dur="20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46100" y="190500"/>
            <a:ext cx="11315699" cy="6464300"/>
          </a:xfrm>
        </p:spPr>
        <p:txBody>
          <a:bodyPr>
            <a:normAutofit/>
          </a:bodyPr>
          <a:lstStyle/>
          <a:p>
            <a:pPr marL="0" indent="0">
              <a:buNone/>
            </a:pPr>
            <a:r>
              <a:rPr lang="en-US" sz="2400" b="1" u="sng" dirty="0">
                <a:solidFill>
                  <a:srgbClr val="FF0000"/>
                </a:solidFill>
              </a:rPr>
              <a:t>2. Composite attribute:</a:t>
            </a:r>
            <a:r>
              <a:rPr lang="en-US" sz="2400" dirty="0"/>
              <a:t> An attribute that is a combination of other attributes is called a composite attribute. </a:t>
            </a:r>
          </a:p>
          <a:p>
            <a:pPr marL="0" indent="0">
              <a:buNone/>
            </a:pPr>
            <a:r>
              <a:rPr lang="en-US" sz="2400" dirty="0">
                <a:solidFill>
                  <a:srgbClr val="FF0000"/>
                </a:solidFill>
              </a:rPr>
              <a:t>For example</a:t>
            </a:r>
            <a:r>
              <a:rPr lang="en-US" sz="2400" dirty="0"/>
              <a:t>, In </a:t>
            </a:r>
            <a:r>
              <a:rPr lang="en-US" sz="2400" dirty="0">
                <a:solidFill>
                  <a:srgbClr val="FF0000"/>
                </a:solidFill>
              </a:rPr>
              <a:t>student </a:t>
            </a:r>
            <a:r>
              <a:rPr lang="en-US" sz="2400" dirty="0"/>
              <a:t>entity, the student </a:t>
            </a:r>
            <a:r>
              <a:rPr lang="en-US" sz="2400" dirty="0">
                <a:solidFill>
                  <a:srgbClr val="FF0000"/>
                </a:solidFill>
              </a:rPr>
              <a:t>address</a:t>
            </a:r>
            <a:r>
              <a:rPr lang="en-US" sz="2400" dirty="0"/>
              <a:t> is a composite attribute as an address is composed of other characteristics such as </a:t>
            </a:r>
            <a:r>
              <a:rPr lang="en-US" sz="2400" dirty="0">
                <a:solidFill>
                  <a:srgbClr val="FF0000"/>
                </a:solidFill>
              </a:rPr>
              <a:t>pin code, state, country.</a:t>
            </a:r>
          </a:p>
          <a:p>
            <a:pPr marL="0" indent="0">
              <a:buNone/>
            </a:pPr>
            <a:endParaRPr lang="en-US" sz="2400" dirty="0"/>
          </a:p>
          <a:p>
            <a:pPr marL="0" indent="0">
              <a:buNone/>
            </a:pPr>
            <a:endParaRPr lang="en-US" dirty="0"/>
          </a:p>
          <a:p>
            <a:pPr marL="0" indent="0">
              <a:buNone/>
            </a:pPr>
            <a:endParaRPr lang="en-US" dirty="0"/>
          </a:p>
          <a:p>
            <a:pPr marL="0" indent="0">
              <a:buNone/>
            </a:pP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87335" y="2285322"/>
            <a:ext cx="6542365" cy="3899578"/>
          </a:xfrm>
          <a:prstGeom prst="rect">
            <a:avLst/>
          </a:prstGeom>
        </p:spPr>
      </p:pic>
    </p:spTree>
    <p:extLst>
      <p:ext uri="{BB962C8B-B14F-4D97-AF65-F5344CB8AC3E}">
        <p14:creationId xmlns:p14="http://schemas.microsoft.com/office/powerpoint/2010/main" val="347812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circle(in)">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circle(in)">
                                      <p:cBhvr>
                                        <p:cTn id="12" dur="20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1000"/>
                                        <p:tgtEl>
                                          <p:spTgt spid="4"/>
                                        </p:tgtEl>
                                      </p:cBhvr>
                                    </p:animEffect>
                                    <p:anim calcmode="lin" valueType="num">
                                      <p:cBhvr>
                                        <p:cTn id="18" dur="1000" fill="hold"/>
                                        <p:tgtEl>
                                          <p:spTgt spid="4"/>
                                        </p:tgtEl>
                                        <p:attrNameLst>
                                          <p:attrName>ppt_x</p:attrName>
                                        </p:attrNameLst>
                                      </p:cBhvr>
                                      <p:tavLst>
                                        <p:tav tm="0">
                                          <p:val>
                                            <p:strVal val="#ppt_x"/>
                                          </p:val>
                                        </p:tav>
                                        <p:tav tm="100000">
                                          <p:val>
                                            <p:strVal val="#ppt_x"/>
                                          </p:val>
                                        </p:tav>
                                      </p:tavLst>
                                    </p:anim>
                                    <p:anim calcmode="lin" valueType="num">
                                      <p:cBhvr>
                                        <p:cTn id="1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46100" y="203200"/>
            <a:ext cx="11442700" cy="6400800"/>
          </a:xfrm>
        </p:spPr>
        <p:txBody>
          <a:bodyPr>
            <a:normAutofit/>
          </a:bodyPr>
          <a:lstStyle/>
          <a:p>
            <a:pPr marL="0" indent="0">
              <a:buNone/>
            </a:pPr>
            <a:r>
              <a:rPr lang="en-US" b="1" u="sng" dirty="0">
                <a:solidFill>
                  <a:srgbClr val="FF0000"/>
                </a:solidFill>
              </a:rPr>
              <a:t>3. Single-valued attribute:</a:t>
            </a:r>
            <a:r>
              <a:rPr lang="en-US" dirty="0"/>
              <a:t> Single-valued attribute contain a single value. </a:t>
            </a:r>
          </a:p>
          <a:p>
            <a:pPr marL="0" indent="0">
              <a:buNone/>
            </a:pPr>
            <a:endParaRPr lang="en-US" dirty="0"/>
          </a:p>
          <a:p>
            <a:pPr marL="0" indent="0">
              <a:buNone/>
            </a:pPr>
            <a:endParaRPr lang="en-US" dirty="0"/>
          </a:p>
          <a:p>
            <a:pPr marL="0" indent="0">
              <a:buNone/>
            </a:pPr>
            <a:endParaRPr lang="en-US" dirty="0"/>
          </a:p>
          <a:p>
            <a:pPr marL="0" indent="0">
              <a:buNone/>
            </a:pPr>
            <a:r>
              <a:rPr lang="en-US" b="1" u="sng" dirty="0">
                <a:solidFill>
                  <a:srgbClr val="FF0000"/>
                </a:solidFill>
              </a:rPr>
              <a:t>4. Multi-valued Attribute:</a:t>
            </a:r>
            <a:r>
              <a:rPr lang="en-US" dirty="0"/>
              <a:t> If an attribute can have more than one value, it is known as a multi-valued attribute. Multi-valued attributes are depicted by the double ellipse. </a:t>
            </a:r>
          </a:p>
          <a:p>
            <a:pPr marL="0" indent="0">
              <a:buNone/>
            </a:pPr>
            <a:r>
              <a:rPr lang="en-US" dirty="0">
                <a:solidFill>
                  <a:srgbClr val="FF0000"/>
                </a:solidFill>
              </a:rPr>
              <a:t>For example</a:t>
            </a:r>
            <a:r>
              <a:rPr lang="en-US" dirty="0"/>
              <a:t>, a </a:t>
            </a:r>
            <a:r>
              <a:rPr lang="en-US" dirty="0">
                <a:solidFill>
                  <a:srgbClr val="FF0000"/>
                </a:solidFill>
              </a:rPr>
              <a:t>person</a:t>
            </a:r>
            <a:r>
              <a:rPr lang="en-US" dirty="0"/>
              <a:t> can have more than one </a:t>
            </a:r>
            <a:r>
              <a:rPr lang="en-US" dirty="0">
                <a:solidFill>
                  <a:srgbClr val="FF0000"/>
                </a:solidFill>
              </a:rPr>
              <a:t>phone number, email-address,</a:t>
            </a:r>
            <a:r>
              <a:rPr lang="en-US" dirty="0"/>
              <a:t> etc.</a:t>
            </a:r>
          </a:p>
          <a:p>
            <a:pPr marL="0" indent="0">
              <a:buNone/>
            </a:pPr>
            <a:r>
              <a:rPr lang="en-US" b="1" u="sng" dirty="0">
                <a:solidFill>
                  <a:srgbClr val="FF0000"/>
                </a:solidFill>
              </a:rPr>
              <a:t>5. Derived attribute:</a:t>
            </a:r>
            <a:r>
              <a:rPr lang="en-US" dirty="0"/>
              <a:t> Derived attributes are the attribute that does not exist in the physical database, but their values are derived from other attributes present in the database. </a:t>
            </a:r>
          </a:p>
          <a:p>
            <a:pPr marL="0" indent="0">
              <a:buNone/>
            </a:pPr>
            <a:r>
              <a:rPr lang="en-US" dirty="0">
                <a:solidFill>
                  <a:srgbClr val="FF0000"/>
                </a:solidFill>
              </a:rPr>
              <a:t>For example</a:t>
            </a:r>
            <a:r>
              <a:rPr lang="en-US" dirty="0"/>
              <a:t>, </a:t>
            </a:r>
            <a:r>
              <a:rPr lang="en-US" dirty="0">
                <a:solidFill>
                  <a:srgbClr val="FF0000"/>
                </a:solidFill>
              </a:rPr>
              <a:t>age</a:t>
            </a:r>
            <a:r>
              <a:rPr lang="en-US" dirty="0"/>
              <a:t> can be derived from </a:t>
            </a:r>
            <a:r>
              <a:rPr lang="en-US" dirty="0">
                <a:solidFill>
                  <a:srgbClr val="FF0000"/>
                </a:solidFill>
              </a:rPr>
              <a:t>date of birth</a:t>
            </a:r>
            <a:r>
              <a:rPr lang="en-US" dirty="0"/>
              <a:t>. In the ER diagram, Derived attributes are depicted by the dashed ellipse.</a:t>
            </a:r>
          </a:p>
          <a:p>
            <a:pPr marL="0" indent="0">
              <a:buNone/>
            </a:pPr>
            <a:endParaRPr lang="en-US" dirty="0"/>
          </a:p>
          <a:p>
            <a:pPr marL="0" indent="0">
              <a:buNone/>
            </a:pPr>
            <a:endParaRPr lang="en-US" dirty="0"/>
          </a:p>
          <a:p>
            <a:pPr marL="0" indent="0">
              <a:buNone/>
            </a:pP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59663" y="660401"/>
            <a:ext cx="2654300" cy="1543828"/>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59663" y="4804998"/>
            <a:ext cx="2471738" cy="1799002"/>
          </a:xfrm>
          <a:prstGeom prst="rect">
            <a:avLst/>
          </a:prstGeom>
        </p:spPr>
      </p:pic>
    </p:spTree>
    <p:extLst>
      <p:ext uri="{BB962C8B-B14F-4D97-AF65-F5344CB8AC3E}">
        <p14:creationId xmlns:p14="http://schemas.microsoft.com/office/powerpoint/2010/main" val="2740953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circle(in)">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circle(in)">
                                      <p:cBhvr>
                                        <p:cTn id="12" dur="2000"/>
                                        <p:tgtEl>
                                          <p:spTgt spid="3">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animEffect transition="in" filter="circle(in)">
                                      <p:cBhvr>
                                        <p:cTn id="17" dur="2000"/>
                                        <p:tgtEl>
                                          <p:spTgt spid="3">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grpId="0"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circle(in)">
                                      <p:cBhvr>
                                        <p:cTn id="22" dur="2000"/>
                                        <p:tgtEl>
                                          <p:spTgt spid="3">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6" presetClass="entr" presetSubtype="16"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circle(in)">
                                      <p:cBhvr>
                                        <p:cTn id="27" dur="2000"/>
                                        <p:tgtEl>
                                          <p:spTgt spid="3">
                                            <p:txEl>
                                              <p:pRg st="7" end="7"/>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fade">
                                      <p:cBhvr>
                                        <p:cTn id="32" dur="1000"/>
                                        <p:tgtEl>
                                          <p:spTgt spid="6"/>
                                        </p:tgtEl>
                                      </p:cBhvr>
                                    </p:animEffect>
                                    <p:anim calcmode="lin" valueType="num">
                                      <p:cBhvr>
                                        <p:cTn id="33" dur="1000" fill="hold"/>
                                        <p:tgtEl>
                                          <p:spTgt spid="6"/>
                                        </p:tgtEl>
                                        <p:attrNameLst>
                                          <p:attrName>ppt_x</p:attrName>
                                        </p:attrNameLst>
                                      </p:cBhvr>
                                      <p:tavLst>
                                        <p:tav tm="0">
                                          <p:val>
                                            <p:strVal val="#ppt_x"/>
                                          </p:val>
                                        </p:tav>
                                        <p:tav tm="100000">
                                          <p:val>
                                            <p:strVal val="#ppt_x"/>
                                          </p:val>
                                        </p:tav>
                                      </p:tavLst>
                                    </p:anim>
                                    <p:anim calcmode="lin" valueType="num">
                                      <p:cBhvr>
                                        <p:cTn id="3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46100" y="190500"/>
            <a:ext cx="11341100" cy="6362700"/>
          </a:xfrm>
        </p:spPr>
        <p:txBody>
          <a:bodyPr>
            <a:normAutofit/>
          </a:bodyPr>
          <a:lstStyle/>
          <a:p>
            <a:pPr marL="0" indent="0">
              <a:buNone/>
            </a:pPr>
            <a:r>
              <a:rPr lang="en-US" sz="2400" b="1" u="sng" dirty="0">
                <a:solidFill>
                  <a:srgbClr val="FF0000"/>
                </a:solidFill>
              </a:rPr>
              <a:t>3. Relationships</a:t>
            </a:r>
          </a:p>
          <a:p>
            <a:r>
              <a:rPr lang="en-US" dirty="0"/>
              <a:t>The association among entities is known as relationship. </a:t>
            </a:r>
          </a:p>
          <a:p>
            <a:r>
              <a:rPr lang="en-US" dirty="0"/>
              <a:t>Relationships are represented by the </a:t>
            </a:r>
            <a:r>
              <a:rPr lang="en-US" dirty="0">
                <a:solidFill>
                  <a:srgbClr val="FF0000"/>
                </a:solidFill>
              </a:rPr>
              <a:t>diamond-shaped box.</a:t>
            </a:r>
            <a:r>
              <a:rPr lang="en-US" dirty="0"/>
              <a:t> </a:t>
            </a:r>
          </a:p>
          <a:p>
            <a:pPr marL="0" indent="0">
              <a:buNone/>
            </a:pPr>
            <a:r>
              <a:rPr lang="en-US" dirty="0">
                <a:solidFill>
                  <a:srgbClr val="FF0000"/>
                </a:solidFill>
              </a:rPr>
              <a:t>For example</a:t>
            </a:r>
            <a:r>
              <a:rPr lang="en-US" dirty="0"/>
              <a:t>, An </a:t>
            </a:r>
            <a:r>
              <a:rPr lang="en-US" dirty="0">
                <a:solidFill>
                  <a:srgbClr val="FF0000"/>
                </a:solidFill>
              </a:rPr>
              <a:t>employee</a:t>
            </a:r>
            <a:r>
              <a:rPr lang="en-US" dirty="0"/>
              <a:t> </a:t>
            </a:r>
            <a:r>
              <a:rPr lang="en-US" dirty="0">
                <a:solidFill>
                  <a:srgbClr val="00B0F0"/>
                </a:solidFill>
              </a:rPr>
              <a:t>works at </a:t>
            </a:r>
            <a:r>
              <a:rPr lang="en-US" dirty="0"/>
              <a:t>a </a:t>
            </a:r>
            <a:r>
              <a:rPr lang="en-US" dirty="0">
                <a:solidFill>
                  <a:srgbClr val="FF0000"/>
                </a:solidFill>
              </a:rPr>
              <a:t>department, </a:t>
            </a:r>
          </a:p>
          <a:p>
            <a:pPr marL="0" indent="0">
              <a:buNone/>
            </a:pPr>
            <a:r>
              <a:rPr lang="en-US" dirty="0"/>
              <a:t>	            A </a:t>
            </a:r>
            <a:r>
              <a:rPr lang="en-US" dirty="0">
                <a:solidFill>
                  <a:srgbClr val="FF0000"/>
                </a:solidFill>
              </a:rPr>
              <a:t>student</a:t>
            </a:r>
            <a:r>
              <a:rPr lang="en-US" dirty="0"/>
              <a:t> </a:t>
            </a:r>
            <a:r>
              <a:rPr lang="en-US" dirty="0">
                <a:solidFill>
                  <a:srgbClr val="00B0F0"/>
                </a:solidFill>
              </a:rPr>
              <a:t>enrolls</a:t>
            </a:r>
            <a:r>
              <a:rPr lang="en-US" dirty="0"/>
              <a:t> in a </a:t>
            </a:r>
            <a:r>
              <a:rPr lang="en-US" dirty="0">
                <a:solidFill>
                  <a:srgbClr val="FF0000"/>
                </a:solidFill>
              </a:rPr>
              <a:t>course</a:t>
            </a:r>
            <a:r>
              <a:rPr lang="en-US" dirty="0"/>
              <a:t>.</a:t>
            </a:r>
          </a:p>
          <a:p>
            <a:pPr marL="0" indent="0">
              <a:buNone/>
            </a:pPr>
            <a:r>
              <a:rPr lang="en-US" dirty="0"/>
              <a:t> Here, </a:t>
            </a:r>
            <a:r>
              <a:rPr lang="en-US" i="1" dirty="0">
                <a:solidFill>
                  <a:srgbClr val="00B0F0"/>
                </a:solidFill>
              </a:rPr>
              <a:t>Works_at</a:t>
            </a:r>
            <a:r>
              <a:rPr lang="en-US" dirty="0"/>
              <a:t> and </a:t>
            </a:r>
            <a:r>
              <a:rPr lang="en-US" b="1" i="1" dirty="0">
                <a:solidFill>
                  <a:srgbClr val="00B0F0"/>
                </a:solidFill>
              </a:rPr>
              <a:t>Enrolls</a:t>
            </a:r>
            <a:r>
              <a:rPr lang="en-US" b="1" i="1" dirty="0">
                <a:solidFill>
                  <a:srgbClr val="FF0000"/>
                </a:solidFill>
              </a:rPr>
              <a:t> </a:t>
            </a:r>
            <a:r>
              <a:rPr lang="en-US" dirty="0"/>
              <a:t>are called 	relationships between the entities.</a:t>
            </a:r>
          </a:p>
          <a:p>
            <a:pPr marL="0" indent="0">
              <a:buNone/>
            </a:pPr>
            <a:endParaRPr lang="en-US" dirty="0"/>
          </a:p>
          <a:p>
            <a:pPr marL="0" indent="0">
              <a:buNone/>
            </a:pPr>
            <a:endParaRPr lang="en-US" dirty="0"/>
          </a:p>
          <a:p>
            <a:pPr marL="0" indent="0">
              <a:buNone/>
            </a:pP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5675" y="3234838"/>
            <a:ext cx="8416926" cy="2289662"/>
          </a:xfrm>
          <a:prstGeom prst="rect">
            <a:avLst/>
          </a:prstGeom>
        </p:spPr>
      </p:pic>
    </p:spTree>
    <p:extLst>
      <p:ext uri="{BB962C8B-B14F-4D97-AF65-F5344CB8AC3E}">
        <p14:creationId xmlns:p14="http://schemas.microsoft.com/office/powerpoint/2010/main" val="2584348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6" presetClass="entr" presetSubtype="16" fill="hold" grpId="0"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circle(in)">
                                      <p:cBhvr>
                                        <p:cTn id="14" dur="2000"/>
                                        <p:tgtEl>
                                          <p:spTgt spid="3">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6" presetClass="entr" presetSubtype="16" fill="hold" grpId="0"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circle(in)">
                                      <p:cBhvr>
                                        <p:cTn id="19" dur="2000"/>
                                        <p:tgtEl>
                                          <p:spTgt spid="3">
                                            <p:txEl>
                                              <p:pRg st="1" end="1"/>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6" presetClass="entr" presetSubtype="16" fill="hold" grpId="0" nodeType="clickEffect">
                                  <p:stCondLst>
                                    <p:cond delay="0"/>
                                  </p:stCondLst>
                                  <p:childTnLst>
                                    <p:set>
                                      <p:cBhvr>
                                        <p:cTn id="23" dur="1" fill="hold">
                                          <p:stCondLst>
                                            <p:cond delay="0"/>
                                          </p:stCondLst>
                                        </p:cTn>
                                        <p:tgtEl>
                                          <p:spTgt spid="3">
                                            <p:txEl>
                                              <p:pRg st="2" end="2"/>
                                            </p:txEl>
                                          </p:spTgt>
                                        </p:tgtEl>
                                        <p:attrNameLst>
                                          <p:attrName>style.visibility</p:attrName>
                                        </p:attrNameLst>
                                      </p:cBhvr>
                                      <p:to>
                                        <p:strVal val="visible"/>
                                      </p:to>
                                    </p:set>
                                    <p:animEffect transition="in" filter="circle(in)">
                                      <p:cBhvr>
                                        <p:cTn id="24" dur="2000"/>
                                        <p:tgtEl>
                                          <p:spTgt spid="3">
                                            <p:txEl>
                                              <p:pRg st="2" end="2"/>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6" presetClass="entr" presetSubtype="16" fill="hold" grpId="0" nodeType="click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animEffect transition="in" filter="circle(in)">
                                      <p:cBhvr>
                                        <p:cTn id="29" dur="2000"/>
                                        <p:tgtEl>
                                          <p:spTgt spid="3">
                                            <p:txEl>
                                              <p:pRg st="3" end="3"/>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6" presetClass="entr" presetSubtype="16" fill="hold" grpId="0" nodeType="clickEffect">
                                  <p:stCondLst>
                                    <p:cond delay="0"/>
                                  </p:stCondLst>
                                  <p:childTnLst>
                                    <p:set>
                                      <p:cBhvr>
                                        <p:cTn id="33" dur="1" fill="hold">
                                          <p:stCondLst>
                                            <p:cond delay="0"/>
                                          </p:stCondLst>
                                        </p:cTn>
                                        <p:tgtEl>
                                          <p:spTgt spid="3">
                                            <p:txEl>
                                              <p:pRg st="4" end="4"/>
                                            </p:txEl>
                                          </p:spTgt>
                                        </p:tgtEl>
                                        <p:attrNameLst>
                                          <p:attrName>style.visibility</p:attrName>
                                        </p:attrNameLst>
                                      </p:cBhvr>
                                      <p:to>
                                        <p:strVal val="visible"/>
                                      </p:to>
                                    </p:set>
                                    <p:animEffect transition="in" filter="circle(in)">
                                      <p:cBhvr>
                                        <p:cTn id="34" dur="2000"/>
                                        <p:tgtEl>
                                          <p:spTgt spid="3">
                                            <p:txEl>
                                              <p:pRg st="4" end="4"/>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6" presetClass="entr" presetSubtype="16" fill="hold" grpId="0" nodeType="clickEffect">
                                  <p:stCondLst>
                                    <p:cond delay="0"/>
                                  </p:stCondLst>
                                  <p:childTnLst>
                                    <p:set>
                                      <p:cBhvr>
                                        <p:cTn id="38" dur="1" fill="hold">
                                          <p:stCondLst>
                                            <p:cond delay="0"/>
                                          </p:stCondLst>
                                        </p:cTn>
                                        <p:tgtEl>
                                          <p:spTgt spid="3">
                                            <p:txEl>
                                              <p:pRg st="5" end="5"/>
                                            </p:txEl>
                                          </p:spTgt>
                                        </p:tgtEl>
                                        <p:attrNameLst>
                                          <p:attrName>style.visibility</p:attrName>
                                        </p:attrNameLst>
                                      </p:cBhvr>
                                      <p:to>
                                        <p:strVal val="visible"/>
                                      </p:to>
                                    </p:set>
                                    <p:animEffect transition="in" filter="circle(in)">
                                      <p:cBhvr>
                                        <p:cTn id="39" dur="20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46101" y="190500"/>
            <a:ext cx="9169400" cy="6464300"/>
          </a:xfrm>
        </p:spPr>
        <p:txBody>
          <a:bodyPr>
            <a:normAutofit/>
          </a:bodyPr>
          <a:lstStyle/>
          <a:p>
            <a:pPr marL="0" indent="0">
              <a:buNone/>
            </a:pPr>
            <a:endParaRPr lang="en-US" dirty="0"/>
          </a:p>
          <a:p>
            <a:pPr marL="0" indent="0">
              <a:buNone/>
            </a:pP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92300" y="304915"/>
            <a:ext cx="8831104" cy="5980054"/>
          </a:xfrm>
          <a:prstGeom prst="rect">
            <a:avLst/>
          </a:prstGeom>
        </p:spPr>
      </p:pic>
      <p:cxnSp>
        <p:nvCxnSpPr>
          <p:cNvPr id="5" name="Straight Connector 4"/>
          <p:cNvCxnSpPr/>
          <p:nvPr/>
        </p:nvCxnSpPr>
        <p:spPr>
          <a:xfrm>
            <a:off x="2400300" y="2349500"/>
            <a:ext cx="889000" cy="0"/>
          </a:xfrm>
          <a:prstGeom prst="line">
            <a:avLst/>
          </a:prstGeom>
          <a:ln w="28575">
            <a:solidFill>
              <a:srgbClr val="00206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251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46100" y="190500"/>
            <a:ext cx="11391900" cy="6324600"/>
          </a:xfrm>
        </p:spPr>
        <p:txBody>
          <a:bodyPr>
            <a:normAutofit/>
          </a:bodyPr>
          <a:lstStyle/>
          <a:p>
            <a:pPr marL="342900" indent="-342900">
              <a:buFont typeface="Wingdings" panose="05000000000000000000" pitchFamily="2" charset="2"/>
              <a:buChar char="q"/>
            </a:pPr>
            <a:r>
              <a:rPr lang="en-US" sz="2400" b="1" u="sng" dirty="0">
                <a:solidFill>
                  <a:srgbClr val="FF0000"/>
                </a:solidFill>
              </a:rPr>
              <a:t>Degree of a relationship set</a:t>
            </a:r>
          </a:p>
          <a:p>
            <a:r>
              <a:rPr lang="en-US" dirty="0"/>
              <a:t>The number of participating entities in a relationship describes the degree of the relationship. The three most common relationships in E-R models are:</a:t>
            </a:r>
          </a:p>
          <a:p>
            <a:r>
              <a:rPr lang="en-US" dirty="0"/>
              <a:t>Unary (degree1)</a:t>
            </a:r>
          </a:p>
          <a:p>
            <a:r>
              <a:rPr lang="en-US" dirty="0"/>
              <a:t>Binary (degree2)</a:t>
            </a:r>
          </a:p>
          <a:p>
            <a:r>
              <a:rPr lang="en-US" dirty="0"/>
              <a:t>Ternary (degree3)</a:t>
            </a:r>
          </a:p>
          <a:p>
            <a:pPr marL="0" indent="0">
              <a:buNone/>
            </a:pPr>
            <a:r>
              <a:rPr lang="en-US" b="1" u="sng" dirty="0">
                <a:solidFill>
                  <a:srgbClr val="FF0000"/>
                </a:solidFill>
              </a:rPr>
              <a:t>1.Unary relationship: </a:t>
            </a:r>
            <a:r>
              <a:rPr lang="en-US" dirty="0"/>
              <a:t>This is also called recursive relationships. A types of relationship that involves only </a:t>
            </a:r>
            <a:r>
              <a:rPr lang="en-US" i="1" dirty="0">
                <a:solidFill>
                  <a:srgbClr val="00B0F0"/>
                </a:solidFill>
              </a:rPr>
              <a:t>one entity </a:t>
            </a:r>
            <a:r>
              <a:rPr lang="en-US" dirty="0"/>
              <a:t>type or the relationship between the of </a:t>
            </a:r>
            <a:r>
              <a:rPr lang="en-US" i="1" dirty="0">
                <a:solidFill>
                  <a:srgbClr val="00B0F0"/>
                </a:solidFill>
              </a:rPr>
              <a:t>same entity </a:t>
            </a:r>
            <a:r>
              <a:rPr lang="en-US" dirty="0"/>
              <a:t>type. </a:t>
            </a:r>
          </a:p>
          <a:p>
            <a:pPr marL="0" indent="0">
              <a:buNone/>
            </a:pPr>
            <a:br>
              <a:rPr lang="en-US" dirty="0"/>
            </a:br>
            <a:endParaRPr lang="en-US" dirty="0"/>
          </a:p>
          <a:p>
            <a:pPr marL="0" indent="0">
              <a:buNone/>
            </a:pPr>
            <a:endParaRPr lang="en-US" dirty="0"/>
          </a:p>
          <a:p>
            <a:pPr marL="0" indent="0">
              <a:buNone/>
            </a:pPr>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4100" y="4121150"/>
            <a:ext cx="3257550" cy="1257300"/>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54650" y="3650624"/>
            <a:ext cx="4819650" cy="2708765"/>
          </a:xfrm>
          <a:prstGeom prst="rect">
            <a:avLst/>
          </a:prstGeom>
        </p:spPr>
      </p:pic>
    </p:spTree>
    <p:extLst>
      <p:ext uri="{BB962C8B-B14F-4D97-AF65-F5344CB8AC3E}">
        <p14:creationId xmlns:p14="http://schemas.microsoft.com/office/powerpoint/2010/main" val="1167532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circle(in)">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circle(in)">
                                      <p:cBhvr>
                                        <p:cTn id="12" dur="20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circle(in)">
                                      <p:cBhvr>
                                        <p:cTn id="17" dur="20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circle(in)">
                                      <p:cBhvr>
                                        <p:cTn id="22" dur="20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6" presetClass="entr" presetSubtype="16"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circle(in)">
                                      <p:cBhvr>
                                        <p:cTn id="27" dur="20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6" presetClass="entr" presetSubtype="16"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circle(in)">
                                      <p:cBhvr>
                                        <p:cTn id="32" dur="20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6" presetClass="entr" presetSubtype="16"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circle(in)">
                                      <p:cBhvr>
                                        <p:cTn id="37" dur="20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4"/>
                                        </p:tgtEl>
                                        <p:attrNameLst>
                                          <p:attrName>style.visibility</p:attrName>
                                        </p:attrNameLst>
                                      </p:cBhvr>
                                      <p:to>
                                        <p:strVal val="visible"/>
                                      </p:to>
                                    </p:set>
                                    <p:animEffect transition="in" filter="fade">
                                      <p:cBhvr>
                                        <p:cTn id="42" dur="1000"/>
                                        <p:tgtEl>
                                          <p:spTgt spid="4"/>
                                        </p:tgtEl>
                                      </p:cBhvr>
                                    </p:animEffect>
                                    <p:anim calcmode="lin" valueType="num">
                                      <p:cBhvr>
                                        <p:cTn id="43" dur="1000" fill="hold"/>
                                        <p:tgtEl>
                                          <p:spTgt spid="4"/>
                                        </p:tgtEl>
                                        <p:attrNameLst>
                                          <p:attrName>ppt_x</p:attrName>
                                        </p:attrNameLst>
                                      </p:cBhvr>
                                      <p:tavLst>
                                        <p:tav tm="0">
                                          <p:val>
                                            <p:strVal val="#ppt_x"/>
                                          </p:val>
                                        </p:tav>
                                        <p:tav tm="100000">
                                          <p:val>
                                            <p:strVal val="#ppt_x"/>
                                          </p:val>
                                        </p:tav>
                                      </p:tavLst>
                                    </p:anim>
                                    <p:anim calcmode="lin" valueType="num">
                                      <p:cBhvr>
                                        <p:cTn id="4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279400"/>
            <a:ext cx="11569700" cy="6578600"/>
          </a:xfrm>
        </p:spPr>
        <p:txBody>
          <a:bodyPr>
            <a:normAutofit/>
          </a:bodyPr>
          <a:lstStyle/>
          <a:p>
            <a:pPr marL="0" indent="0">
              <a:buNone/>
            </a:pPr>
            <a:r>
              <a:rPr lang="en-US" b="1" u="sng" dirty="0">
                <a:solidFill>
                  <a:srgbClr val="FF0000"/>
                </a:solidFill>
              </a:rPr>
              <a:t>2. Binary relationship:</a:t>
            </a:r>
            <a:r>
              <a:rPr lang="en-US" dirty="0"/>
              <a:t> It is a relationship between the instances of two entity types. </a:t>
            </a:r>
            <a:r>
              <a:rPr lang="en-US" dirty="0">
                <a:solidFill>
                  <a:srgbClr val="FF0000"/>
                </a:solidFill>
              </a:rPr>
              <a:t>For example, </a:t>
            </a:r>
            <a:r>
              <a:rPr lang="en-US" dirty="0"/>
              <a:t>the </a:t>
            </a:r>
            <a:r>
              <a:rPr lang="en-US" dirty="0">
                <a:solidFill>
                  <a:srgbClr val="FF0000"/>
                </a:solidFill>
              </a:rPr>
              <a:t>Teacher</a:t>
            </a:r>
            <a:r>
              <a:rPr lang="en-US" dirty="0"/>
              <a:t> teaches the </a:t>
            </a:r>
            <a:r>
              <a:rPr lang="en-US" dirty="0">
                <a:solidFill>
                  <a:srgbClr val="FF0000"/>
                </a:solidFill>
              </a:rPr>
              <a:t>subject.</a:t>
            </a:r>
            <a:br>
              <a:rPr lang="en-US" dirty="0"/>
            </a:b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b="1" u="sng" dirty="0">
                <a:solidFill>
                  <a:srgbClr val="FF0000"/>
                </a:solidFill>
              </a:rPr>
              <a:t>3. Ternary relationship: </a:t>
            </a:r>
            <a:r>
              <a:rPr lang="en-US" dirty="0"/>
              <a:t>It is a relationship amongst instances of </a:t>
            </a:r>
            <a:r>
              <a:rPr lang="en-US" i="1" dirty="0">
                <a:solidFill>
                  <a:srgbClr val="00B0F0"/>
                </a:solidFill>
              </a:rPr>
              <a:t>three entity types</a:t>
            </a:r>
            <a:r>
              <a:rPr lang="en-US" dirty="0"/>
              <a:t>. In fig, the relationships "</a:t>
            </a:r>
            <a:r>
              <a:rPr lang="en-US" b="1" dirty="0"/>
              <a:t>may have</a:t>
            </a:r>
            <a:r>
              <a:rPr lang="en-US" dirty="0"/>
              <a:t>" provide the association of three entities</a:t>
            </a:r>
            <a:r>
              <a:rPr lang="en-US" i="1" dirty="0">
                <a:solidFill>
                  <a:srgbClr val="00B0F0"/>
                </a:solidFill>
              </a:rPr>
              <a:t>, </a:t>
            </a:r>
            <a:r>
              <a:rPr lang="en-US" i="1" dirty="0" err="1">
                <a:solidFill>
                  <a:srgbClr val="00B0F0"/>
                </a:solidFill>
              </a:rPr>
              <a:t>i.e.TEACHER</a:t>
            </a:r>
            <a:r>
              <a:rPr lang="en-US" i="1" dirty="0">
                <a:solidFill>
                  <a:srgbClr val="00B0F0"/>
                </a:solidFill>
              </a:rPr>
              <a:t>, STUDENT, and SUBJECT</a:t>
            </a:r>
            <a:r>
              <a:rPr lang="en-US" dirty="0"/>
              <a:t>. </a:t>
            </a:r>
            <a:r>
              <a:rPr lang="en-US" b="1" dirty="0"/>
              <a:t>A Ternary relationship exists when there are three types of entity and we call them a degree of relationship is 3.</a:t>
            </a:r>
            <a:endParaRPr lang="en-US" dirty="0"/>
          </a:p>
          <a:p>
            <a:pPr marL="0" indent="0">
              <a:buNone/>
            </a:pPr>
            <a:endParaRPr lang="en-US" dirty="0"/>
          </a:p>
          <a:p>
            <a:pPr marL="0" indent="0">
              <a:buNone/>
            </a:pPr>
            <a:endParaRPr lang="en-US" dirty="0"/>
          </a:p>
          <a:p>
            <a:pPr marL="0" indent="0">
              <a:buNone/>
            </a:pP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49636" y="1381125"/>
            <a:ext cx="4638675" cy="120015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40174" y="4076700"/>
            <a:ext cx="3657600" cy="2117953"/>
          </a:xfrm>
          <a:prstGeom prst="rect">
            <a:avLst/>
          </a:prstGeom>
        </p:spPr>
      </p:pic>
    </p:spTree>
    <p:extLst>
      <p:ext uri="{BB962C8B-B14F-4D97-AF65-F5344CB8AC3E}">
        <p14:creationId xmlns:p14="http://schemas.microsoft.com/office/powerpoint/2010/main" val="3774455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6" presetClass="entr" presetSubtype="16" fill="hold" grpId="0"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circle(in)">
                                      <p:cBhvr>
                                        <p:cTn id="14" dur="2000"/>
                                        <p:tgtEl>
                                          <p:spTgt spid="3">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6" presetClass="entr" presetSubtype="16"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circle(in)">
                                      <p:cBhvr>
                                        <p:cTn id="19" dur="20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19100" y="495300"/>
            <a:ext cx="11150600" cy="6019800"/>
          </a:xfrm>
        </p:spPr>
        <p:txBody>
          <a:bodyPr>
            <a:normAutofit/>
          </a:bodyPr>
          <a:lstStyle/>
          <a:p>
            <a:r>
              <a:rPr lang="en-US" b="1" dirty="0" err="1">
                <a:solidFill>
                  <a:srgbClr val="00B0F0"/>
                </a:solidFill>
              </a:rPr>
              <a:t>Gorkha</a:t>
            </a:r>
            <a:r>
              <a:rPr lang="en-US" b="1" dirty="0">
                <a:solidFill>
                  <a:srgbClr val="00B0F0"/>
                </a:solidFill>
              </a:rPr>
              <a:t> Express</a:t>
            </a:r>
            <a:r>
              <a:rPr lang="en-US" b="1" dirty="0"/>
              <a:t>:</a:t>
            </a:r>
            <a:r>
              <a:rPr lang="en-US" dirty="0"/>
              <a:t> A private courier and cargo company in Nepal offering domestic and international shipping services.</a:t>
            </a:r>
          </a:p>
          <a:p>
            <a:r>
              <a:rPr lang="en-US" b="1" dirty="0" err="1">
                <a:solidFill>
                  <a:srgbClr val="00B0F0"/>
                </a:solidFill>
              </a:rPr>
              <a:t>Sundar</a:t>
            </a:r>
            <a:r>
              <a:rPr lang="en-US" b="1" dirty="0">
                <a:solidFill>
                  <a:srgbClr val="00B0F0"/>
                </a:solidFill>
              </a:rPr>
              <a:t> </a:t>
            </a:r>
            <a:r>
              <a:rPr lang="en-US" b="1" dirty="0" err="1">
                <a:solidFill>
                  <a:srgbClr val="00B0F0"/>
                </a:solidFill>
              </a:rPr>
              <a:t>Yatayat</a:t>
            </a:r>
            <a:r>
              <a:rPr lang="en-US" b="1" dirty="0">
                <a:solidFill>
                  <a:srgbClr val="00B0F0"/>
                </a:solidFill>
              </a:rPr>
              <a:t>:</a:t>
            </a:r>
            <a:r>
              <a:rPr lang="en-US" dirty="0">
                <a:solidFill>
                  <a:srgbClr val="00B0F0"/>
                </a:solidFill>
              </a:rPr>
              <a:t> </a:t>
            </a:r>
            <a:r>
              <a:rPr lang="en-US" dirty="0"/>
              <a:t>Another private courier and cargo company that provides shipping services within Nepal and to select international destinations.</a:t>
            </a:r>
          </a:p>
          <a:p>
            <a:r>
              <a:rPr lang="en-US" b="1" dirty="0">
                <a:solidFill>
                  <a:srgbClr val="00B0F0"/>
                </a:solidFill>
              </a:rPr>
              <a:t>Mero Express:</a:t>
            </a:r>
            <a:r>
              <a:rPr lang="en-US" dirty="0">
                <a:solidFill>
                  <a:srgbClr val="00B0F0"/>
                </a:solidFill>
              </a:rPr>
              <a:t> </a:t>
            </a:r>
            <a:r>
              <a:rPr lang="en-US" dirty="0"/>
              <a:t>A courier and logistics company in Nepal offering a range of domestic and international shipping options.</a:t>
            </a:r>
          </a:p>
          <a:p>
            <a:r>
              <a:rPr lang="en-US" b="1" dirty="0">
                <a:solidFill>
                  <a:srgbClr val="00B0F0"/>
                </a:solidFill>
              </a:rPr>
              <a:t>Aramex:</a:t>
            </a:r>
            <a:r>
              <a:rPr lang="en-US" dirty="0">
                <a:solidFill>
                  <a:srgbClr val="00B0F0"/>
                </a:solidFill>
              </a:rPr>
              <a:t> </a:t>
            </a:r>
            <a:r>
              <a:rPr lang="en-US" dirty="0"/>
              <a:t>Aramex operates in Nepal and offers international shipping services to various destinations around the world.</a:t>
            </a:r>
          </a:p>
          <a:p>
            <a:r>
              <a:rPr lang="en-US" dirty="0">
                <a:solidFill>
                  <a:srgbClr val="00B0F0"/>
                </a:solidFill>
              </a:rPr>
              <a:t>DHL Express: </a:t>
            </a:r>
            <a:r>
              <a:rPr lang="en-US" dirty="0"/>
              <a:t>DHL is a well-known international courier company that operates in Nepal, providing global shipping and logistics solutions.</a:t>
            </a:r>
          </a:p>
          <a:p>
            <a:pPr marL="45720" indent="0">
              <a:buNone/>
            </a:pPr>
            <a:r>
              <a:rPr lang="en-US" b="1" dirty="0">
                <a:solidFill>
                  <a:srgbClr val="FF0000"/>
                </a:solidFill>
              </a:rPr>
              <a:t>Note: All these parts work together to create a smooth online shopping experience for customers.</a:t>
            </a:r>
            <a:endParaRPr lang="en-US" dirty="0"/>
          </a:p>
          <a:p>
            <a:endParaRPr lang="en-US" dirty="0"/>
          </a:p>
        </p:txBody>
      </p:sp>
    </p:spTree>
    <p:extLst>
      <p:ext uri="{BB962C8B-B14F-4D97-AF65-F5344CB8AC3E}">
        <p14:creationId xmlns:p14="http://schemas.microsoft.com/office/powerpoint/2010/main" val="2945668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arn(inVertic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arn(inVertic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arn(inVertical)">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barn(inVertical)">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barn(inVertical)">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54000" y="190500"/>
            <a:ext cx="11366501" cy="6261100"/>
          </a:xfrm>
        </p:spPr>
        <p:txBody>
          <a:bodyPr>
            <a:normAutofit/>
          </a:bodyPr>
          <a:lstStyle/>
          <a:p>
            <a:pPr marL="0" indent="0">
              <a:buNone/>
            </a:pPr>
            <a:r>
              <a:rPr lang="en-US" sz="2400" b="1" i="1" u="sng" dirty="0">
                <a:solidFill>
                  <a:srgbClr val="FF0000"/>
                </a:solidFill>
              </a:rPr>
              <a:t>Types of Cardinalities</a:t>
            </a:r>
          </a:p>
          <a:p>
            <a:pPr marL="0" indent="0">
              <a:buNone/>
            </a:pPr>
            <a:r>
              <a:rPr lang="en-US" u="sng" dirty="0">
                <a:solidFill>
                  <a:srgbClr val="FF0000"/>
                </a:solidFill>
              </a:rPr>
              <a:t>1</a:t>
            </a:r>
            <a:r>
              <a:rPr lang="en-US" b="1" u="sng" dirty="0">
                <a:solidFill>
                  <a:srgbClr val="FF0000"/>
                </a:solidFill>
              </a:rPr>
              <a:t>. One to One</a:t>
            </a:r>
            <a:r>
              <a:rPr lang="en-US" u="sng" dirty="0">
                <a:solidFill>
                  <a:srgbClr val="FF0000"/>
                </a:solidFill>
              </a:rPr>
              <a:t>:</a:t>
            </a:r>
            <a:r>
              <a:rPr lang="en-US" dirty="0"/>
              <a:t> Let us assume that each </a:t>
            </a:r>
            <a:r>
              <a:rPr lang="en-US" dirty="0">
                <a:solidFill>
                  <a:srgbClr val="FF0000"/>
                </a:solidFill>
              </a:rPr>
              <a:t>student</a:t>
            </a:r>
            <a:r>
              <a:rPr lang="en-US" dirty="0"/>
              <a:t> has only one </a:t>
            </a:r>
            <a:r>
              <a:rPr lang="en-US" dirty="0">
                <a:solidFill>
                  <a:srgbClr val="FF0000"/>
                </a:solidFill>
              </a:rPr>
              <a:t>student ID</a:t>
            </a:r>
            <a:r>
              <a:rPr lang="en-US" dirty="0"/>
              <a:t>, and each </a:t>
            </a:r>
            <a:r>
              <a:rPr lang="en-US" dirty="0">
                <a:solidFill>
                  <a:srgbClr val="FF0000"/>
                </a:solidFill>
              </a:rPr>
              <a:t>student ID </a:t>
            </a:r>
            <a:r>
              <a:rPr lang="en-US" dirty="0"/>
              <a:t>is assigned to only </a:t>
            </a:r>
            <a:r>
              <a:rPr lang="en-US" dirty="0">
                <a:solidFill>
                  <a:srgbClr val="FF0000"/>
                </a:solidFill>
              </a:rPr>
              <a:t>one person</a:t>
            </a:r>
            <a:r>
              <a:rPr lang="en-US" dirty="0"/>
              <a:t>. So, the relationship will be one to one.</a:t>
            </a:r>
          </a:p>
          <a:p>
            <a:pPr marL="0" indent="0">
              <a:buNone/>
            </a:pPr>
            <a:br>
              <a:rPr lang="en-US" dirty="0"/>
            </a:br>
            <a:endParaRPr lang="en-US" dirty="0"/>
          </a:p>
          <a:p>
            <a:pPr marL="0" indent="0">
              <a:buNone/>
            </a:pPr>
            <a:endParaRPr lang="en-US" dirty="0"/>
          </a:p>
          <a:p>
            <a:pPr marL="0" indent="0">
              <a:buNone/>
            </a:pPr>
            <a:r>
              <a:rPr lang="en-US" u="sng" dirty="0">
                <a:solidFill>
                  <a:srgbClr val="FF0000"/>
                </a:solidFill>
              </a:rPr>
              <a:t>2. </a:t>
            </a:r>
            <a:r>
              <a:rPr lang="en-US" b="1" u="sng" dirty="0">
                <a:solidFill>
                  <a:srgbClr val="FF0000"/>
                </a:solidFill>
              </a:rPr>
              <a:t>One to many:</a:t>
            </a:r>
            <a:r>
              <a:rPr lang="en-US" u="sng" dirty="0">
                <a:solidFill>
                  <a:srgbClr val="FF0000"/>
                </a:solidFill>
              </a:rPr>
              <a:t> </a:t>
            </a:r>
            <a:r>
              <a:rPr lang="en-US" dirty="0"/>
              <a:t>When a single instance of an entity is associated with more than one instances of another entity then it is called one to many relationships.</a:t>
            </a:r>
          </a:p>
          <a:p>
            <a:pPr marL="0" indent="0">
              <a:buNone/>
            </a:pPr>
            <a:r>
              <a:rPr lang="en-US" dirty="0"/>
              <a:t> </a:t>
            </a:r>
            <a:r>
              <a:rPr lang="en-US" dirty="0">
                <a:solidFill>
                  <a:srgbClr val="FF0000"/>
                </a:solidFill>
              </a:rPr>
              <a:t>For example</a:t>
            </a:r>
            <a:r>
              <a:rPr lang="en-US" dirty="0"/>
              <a:t>, a </a:t>
            </a:r>
            <a:r>
              <a:rPr lang="en-US" dirty="0">
                <a:solidFill>
                  <a:srgbClr val="FF0000"/>
                </a:solidFill>
              </a:rPr>
              <a:t>client(Customer) </a:t>
            </a:r>
            <a:r>
              <a:rPr lang="en-US" dirty="0"/>
              <a:t>can place many </a:t>
            </a:r>
            <a:r>
              <a:rPr lang="en-US" dirty="0">
                <a:solidFill>
                  <a:srgbClr val="FF0000"/>
                </a:solidFill>
              </a:rPr>
              <a:t>orders</a:t>
            </a:r>
            <a:r>
              <a:rPr lang="en-US" dirty="0"/>
              <a:t>; </a:t>
            </a:r>
            <a:r>
              <a:rPr lang="en-US" dirty="0">
                <a:solidFill>
                  <a:srgbClr val="FF0000"/>
                </a:solidFill>
              </a:rPr>
              <a:t>a order </a:t>
            </a:r>
            <a:r>
              <a:rPr lang="en-US" dirty="0"/>
              <a:t>cannot be placed by many </a:t>
            </a:r>
            <a:r>
              <a:rPr lang="en-US" dirty="0">
                <a:solidFill>
                  <a:srgbClr val="FF0000"/>
                </a:solidFill>
              </a:rPr>
              <a:t>customers</a:t>
            </a:r>
            <a:r>
              <a:rPr lang="en-US" dirty="0"/>
              <a:t>.</a:t>
            </a:r>
          </a:p>
          <a:p>
            <a:pPr marL="0" indent="0">
              <a:buNone/>
            </a:pPr>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2325" y="1846909"/>
            <a:ext cx="5162550" cy="971550"/>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6101" y="4609029"/>
            <a:ext cx="5162550" cy="1085850"/>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53200" y="1458011"/>
            <a:ext cx="4762500" cy="1428750"/>
          </a:xfrm>
          <a:prstGeom prst="rect">
            <a:avLst/>
          </a:prstGeom>
        </p:spPr>
      </p:pic>
      <p:sp>
        <p:nvSpPr>
          <p:cNvPr id="5" name="TextBox 4"/>
          <p:cNvSpPr txBox="1"/>
          <p:nvPr/>
        </p:nvSpPr>
        <p:spPr>
          <a:xfrm>
            <a:off x="2356697" y="1987720"/>
            <a:ext cx="266700" cy="381000"/>
          </a:xfrm>
          <a:prstGeom prst="rect">
            <a:avLst/>
          </a:prstGeom>
          <a:noFill/>
        </p:spPr>
        <p:txBody>
          <a:bodyPr wrap="square" rtlCol="0">
            <a:spAutoFit/>
          </a:bodyPr>
          <a:lstStyle/>
          <a:p>
            <a:r>
              <a:rPr lang="en-US" dirty="0"/>
              <a:t>1</a:t>
            </a:r>
          </a:p>
        </p:txBody>
      </p:sp>
      <p:sp>
        <p:nvSpPr>
          <p:cNvPr id="7" name="TextBox 6"/>
          <p:cNvSpPr txBox="1"/>
          <p:nvPr/>
        </p:nvSpPr>
        <p:spPr>
          <a:xfrm>
            <a:off x="4185839" y="1987720"/>
            <a:ext cx="306494" cy="369332"/>
          </a:xfrm>
          <a:prstGeom prst="rect">
            <a:avLst/>
          </a:prstGeom>
          <a:noFill/>
        </p:spPr>
        <p:txBody>
          <a:bodyPr wrap="none" rtlCol="0">
            <a:spAutoFit/>
          </a:bodyPr>
          <a:lstStyle/>
          <a:p>
            <a:r>
              <a:rPr lang="en-US" dirty="0"/>
              <a:t>1</a:t>
            </a:r>
          </a:p>
        </p:txBody>
      </p:sp>
      <p:sp>
        <p:nvSpPr>
          <p:cNvPr id="8" name="TextBox 7"/>
          <p:cNvSpPr txBox="1"/>
          <p:nvPr/>
        </p:nvSpPr>
        <p:spPr>
          <a:xfrm>
            <a:off x="2152650" y="4782622"/>
            <a:ext cx="306494" cy="369332"/>
          </a:xfrm>
          <a:prstGeom prst="rect">
            <a:avLst/>
          </a:prstGeom>
          <a:noFill/>
        </p:spPr>
        <p:txBody>
          <a:bodyPr wrap="none" rtlCol="0">
            <a:spAutoFit/>
          </a:bodyPr>
          <a:lstStyle/>
          <a:p>
            <a:r>
              <a:rPr lang="en-US" dirty="0"/>
              <a:t>1</a:t>
            </a:r>
          </a:p>
        </p:txBody>
      </p:sp>
      <p:sp>
        <p:nvSpPr>
          <p:cNvPr id="9" name="TextBox 8"/>
          <p:cNvSpPr txBox="1"/>
          <p:nvPr/>
        </p:nvSpPr>
        <p:spPr>
          <a:xfrm>
            <a:off x="3824288" y="4782622"/>
            <a:ext cx="377026" cy="369332"/>
          </a:xfrm>
          <a:prstGeom prst="rect">
            <a:avLst/>
          </a:prstGeom>
          <a:noFill/>
        </p:spPr>
        <p:txBody>
          <a:bodyPr wrap="none" rtlCol="0">
            <a:spAutoFit/>
          </a:bodyPr>
          <a:lstStyle/>
          <a:p>
            <a:r>
              <a:rPr lang="en-US" dirty="0"/>
              <a:t>m</a:t>
            </a:r>
          </a:p>
        </p:txBody>
      </p:sp>
    </p:spTree>
    <p:extLst>
      <p:ext uri="{BB962C8B-B14F-4D97-AF65-F5344CB8AC3E}">
        <p14:creationId xmlns:p14="http://schemas.microsoft.com/office/powerpoint/2010/main" val="3401482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circle(in)">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circle(in)">
                                      <p:cBhvr>
                                        <p:cTn id="12" dur="20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circle(in)">
                                      <p:cBhvr>
                                        <p:cTn id="17" dur="20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grpId="0"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circle(in)">
                                      <p:cBhvr>
                                        <p:cTn id="22" dur="20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6" presetClass="entr" presetSubtype="16"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circle(in)">
                                      <p:cBhvr>
                                        <p:cTn id="27" dur="20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17500" y="279400"/>
            <a:ext cx="11722099" cy="6692900"/>
          </a:xfrm>
        </p:spPr>
        <p:txBody>
          <a:bodyPr>
            <a:normAutofit/>
          </a:bodyPr>
          <a:lstStyle/>
          <a:p>
            <a:pPr marL="0" indent="0">
              <a:buNone/>
            </a:pPr>
            <a:r>
              <a:rPr lang="en-US" b="1" i="1" u="sng" dirty="0">
                <a:solidFill>
                  <a:srgbClr val="FF0000"/>
                </a:solidFill>
              </a:rPr>
              <a:t>3. Many to One:</a:t>
            </a:r>
            <a:r>
              <a:rPr lang="en-US" dirty="0"/>
              <a:t> </a:t>
            </a:r>
          </a:p>
          <a:p>
            <a:pPr marL="0" indent="0">
              <a:buNone/>
            </a:pPr>
            <a:r>
              <a:rPr lang="en-US" b="1" i="1" dirty="0">
                <a:solidFill>
                  <a:srgbClr val="FF0000"/>
                </a:solidFill>
              </a:rPr>
              <a:t>For example </a:t>
            </a:r>
            <a:r>
              <a:rPr lang="en-US" dirty="0"/>
              <a:t>- many students can study in a single college, but a student cannot study in many colleges at the same time.</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b="1" i="1" u="sng" dirty="0">
                <a:solidFill>
                  <a:srgbClr val="FF0000"/>
                </a:solidFill>
              </a:rPr>
              <a:t>4. Many to Many: </a:t>
            </a:r>
          </a:p>
          <a:p>
            <a:pPr marL="0" indent="0">
              <a:buNone/>
            </a:pPr>
            <a:r>
              <a:rPr lang="en-US" b="1" i="1" dirty="0">
                <a:solidFill>
                  <a:srgbClr val="FF0000"/>
                </a:solidFill>
              </a:rPr>
              <a:t>For example</a:t>
            </a:r>
            <a:r>
              <a:rPr lang="en-US" dirty="0"/>
              <a:t>, the </a:t>
            </a:r>
            <a:r>
              <a:rPr lang="en-US" dirty="0">
                <a:solidFill>
                  <a:srgbClr val="00B0F0"/>
                </a:solidFill>
              </a:rPr>
              <a:t>students</a:t>
            </a:r>
            <a:r>
              <a:rPr lang="en-US" dirty="0"/>
              <a:t> can be assigned to many </a:t>
            </a:r>
            <a:r>
              <a:rPr lang="en-US" dirty="0">
                <a:solidFill>
                  <a:srgbClr val="00B0F0"/>
                </a:solidFill>
              </a:rPr>
              <a:t>projects</a:t>
            </a:r>
            <a:r>
              <a:rPr lang="en-US" dirty="0"/>
              <a:t>, and a </a:t>
            </a:r>
            <a:r>
              <a:rPr lang="en-US" dirty="0">
                <a:solidFill>
                  <a:srgbClr val="00B0F0"/>
                </a:solidFill>
              </a:rPr>
              <a:t>projects</a:t>
            </a:r>
            <a:r>
              <a:rPr lang="en-US" dirty="0"/>
              <a:t> can be assigned to many </a:t>
            </a:r>
            <a:r>
              <a:rPr lang="en-US" dirty="0">
                <a:solidFill>
                  <a:srgbClr val="00B0F0"/>
                </a:solidFill>
              </a:rPr>
              <a:t>students.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1425" y="2008187"/>
            <a:ext cx="5162550" cy="1266825"/>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1425" y="4932362"/>
            <a:ext cx="5162550" cy="1133475"/>
          </a:xfrm>
          <a:prstGeom prst="rect">
            <a:avLst/>
          </a:prstGeom>
        </p:spPr>
      </p:pic>
      <p:sp>
        <p:nvSpPr>
          <p:cNvPr id="2" name="TextBox 1"/>
          <p:cNvSpPr txBox="1"/>
          <p:nvPr/>
        </p:nvSpPr>
        <p:spPr>
          <a:xfrm>
            <a:off x="2848871" y="2023506"/>
            <a:ext cx="377026" cy="369332"/>
          </a:xfrm>
          <a:prstGeom prst="rect">
            <a:avLst/>
          </a:prstGeom>
          <a:noFill/>
        </p:spPr>
        <p:txBody>
          <a:bodyPr wrap="none" rtlCol="0">
            <a:spAutoFit/>
          </a:bodyPr>
          <a:lstStyle/>
          <a:p>
            <a:r>
              <a:rPr lang="en-US" dirty="0"/>
              <a:t>m</a:t>
            </a:r>
          </a:p>
        </p:txBody>
      </p:sp>
      <p:sp>
        <p:nvSpPr>
          <p:cNvPr id="6" name="TextBox 5"/>
          <p:cNvSpPr txBox="1"/>
          <p:nvPr/>
        </p:nvSpPr>
        <p:spPr>
          <a:xfrm>
            <a:off x="4473176" y="2078553"/>
            <a:ext cx="306494" cy="369332"/>
          </a:xfrm>
          <a:prstGeom prst="rect">
            <a:avLst/>
          </a:prstGeom>
          <a:noFill/>
        </p:spPr>
        <p:txBody>
          <a:bodyPr wrap="none" rtlCol="0">
            <a:spAutoFit/>
          </a:bodyPr>
          <a:lstStyle/>
          <a:p>
            <a:r>
              <a:rPr lang="en-US" dirty="0"/>
              <a:t>1</a:t>
            </a:r>
          </a:p>
        </p:txBody>
      </p:sp>
      <p:sp>
        <p:nvSpPr>
          <p:cNvPr id="7" name="TextBox 6"/>
          <p:cNvSpPr txBox="1"/>
          <p:nvPr/>
        </p:nvSpPr>
        <p:spPr>
          <a:xfrm>
            <a:off x="2760068" y="4932362"/>
            <a:ext cx="377026" cy="369332"/>
          </a:xfrm>
          <a:prstGeom prst="rect">
            <a:avLst/>
          </a:prstGeom>
          <a:noFill/>
        </p:spPr>
        <p:txBody>
          <a:bodyPr wrap="none" rtlCol="0">
            <a:spAutoFit/>
          </a:bodyPr>
          <a:lstStyle/>
          <a:p>
            <a:r>
              <a:rPr lang="en-US" dirty="0"/>
              <a:t>m</a:t>
            </a:r>
          </a:p>
        </p:txBody>
      </p:sp>
      <p:sp>
        <p:nvSpPr>
          <p:cNvPr id="8" name="TextBox 7"/>
          <p:cNvSpPr txBox="1"/>
          <p:nvPr/>
        </p:nvSpPr>
        <p:spPr>
          <a:xfrm>
            <a:off x="4437910" y="4932362"/>
            <a:ext cx="311304" cy="369332"/>
          </a:xfrm>
          <a:prstGeom prst="rect">
            <a:avLst/>
          </a:prstGeom>
          <a:noFill/>
        </p:spPr>
        <p:txBody>
          <a:bodyPr wrap="none" rtlCol="0">
            <a:spAutoFit/>
          </a:bodyPr>
          <a:lstStyle/>
          <a:p>
            <a:r>
              <a:rPr lang="en-US" dirty="0"/>
              <a:t>n</a:t>
            </a:r>
          </a:p>
        </p:txBody>
      </p:sp>
    </p:spTree>
    <p:extLst>
      <p:ext uri="{BB962C8B-B14F-4D97-AF65-F5344CB8AC3E}">
        <p14:creationId xmlns:p14="http://schemas.microsoft.com/office/powerpoint/2010/main" val="2253771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circle(in)">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circle(in)">
                                      <p:cBhvr>
                                        <p:cTn id="12" dur="20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animEffect transition="in" filter="circle(in)">
                                      <p:cBhvr>
                                        <p:cTn id="17" dur="2000"/>
                                        <p:tgtEl>
                                          <p:spTgt spid="3">
                                            <p:txEl>
                                              <p:pRg st="6" end="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grpId="0" nodeType="clickEffect">
                                  <p:stCondLst>
                                    <p:cond delay="0"/>
                                  </p:stCondLst>
                                  <p:childTnLst>
                                    <p:set>
                                      <p:cBhvr>
                                        <p:cTn id="21" dur="1" fill="hold">
                                          <p:stCondLst>
                                            <p:cond delay="0"/>
                                          </p:stCondLst>
                                        </p:cTn>
                                        <p:tgtEl>
                                          <p:spTgt spid="3">
                                            <p:txEl>
                                              <p:pRg st="7" end="7"/>
                                            </p:txEl>
                                          </p:spTgt>
                                        </p:tgtEl>
                                        <p:attrNameLst>
                                          <p:attrName>style.visibility</p:attrName>
                                        </p:attrNameLst>
                                      </p:cBhvr>
                                      <p:to>
                                        <p:strVal val="visible"/>
                                      </p:to>
                                    </p:set>
                                    <p:animEffect transition="in" filter="circle(in)">
                                      <p:cBhvr>
                                        <p:cTn id="22" dur="20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71600" y="259645"/>
            <a:ext cx="7551335" cy="6264812"/>
          </a:xfrm>
        </p:spPr>
      </p:pic>
    </p:spTree>
    <p:extLst>
      <p:ext uri="{BB962C8B-B14F-4D97-AF65-F5344CB8AC3E}">
        <p14:creationId xmlns:p14="http://schemas.microsoft.com/office/powerpoint/2010/main" val="3673420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ircle(in)">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15900" y="254000"/>
            <a:ext cx="11709400" cy="6311900"/>
          </a:xfrm>
        </p:spPr>
        <p:txBody>
          <a:bodyPr/>
          <a:lstStyle/>
          <a:p>
            <a:pPr marL="0" indent="0" fontAlgn="base">
              <a:buNone/>
            </a:pPr>
            <a:r>
              <a:rPr lang="en-US" sz="2800" b="1" u="sng" dirty="0">
                <a:solidFill>
                  <a:srgbClr val="FF0000"/>
                </a:solidFill>
              </a:rPr>
              <a:t>#Participation Constraint: </a:t>
            </a:r>
            <a:br>
              <a:rPr lang="en-US" b="1" dirty="0"/>
            </a:br>
            <a:r>
              <a:rPr lang="en-US" b="1" u="sng" dirty="0">
                <a:solidFill>
                  <a:srgbClr val="00B0F0"/>
                </a:solidFill>
              </a:rPr>
              <a:t>1. Total Participation </a:t>
            </a:r>
            <a:r>
              <a:rPr lang="en-US" b="1" dirty="0"/>
              <a:t>–</a:t>
            </a:r>
            <a:r>
              <a:rPr lang="en-US" dirty="0"/>
              <a:t> Each entity in the entity set</a:t>
            </a:r>
            <a:r>
              <a:rPr lang="en-US" b="1" dirty="0"/>
              <a:t> </a:t>
            </a:r>
            <a:r>
              <a:rPr lang="en-US" b="1" dirty="0">
                <a:solidFill>
                  <a:srgbClr val="00B0F0"/>
                </a:solidFill>
              </a:rPr>
              <a:t>must participate</a:t>
            </a:r>
            <a:r>
              <a:rPr lang="en-US" dirty="0"/>
              <a:t> in the relationship. If each </a:t>
            </a:r>
            <a:r>
              <a:rPr lang="en-US" dirty="0">
                <a:solidFill>
                  <a:srgbClr val="FF0000"/>
                </a:solidFill>
              </a:rPr>
              <a:t>student</a:t>
            </a:r>
            <a:r>
              <a:rPr lang="en-US" dirty="0"/>
              <a:t> must enroll in a </a:t>
            </a:r>
            <a:r>
              <a:rPr lang="en-US" dirty="0">
                <a:solidFill>
                  <a:srgbClr val="FF0000"/>
                </a:solidFill>
              </a:rPr>
              <a:t>course</a:t>
            </a:r>
            <a:r>
              <a:rPr lang="en-US" dirty="0"/>
              <a:t>, the participation of </a:t>
            </a:r>
            <a:r>
              <a:rPr lang="en-US" dirty="0">
                <a:solidFill>
                  <a:srgbClr val="FF0000"/>
                </a:solidFill>
              </a:rPr>
              <a:t>student</a:t>
            </a:r>
            <a:r>
              <a:rPr lang="en-US" dirty="0"/>
              <a:t> will be total. Total participation is shown by </a:t>
            </a:r>
            <a:r>
              <a:rPr lang="en-US" dirty="0">
                <a:solidFill>
                  <a:srgbClr val="FF0000"/>
                </a:solidFill>
              </a:rPr>
              <a:t>double line</a:t>
            </a:r>
            <a:r>
              <a:rPr lang="en-US" dirty="0"/>
              <a:t> in ER diagram. </a:t>
            </a:r>
          </a:p>
          <a:p>
            <a:pPr marL="0" indent="0" fontAlgn="base">
              <a:buNone/>
            </a:pPr>
            <a:endParaRPr lang="en-US" dirty="0"/>
          </a:p>
          <a:p>
            <a:pPr marL="0" indent="0" fontAlgn="base">
              <a:buNone/>
            </a:pPr>
            <a:endParaRPr lang="en-US" dirty="0"/>
          </a:p>
          <a:p>
            <a:pPr marL="0" indent="0" fontAlgn="base">
              <a:buNone/>
            </a:pPr>
            <a:endParaRPr lang="en-US" dirty="0"/>
          </a:p>
          <a:p>
            <a:pPr marL="0" indent="0" fontAlgn="base">
              <a:buNone/>
            </a:pPr>
            <a:r>
              <a:rPr lang="en-US" b="1" dirty="0">
                <a:solidFill>
                  <a:srgbClr val="00B0F0"/>
                </a:solidFill>
              </a:rPr>
              <a:t>2. Partial Participation </a:t>
            </a:r>
            <a:r>
              <a:rPr lang="en-US" b="1" dirty="0"/>
              <a:t>–</a:t>
            </a:r>
            <a:r>
              <a:rPr lang="en-US" dirty="0"/>
              <a:t> The entity in the entity set</a:t>
            </a:r>
            <a:r>
              <a:rPr lang="en-US" i="1" dirty="0">
                <a:solidFill>
                  <a:srgbClr val="FF0000"/>
                </a:solidFill>
              </a:rPr>
              <a:t> </a:t>
            </a:r>
            <a:r>
              <a:rPr lang="en-US" b="1" i="1" dirty="0">
                <a:solidFill>
                  <a:srgbClr val="FF0000"/>
                </a:solidFill>
              </a:rPr>
              <a:t>may or may NOT participat</a:t>
            </a:r>
            <a:r>
              <a:rPr lang="en-US" i="1" dirty="0">
                <a:solidFill>
                  <a:srgbClr val="FF0000"/>
                </a:solidFill>
              </a:rPr>
              <a:t>e </a:t>
            </a:r>
            <a:r>
              <a:rPr lang="en-US" dirty="0"/>
              <a:t>in the relationship. If some </a:t>
            </a:r>
            <a:r>
              <a:rPr lang="en-US" dirty="0">
                <a:solidFill>
                  <a:srgbClr val="FF0000"/>
                </a:solidFill>
              </a:rPr>
              <a:t>courses</a:t>
            </a:r>
            <a:r>
              <a:rPr lang="en-US" dirty="0"/>
              <a:t> are not enrolled by any of the </a:t>
            </a:r>
            <a:r>
              <a:rPr lang="en-US" dirty="0">
                <a:solidFill>
                  <a:srgbClr val="FF0000"/>
                </a:solidFill>
              </a:rPr>
              <a:t>student</a:t>
            </a:r>
            <a:r>
              <a:rPr lang="en-US" dirty="0"/>
              <a:t>, the participation of course will be partial.</a:t>
            </a:r>
          </a:p>
          <a:p>
            <a:pPr marL="0" indent="0" fontAlgn="base">
              <a:buNone/>
            </a:pPr>
            <a:r>
              <a:rPr lang="en-US" dirty="0">
                <a:solidFill>
                  <a:srgbClr val="FF0000"/>
                </a:solidFill>
              </a:rPr>
              <a:t>E.g. </a:t>
            </a:r>
            <a:r>
              <a:rPr lang="en-US" dirty="0"/>
              <a:t>Every </a:t>
            </a:r>
            <a:r>
              <a:rPr lang="en-US" dirty="0">
                <a:solidFill>
                  <a:srgbClr val="FF0000"/>
                </a:solidFill>
              </a:rPr>
              <a:t>Student</a:t>
            </a:r>
            <a:r>
              <a:rPr lang="en-US" dirty="0"/>
              <a:t> is guided by a </a:t>
            </a:r>
            <a:r>
              <a:rPr lang="en-US" dirty="0">
                <a:solidFill>
                  <a:srgbClr val="FF0000"/>
                </a:solidFill>
              </a:rPr>
              <a:t>professor(Total Participation)</a:t>
            </a:r>
          </a:p>
          <a:p>
            <a:pPr marL="0" indent="0">
              <a:buNone/>
            </a:pPr>
            <a:r>
              <a:rPr lang="en-US" dirty="0"/>
              <a:t>       Not every </a:t>
            </a:r>
            <a:r>
              <a:rPr lang="en-US" dirty="0">
                <a:solidFill>
                  <a:srgbClr val="FF0000"/>
                </a:solidFill>
              </a:rPr>
              <a:t>professor </a:t>
            </a:r>
            <a:r>
              <a:rPr lang="en-US" dirty="0"/>
              <a:t>guides a </a:t>
            </a:r>
            <a:r>
              <a:rPr lang="en-US" dirty="0">
                <a:solidFill>
                  <a:srgbClr val="FF0000"/>
                </a:solidFill>
              </a:rPr>
              <a:t>student(Partial Participation)</a:t>
            </a:r>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07139" y="1595648"/>
            <a:ext cx="6677155" cy="1504421"/>
          </a:xfrm>
          <a:prstGeom prst="rect">
            <a:avLst/>
          </a:prstGeom>
        </p:spPr>
      </p:pic>
      <p:pic>
        <p:nvPicPr>
          <p:cNvPr id="5" name="Picture 4"/>
          <p:cNvPicPr>
            <a:picLocks noChangeAspect="1"/>
          </p:cNvPicPr>
          <p:nvPr/>
        </p:nvPicPr>
        <p:blipFill>
          <a:blip r:embed="rId3"/>
          <a:stretch>
            <a:fillRect/>
          </a:stretch>
        </p:blipFill>
        <p:spPr>
          <a:xfrm>
            <a:off x="2921528" y="5106987"/>
            <a:ext cx="6048375" cy="1266825"/>
          </a:xfrm>
          <a:prstGeom prst="rect">
            <a:avLst/>
          </a:prstGeom>
        </p:spPr>
      </p:pic>
    </p:spTree>
    <p:extLst>
      <p:ext uri="{BB962C8B-B14F-4D97-AF65-F5344CB8AC3E}">
        <p14:creationId xmlns:p14="http://schemas.microsoft.com/office/powerpoint/2010/main" val="2953849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circle(in)">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circle(in)">
                                      <p:cBhvr>
                                        <p:cTn id="12" dur="2000"/>
                                        <p:tgtEl>
                                          <p:spTgt spid="3">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animEffect transition="in" filter="circle(in)">
                                      <p:cBhvr>
                                        <p:cTn id="17" dur="2000"/>
                                        <p:tgtEl>
                                          <p:spTgt spid="3">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grpId="0"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circle(in)">
                                      <p:cBhvr>
                                        <p:cTn id="22" dur="20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41301" y="254000"/>
            <a:ext cx="11671299" cy="6324600"/>
          </a:xfrm>
        </p:spPr>
        <p:txBody>
          <a:bodyPr>
            <a:normAutofit/>
          </a:bodyPr>
          <a:lstStyle/>
          <a:p>
            <a:pPr marL="0" indent="0">
              <a:buNone/>
            </a:pPr>
            <a:r>
              <a:rPr lang="en-US" sz="4800" b="1" u="sng" dirty="0">
                <a:solidFill>
                  <a:srgbClr val="0070C0"/>
                </a:solidFill>
              </a:rPr>
              <a:t>#Weak Entities</a:t>
            </a:r>
          </a:p>
          <a:p>
            <a:pPr fontAlgn="base"/>
            <a:r>
              <a:rPr lang="en-US" dirty="0"/>
              <a:t>An entity type should have a key attribute which uniquely identifies each entity in the entity set, but there exists some entity type for which key attribute(primary key) can’t be defined. These are called </a:t>
            </a:r>
            <a:r>
              <a:rPr lang="en-US" b="1" i="1" dirty="0">
                <a:solidFill>
                  <a:srgbClr val="FF0000"/>
                </a:solidFill>
              </a:rPr>
              <a:t>Weak Entity type.</a:t>
            </a:r>
            <a:r>
              <a:rPr lang="en-US" dirty="0"/>
              <a:t> </a:t>
            </a:r>
          </a:p>
          <a:p>
            <a:pPr fontAlgn="base"/>
            <a:r>
              <a:rPr lang="en-US" dirty="0"/>
              <a:t>The</a:t>
            </a:r>
            <a:r>
              <a:rPr lang="en-US" b="1" dirty="0"/>
              <a:t> </a:t>
            </a:r>
            <a:r>
              <a:rPr lang="en-US" b="1" i="1" dirty="0">
                <a:solidFill>
                  <a:srgbClr val="FF0000"/>
                </a:solidFill>
              </a:rPr>
              <a:t>double diamond</a:t>
            </a:r>
            <a:r>
              <a:rPr lang="en-US" dirty="0"/>
              <a:t> symbol is used for representing the </a:t>
            </a:r>
            <a:r>
              <a:rPr lang="en-US" b="1" dirty="0"/>
              <a:t>relationship between a strong entity and a weak entity</a:t>
            </a:r>
            <a:r>
              <a:rPr lang="en-US" dirty="0"/>
              <a:t> which is known as identifying relationship.</a:t>
            </a:r>
          </a:p>
          <a:p>
            <a:pPr marL="0" indent="0">
              <a:buNone/>
            </a:pPr>
            <a:r>
              <a:rPr lang="en-US" b="1" dirty="0">
                <a:solidFill>
                  <a:srgbClr val="FF0000"/>
                </a:solidFill>
              </a:rPr>
              <a:t>Note –</a:t>
            </a:r>
            <a:r>
              <a:rPr lang="en-US" dirty="0"/>
              <a:t> Weak entity always has total participation but Strong entity may not have total participation.</a:t>
            </a:r>
          </a:p>
          <a:p>
            <a:pPr marL="0" indent="0">
              <a:buNone/>
            </a:pPr>
            <a:endParaRPr lang="en-US" dirty="0"/>
          </a:p>
          <a:p>
            <a:pPr marL="0" indent="0">
              <a:buNone/>
            </a:pPr>
            <a:br>
              <a:rPr lang="en-US" sz="2400" dirty="0"/>
            </a:br>
            <a:endParaRPr lang="en-US" sz="2400" b="1" i="1" u="sng" dirty="0">
              <a:solidFill>
                <a:srgbClr val="FF0000"/>
              </a:solidFill>
            </a:endParaRPr>
          </a:p>
        </p:txBody>
      </p:sp>
    </p:spTree>
    <p:extLst>
      <p:ext uri="{BB962C8B-B14F-4D97-AF65-F5344CB8AC3E}">
        <p14:creationId xmlns:p14="http://schemas.microsoft.com/office/powerpoint/2010/main" val="2640265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circle(in)">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circle(in)">
                                      <p:cBhvr>
                                        <p:cTn id="12" dur="20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circle(in)">
                                      <p:cBhvr>
                                        <p:cTn id="17" dur="20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circle(in)">
                                      <p:cBhvr>
                                        <p:cTn id="22" dur="20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6" presetClass="entr" presetSubtype="16"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circle(in)">
                                      <p:cBhvr>
                                        <p:cTn id="27" dur="20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260169" y="400735"/>
            <a:ext cx="6096000" cy="646331"/>
          </a:xfrm>
          <a:prstGeom prst="rect">
            <a:avLst/>
          </a:prstGeom>
        </p:spPr>
        <p:txBody>
          <a:bodyPr>
            <a:spAutoFit/>
          </a:bodyPr>
          <a:lstStyle/>
          <a:p>
            <a:r>
              <a:rPr lang="en-US" b="1" dirty="0"/>
              <a:t>All forms of </a:t>
            </a:r>
            <a:r>
              <a:rPr lang="en-US" b="1" dirty="0">
                <a:solidFill>
                  <a:srgbClr val="FF0000"/>
                </a:solidFill>
              </a:rPr>
              <a:t>loan</a:t>
            </a:r>
            <a:r>
              <a:rPr lang="en-US" b="1" dirty="0"/>
              <a:t> belongs to a certain </a:t>
            </a:r>
            <a:r>
              <a:rPr lang="en-US" b="1" dirty="0">
                <a:solidFill>
                  <a:srgbClr val="FF0000"/>
                </a:solidFill>
              </a:rPr>
              <a:t>customer </a:t>
            </a:r>
            <a:r>
              <a:rPr lang="en-US" b="1" dirty="0"/>
              <a:t>but a </a:t>
            </a:r>
            <a:r>
              <a:rPr lang="en-US" b="1" dirty="0">
                <a:solidFill>
                  <a:srgbClr val="FF0000"/>
                </a:solidFill>
              </a:rPr>
              <a:t>customer</a:t>
            </a:r>
            <a:r>
              <a:rPr lang="en-US" b="1" dirty="0"/>
              <a:t> may or may not borrow any form of the </a:t>
            </a:r>
            <a:r>
              <a:rPr lang="en-US" b="1" dirty="0">
                <a:solidFill>
                  <a:srgbClr val="FF0000"/>
                </a:solidFill>
              </a:rPr>
              <a:t>loan.</a:t>
            </a:r>
            <a:r>
              <a:rPr lang="en-US" b="1" dirty="0"/>
              <a:t> </a:t>
            </a:r>
          </a:p>
        </p:txBody>
      </p:sp>
      <p:cxnSp>
        <p:nvCxnSpPr>
          <p:cNvPr id="7" name="Straight Connector 6"/>
          <p:cNvCxnSpPr/>
          <p:nvPr/>
        </p:nvCxnSpPr>
        <p:spPr>
          <a:xfrm>
            <a:off x="5372100" y="3975100"/>
            <a:ext cx="12446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pic>
        <p:nvPicPr>
          <p:cNvPr id="3" name="Picture 2"/>
          <p:cNvPicPr>
            <a:picLocks noChangeAspect="1"/>
          </p:cNvPicPr>
          <p:nvPr/>
        </p:nvPicPr>
        <p:blipFill>
          <a:blip r:embed="rId2"/>
          <a:stretch>
            <a:fillRect/>
          </a:stretch>
        </p:blipFill>
        <p:spPr>
          <a:xfrm>
            <a:off x="409914" y="1047066"/>
            <a:ext cx="11439186" cy="5379134"/>
          </a:xfrm>
          <a:prstGeom prst="rect">
            <a:avLst/>
          </a:prstGeom>
        </p:spPr>
      </p:pic>
    </p:spTree>
    <p:extLst>
      <p:ext uri="{BB962C8B-B14F-4D97-AF65-F5344CB8AC3E}">
        <p14:creationId xmlns:p14="http://schemas.microsoft.com/office/powerpoint/2010/main" val="1533788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ircle(in)">
                                      <p:cBhvr>
                                        <p:cTn id="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30199" y="317500"/>
            <a:ext cx="11633201" cy="6019800"/>
          </a:xfrm>
        </p:spPr>
        <p:txBody>
          <a:bodyPr>
            <a:normAutofit/>
          </a:bodyPr>
          <a:lstStyle/>
          <a:p>
            <a:pPr marL="0" indent="0">
              <a:buNone/>
            </a:pPr>
            <a:r>
              <a:rPr lang="en-US" sz="4400" b="1" u="sng" dirty="0">
                <a:solidFill>
                  <a:srgbClr val="0070C0"/>
                </a:solidFill>
              </a:rPr>
              <a:t>2.Strong entity </a:t>
            </a:r>
          </a:p>
          <a:p>
            <a:pPr>
              <a:buFont typeface="Wingdings" panose="05000000000000000000" pitchFamily="2" charset="2"/>
              <a:buChar char="v"/>
            </a:pPr>
            <a:r>
              <a:rPr lang="en-US" dirty="0"/>
              <a:t>A Strong entity is nothing but an entity set  having a </a:t>
            </a:r>
            <a:r>
              <a:rPr lang="en-US" i="1" dirty="0">
                <a:solidFill>
                  <a:srgbClr val="0070C0"/>
                </a:solidFill>
              </a:rPr>
              <a:t>primary key</a:t>
            </a:r>
            <a:r>
              <a:rPr lang="en-US" dirty="0"/>
              <a:t> attribute or a table that consists of a primary key column.</a:t>
            </a:r>
          </a:p>
          <a:p>
            <a:pPr>
              <a:buFont typeface="Wingdings" panose="05000000000000000000" pitchFamily="2" charset="2"/>
              <a:buChar char="v"/>
            </a:pPr>
            <a:r>
              <a:rPr lang="en-US" b="1" dirty="0"/>
              <a:t>The relationship between two strong entities</a:t>
            </a:r>
            <a:r>
              <a:rPr lang="en-US" dirty="0"/>
              <a:t> is represented by a </a:t>
            </a:r>
            <a:r>
              <a:rPr lang="en-US" b="1" dirty="0"/>
              <a:t>single diamond.</a:t>
            </a:r>
            <a:endParaRPr lang="en-US" dirty="0"/>
          </a:p>
          <a:p>
            <a:pPr marL="342900" indent="-342900">
              <a:buFont typeface="Wingdings" panose="05000000000000000000" pitchFamily="2" charset="2"/>
              <a:buChar char="q"/>
            </a:pPr>
            <a:r>
              <a:rPr lang="en-US" dirty="0">
                <a:solidFill>
                  <a:srgbClr val="FF0000"/>
                </a:solidFill>
              </a:rPr>
              <a:t>Consider</a:t>
            </a:r>
            <a:r>
              <a:rPr lang="en-US" dirty="0"/>
              <a:t> the ER diagram which consists of </a:t>
            </a:r>
            <a:r>
              <a:rPr lang="en-US" b="1" dirty="0"/>
              <a:t>two entities </a:t>
            </a:r>
            <a:r>
              <a:rPr lang="en-US" b="1" dirty="0">
                <a:solidFill>
                  <a:srgbClr val="FF0000"/>
                </a:solidFill>
              </a:rPr>
              <a:t>student</a:t>
            </a:r>
            <a:r>
              <a:rPr lang="en-US" b="1" dirty="0"/>
              <a:t> and </a:t>
            </a:r>
            <a:r>
              <a:rPr lang="en-US" b="1" dirty="0">
                <a:solidFill>
                  <a:srgbClr val="FF0000"/>
                </a:solidFill>
              </a:rPr>
              <a:t>course:</a:t>
            </a:r>
            <a:endParaRPr lang="en-US" dirty="0">
              <a:solidFill>
                <a:srgbClr val="FF0000"/>
              </a:solidFill>
            </a:endParaRPr>
          </a:p>
          <a:p>
            <a:pPr marL="342900" indent="-342900">
              <a:buFont typeface="Wingdings" panose="05000000000000000000" pitchFamily="2" charset="2"/>
              <a:buChar char="v"/>
            </a:pPr>
            <a:r>
              <a:rPr lang="en-US" b="1" dirty="0">
                <a:solidFill>
                  <a:srgbClr val="FF0000"/>
                </a:solidFill>
              </a:rPr>
              <a:t>Student</a:t>
            </a:r>
            <a:r>
              <a:rPr lang="en-US" b="1" dirty="0"/>
              <a:t> entity is a </a:t>
            </a:r>
            <a:r>
              <a:rPr lang="en-US" b="1" dirty="0">
                <a:solidFill>
                  <a:srgbClr val="FF0000"/>
                </a:solidFill>
              </a:rPr>
              <a:t>strong entity</a:t>
            </a:r>
            <a:r>
              <a:rPr lang="en-US" dirty="0"/>
              <a:t> because it consists of a </a:t>
            </a:r>
            <a:r>
              <a:rPr lang="en-US" b="1" dirty="0">
                <a:solidFill>
                  <a:srgbClr val="0070C0"/>
                </a:solidFill>
              </a:rPr>
              <a:t>primary key</a:t>
            </a:r>
            <a:r>
              <a:rPr lang="en-US" dirty="0"/>
              <a:t> called </a:t>
            </a:r>
            <a:r>
              <a:rPr lang="en-US" i="1" u="sng" dirty="0">
                <a:solidFill>
                  <a:srgbClr val="0070C0"/>
                </a:solidFill>
              </a:rPr>
              <a:t>student id </a:t>
            </a:r>
            <a:r>
              <a:rPr lang="en-US" dirty="0"/>
              <a:t>which is enough for accessing  each record uniquely.</a:t>
            </a:r>
          </a:p>
          <a:p>
            <a:pPr marL="342900" indent="-342900">
              <a:buFont typeface="Wingdings" panose="05000000000000000000" pitchFamily="2" charset="2"/>
              <a:buChar char="v"/>
            </a:pPr>
            <a:r>
              <a:rPr lang="en-US" dirty="0"/>
              <a:t>In the same way, the </a:t>
            </a:r>
            <a:r>
              <a:rPr lang="en-US" dirty="0">
                <a:solidFill>
                  <a:srgbClr val="FF0000"/>
                </a:solidFill>
              </a:rPr>
              <a:t>course</a:t>
            </a:r>
            <a:r>
              <a:rPr lang="en-US" dirty="0"/>
              <a:t> entity contains of </a:t>
            </a:r>
            <a:r>
              <a:rPr lang="en-US" u="sng" dirty="0">
                <a:solidFill>
                  <a:srgbClr val="FF0000"/>
                </a:solidFill>
              </a:rPr>
              <a:t>course ID </a:t>
            </a:r>
            <a:r>
              <a:rPr lang="en-US" dirty="0"/>
              <a:t>attribute which is capable of uniquely accessing each row.</a:t>
            </a:r>
          </a:p>
          <a:p>
            <a:pPr marL="0" indent="0">
              <a:buNone/>
            </a:pPr>
            <a:br>
              <a:rPr lang="en-US" sz="2400" dirty="0"/>
            </a:br>
            <a:br>
              <a:rPr lang="en-US" sz="2400" dirty="0"/>
            </a:br>
            <a:endParaRPr lang="en-US" sz="2400" b="1" i="1" u="sng" dirty="0">
              <a:solidFill>
                <a:srgbClr val="FF0000"/>
              </a:solidFill>
            </a:endParaRPr>
          </a:p>
        </p:txBody>
      </p:sp>
    </p:spTree>
    <p:extLst>
      <p:ext uri="{BB962C8B-B14F-4D97-AF65-F5344CB8AC3E}">
        <p14:creationId xmlns:p14="http://schemas.microsoft.com/office/powerpoint/2010/main" val="3319343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circle(in)">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circle(in)">
                                      <p:cBhvr>
                                        <p:cTn id="12" dur="20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circle(in)">
                                      <p:cBhvr>
                                        <p:cTn id="17" dur="20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circle(in)">
                                      <p:cBhvr>
                                        <p:cTn id="22" dur="20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6" presetClass="entr" presetSubtype="16"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circle(in)">
                                      <p:cBhvr>
                                        <p:cTn id="27" dur="20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6" presetClass="entr" presetSubtype="16"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circle(in)">
                                      <p:cBhvr>
                                        <p:cTn id="32" dur="20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6" presetClass="entr" presetSubtype="16"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circle(in)">
                                      <p:cBhvr>
                                        <p:cTn id="37" dur="20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4301" y="165100"/>
            <a:ext cx="9347200" cy="6692900"/>
          </a:xfrm>
        </p:spPr>
        <p:txBody>
          <a:bodyPr>
            <a:normAutofit/>
          </a:bodyPr>
          <a:lstStyle/>
          <a:p>
            <a:pPr marL="0" indent="0">
              <a:buNone/>
            </a:pPr>
            <a:br>
              <a:rPr lang="en-US" sz="2400" dirty="0"/>
            </a:br>
            <a:br>
              <a:rPr lang="en-US" sz="2400" dirty="0"/>
            </a:br>
            <a:endParaRPr lang="en-US" sz="2400" b="1" i="1" u="sng" dirty="0">
              <a:solidFill>
                <a:srgbClr val="FF0000"/>
              </a:solidFill>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000" y="266700"/>
            <a:ext cx="11531599" cy="6261100"/>
          </a:xfrm>
          <a:prstGeom prst="rect">
            <a:avLst/>
          </a:prstGeom>
        </p:spPr>
      </p:pic>
    </p:spTree>
    <p:extLst>
      <p:ext uri="{BB962C8B-B14F-4D97-AF65-F5344CB8AC3E}">
        <p14:creationId xmlns:p14="http://schemas.microsoft.com/office/powerpoint/2010/main" val="22166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1000"/>
                                        <p:tgtEl>
                                          <p:spTgt spid="2"/>
                                        </p:tgtEl>
                                      </p:cBhvr>
                                    </p:animEffect>
                                    <p:anim calcmode="lin" valueType="num">
                                      <p:cBhvr>
                                        <p:cTn id="14" dur="1000" fill="hold"/>
                                        <p:tgtEl>
                                          <p:spTgt spid="2"/>
                                        </p:tgtEl>
                                        <p:attrNameLst>
                                          <p:attrName>ppt_x</p:attrName>
                                        </p:attrNameLst>
                                      </p:cBhvr>
                                      <p:tavLst>
                                        <p:tav tm="0">
                                          <p:val>
                                            <p:strVal val="#ppt_x"/>
                                          </p:val>
                                        </p:tav>
                                        <p:tav tm="100000">
                                          <p:val>
                                            <p:strVal val="#ppt_x"/>
                                          </p:val>
                                        </p:tav>
                                      </p:tavLst>
                                    </p:anim>
                                    <p:anim calcmode="lin" valueType="num">
                                      <p:cBhvr>
                                        <p:cTn id="15"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92100" y="342900"/>
            <a:ext cx="11671300" cy="6375400"/>
          </a:xfrm>
        </p:spPr>
        <p:txBody>
          <a:bodyPr>
            <a:normAutofit lnSpcReduction="10000"/>
          </a:bodyPr>
          <a:lstStyle/>
          <a:p>
            <a:pPr marL="0" indent="0">
              <a:buNone/>
            </a:pPr>
            <a:r>
              <a:rPr lang="en-US" sz="2400" b="1" u="sng" dirty="0">
                <a:solidFill>
                  <a:srgbClr val="FF0000"/>
                </a:solidFill>
              </a:rPr>
              <a:t>#How to Create an Entity Relationship Diagram (ERD)</a:t>
            </a:r>
          </a:p>
          <a:p>
            <a:pPr marL="0" indent="0">
              <a:buNone/>
            </a:pPr>
            <a:r>
              <a:rPr lang="en-US" dirty="0"/>
              <a:t> </a:t>
            </a:r>
            <a:r>
              <a:rPr lang="en-US" dirty="0">
                <a:sym typeface="Wingdings" panose="05000000000000000000" pitchFamily="2" charset="2"/>
              </a:rPr>
              <a:t></a:t>
            </a:r>
            <a:r>
              <a:rPr lang="en-US" dirty="0"/>
              <a:t>Following are the steps to create an ER Diagram:</a:t>
            </a:r>
          </a:p>
          <a:p>
            <a:pPr marL="0" indent="0">
              <a:buNone/>
            </a:pPr>
            <a:endParaRPr lang="en-US" dirty="0"/>
          </a:p>
          <a:p>
            <a:pPr marL="0" indent="0">
              <a:buNone/>
            </a:pPr>
            <a:endParaRPr lang="en-US" dirty="0"/>
          </a:p>
          <a:p>
            <a:pPr marL="0" indent="0">
              <a:buNone/>
            </a:pPr>
            <a:endParaRPr lang="en-US" dirty="0"/>
          </a:p>
          <a:p>
            <a:pPr marL="0" indent="0">
              <a:spcBef>
                <a:spcPts val="0"/>
              </a:spcBef>
              <a:buNone/>
            </a:pPr>
            <a:r>
              <a:rPr lang="en-US" altLang="en-US" b="1" dirty="0">
                <a:solidFill>
                  <a:schemeClr val="tx1"/>
                </a:solidFill>
                <a:latin typeface="Courier 10 Pitch"/>
              </a:rPr>
              <a:t>In a university, a Student enrolls in Courses. A student must be assigned to at least one or more Courses. Each course is taught by a single Professor. To maintain instruction quality, a Professor can deliver only one course.</a:t>
            </a:r>
            <a:r>
              <a:rPr lang="en-US" altLang="en-US" sz="2400" b="1" dirty="0">
                <a:solidFill>
                  <a:schemeClr val="tx1"/>
                </a:solidFill>
              </a:rPr>
              <a:t> </a:t>
            </a:r>
            <a:endParaRPr lang="en-US" altLang="en-US" sz="4000" b="1" dirty="0">
              <a:solidFill>
                <a:schemeClr val="tx1"/>
              </a:solidFill>
              <a:latin typeface="Arial" panose="020B0604020202020204" pitchFamily="34" charset="0"/>
            </a:endParaRPr>
          </a:p>
          <a:p>
            <a:pPr marL="0" indent="0">
              <a:buNone/>
            </a:pPr>
            <a:r>
              <a:rPr lang="en-US" sz="2000" b="1" u="sng" dirty="0">
                <a:solidFill>
                  <a:srgbClr val="FF0000"/>
                </a:solidFill>
              </a:rPr>
              <a:t>Step 1) Entity Identification</a:t>
            </a:r>
          </a:p>
          <a:p>
            <a:pPr marL="0" indent="0">
              <a:buNone/>
            </a:pPr>
            <a:r>
              <a:rPr lang="en-US" dirty="0"/>
              <a:t>We have three entities</a:t>
            </a:r>
          </a:p>
          <a:p>
            <a:r>
              <a:rPr lang="en-US" dirty="0">
                <a:solidFill>
                  <a:srgbClr val="FF0000"/>
                </a:solidFill>
              </a:rPr>
              <a:t>Student</a:t>
            </a:r>
          </a:p>
          <a:p>
            <a:r>
              <a:rPr lang="en-US" dirty="0">
                <a:solidFill>
                  <a:srgbClr val="FF0000"/>
                </a:solidFill>
              </a:rPr>
              <a:t>Course</a:t>
            </a:r>
          </a:p>
          <a:p>
            <a:r>
              <a:rPr lang="en-US" dirty="0">
                <a:solidFill>
                  <a:srgbClr val="FF0000"/>
                </a:solidFill>
              </a:rPr>
              <a:t>Professor</a:t>
            </a:r>
          </a:p>
          <a:p>
            <a:pPr marL="0" indent="0">
              <a:buNone/>
            </a:pPr>
            <a:br>
              <a:rPr lang="en-US" dirty="0"/>
            </a:br>
            <a:endParaRPr lang="en-US" b="1" u="sng" dirty="0">
              <a:solidFill>
                <a:srgbClr val="FF0000"/>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6900" y="1130300"/>
            <a:ext cx="9337431" cy="1028700"/>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49600" y="4013200"/>
            <a:ext cx="7366000" cy="1816100"/>
          </a:xfrm>
          <a:prstGeom prst="rect">
            <a:avLst/>
          </a:prstGeom>
        </p:spPr>
      </p:pic>
    </p:spTree>
    <p:extLst>
      <p:ext uri="{BB962C8B-B14F-4D97-AF65-F5344CB8AC3E}">
        <p14:creationId xmlns:p14="http://schemas.microsoft.com/office/powerpoint/2010/main" val="856576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circle(in)">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circle(in)">
                                      <p:cBhvr>
                                        <p:cTn id="12" dur="20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animEffect transition="in" filter="circle(in)">
                                      <p:cBhvr>
                                        <p:cTn id="17" dur="2000"/>
                                        <p:tgtEl>
                                          <p:spTgt spid="3">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grpId="0"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circle(in)">
                                      <p:cBhvr>
                                        <p:cTn id="22" dur="2000"/>
                                        <p:tgtEl>
                                          <p:spTgt spid="3">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6" presetClass="entr" presetSubtype="16"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circle(in)">
                                      <p:cBhvr>
                                        <p:cTn id="27" dur="2000"/>
                                        <p:tgtEl>
                                          <p:spTgt spid="3">
                                            <p:txEl>
                                              <p:pRg st="7" end="7"/>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6" presetClass="entr" presetSubtype="16" fill="hold" grpId="0" nodeType="clickEffect">
                                  <p:stCondLst>
                                    <p:cond delay="0"/>
                                  </p:stCondLst>
                                  <p:childTnLst>
                                    <p:set>
                                      <p:cBhvr>
                                        <p:cTn id="31" dur="1" fill="hold">
                                          <p:stCondLst>
                                            <p:cond delay="0"/>
                                          </p:stCondLst>
                                        </p:cTn>
                                        <p:tgtEl>
                                          <p:spTgt spid="3">
                                            <p:txEl>
                                              <p:pRg st="8" end="8"/>
                                            </p:txEl>
                                          </p:spTgt>
                                        </p:tgtEl>
                                        <p:attrNameLst>
                                          <p:attrName>style.visibility</p:attrName>
                                        </p:attrNameLst>
                                      </p:cBhvr>
                                      <p:to>
                                        <p:strVal val="visible"/>
                                      </p:to>
                                    </p:set>
                                    <p:animEffect transition="in" filter="circle(in)">
                                      <p:cBhvr>
                                        <p:cTn id="32" dur="2000"/>
                                        <p:tgtEl>
                                          <p:spTgt spid="3">
                                            <p:txEl>
                                              <p:pRg st="8" end="8"/>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6" presetClass="entr" presetSubtype="16" fill="hold" grpId="0" nodeType="clickEffect">
                                  <p:stCondLst>
                                    <p:cond delay="0"/>
                                  </p:stCondLst>
                                  <p:childTnLst>
                                    <p:set>
                                      <p:cBhvr>
                                        <p:cTn id="36" dur="1" fill="hold">
                                          <p:stCondLst>
                                            <p:cond delay="0"/>
                                          </p:stCondLst>
                                        </p:cTn>
                                        <p:tgtEl>
                                          <p:spTgt spid="3">
                                            <p:txEl>
                                              <p:pRg st="9" end="9"/>
                                            </p:txEl>
                                          </p:spTgt>
                                        </p:tgtEl>
                                        <p:attrNameLst>
                                          <p:attrName>style.visibility</p:attrName>
                                        </p:attrNameLst>
                                      </p:cBhvr>
                                      <p:to>
                                        <p:strVal val="visible"/>
                                      </p:to>
                                    </p:set>
                                    <p:animEffect transition="in" filter="circle(in)">
                                      <p:cBhvr>
                                        <p:cTn id="37" dur="2000"/>
                                        <p:tgtEl>
                                          <p:spTgt spid="3">
                                            <p:txEl>
                                              <p:pRg st="9" end="9"/>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6" presetClass="entr" presetSubtype="16" fill="hold" grpId="0" nodeType="clickEffect">
                                  <p:stCondLst>
                                    <p:cond delay="0"/>
                                  </p:stCondLst>
                                  <p:childTnLst>
                                    <p:set>
                                      <p:cBhvr>
                                        <p:cTn id="41" dur="1" fill="hold">
                                          <p:stCondLst>
                                            <p:cond delay="0"/>
                                          </p:stCondLst>
                                        </p:cTn>
                                        <p:tgtEl>
                                          <p:spTgt spid="3">
                                            <p:txEl>
                                              <p:pRg st="10" end="10"/>
                                            </p:txEl>
                                          </p:spTgt>
                                        </p:tgtEl>
                                        <p:attrNameLst>
                                          <p:attrName>style.visibility</p:attrName>
                                        </p:attrNameLst>
                                      </p:cBhvr>
                                      <p:to>
                                        <p:strVal val="visible"/>
                                      </p:to>
                                    </p:set>
                                    <p:animEffect transition="in" filter="circle(in)">
                                      <p:cBhvr>
                                        <p:cTn id="42" dur="2000"/>
                                        <p:tgtEl>
                                          <p:spTgt spid="3">
                                            <p:txEl>
                                              <p:pRg st="10" end="10"/>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6" presetClass="entr" presetSubtype="16" fill="hold" grpId="0" nodeType="clickEffect">
                                  <p:stCondLst>
                                    <p:cond delay="0"/>
                                  </p:stCondLst>
                                  <p:childTnLst>
                                    <p:set>
                                      <p:cBhvr>
                                        <p:cTn id="46" dur="1" fill="hold">
                                          <p:stCondLst>
                                            <p:cond delay="0"/>
                                          </p:stCondLst>
                                        </p:cTn>
                                        <p:tgtEl>
                                          <p:spTgt spid="3">
                                            <p:txEl>
                                              <p:pRg st="11" end="11"/>
                                            </p:txEl>
                                          </p:spTgt>
                                        </p:tgtEl>
                                        <p:attrNameLst>
                                          <p:attrName>style.visibility</p:attrName>
                                        </p:attrNameLst>
                                      </p:cBhvr>
                                      <p:to>
                                        <p:strVal val="visible"/>
                                      </p:to>
                                    </p:set>
                                    <p:animEffect transition="in" filter="circle(in)">
                                      <p:cBhvr>
                                        <p:cTn id="47" dur="20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266701"/>
            <a:ext cx="11493500" cy="6235700"/>
          </a:xfrm>
        </p:spPr>
        <p:txBody>
          <a:bodyPr/>
          <a:lstStyle/>
          <a:p>
            <a:pPr marL="0" indent="0">
              <a:buNone/>
            </a:pPr>
            <a:r>
              <a:rPr lang="en-US" sz="2000" b="1" u="sng" dirty="0">
                <a:solidFill>
                  <a:srgbClr val="0070C0"/>
                </a:solidFill>
              </a:rPr>
              <a:t>Step 2) Relationship Identification</a:t>
            </a:r>
          </a:p>
          <a:p>
            <a:pPr marL="0" indent="0">
              <a:buNone/>
            </a:pPr>
            <a:r>
              <a:rPr lang="en-US" dirty="0"/>
              <a:t>We have the following two relationships</a:t>
            </a:r>
          </a:p>
          <a:p>
            <a:r>
              <a:rPr lang="en-US" dirty="0"/>
              <a:t>The </a:t>
            </a:r>
            <a:r>
              <a:rPr lang="en-US" dirty="0">
                <a:solidFill>
                  <a:srgbClr val="FF0000"/>
                </a:solidFill>
              </a:rPr>
              <a:t>student</a:t>
            </a:r>
            <a:r>
              <a:rPr lang="en-US" dirty="0"/>
              <a:t> is </a:t>
            </a:r>
            <a:r>
              <a:rPr lang="en-US" b="1" dirty="0">
                <a:solidFill>
                  <a:srgbClr val="0070C0"/>
                </a:solidFill>
              </a:rPr>
              <a:t>assigned</a:t>
            </a:r>
            <a:r>
              <a:rPr lang="en-US" dirty="0"/>
              <a:t> a </a:t>
            </a:r>
            <a:r>
              <a:rPr lang="en-US" dirty="0">
                <a:solidFill>
                  <a:srgbClr val="FF0000"/>
                </a:solidFill>
              </a:rPr>
              <a:t>course</a:t>
            </a:r>
          </a:p>
          <a:p>
            <a:r>
              <a:rPr lang="en-US" dirty="0">
                <a:solidFill>
                  <a:srgbClr val="FF0000"/>
                </a:solidFill>
              </a:rPr>
              <a:t>Professor</a:t>
            </a:r>
            <a:r>
              <a:rPr lang="en-US" dirty="0"/>
              <a:t> </a:t>
            </a:r>
            <a:r>
              <a:rPr lang="en-US" b="1" dirty="0">
                <a:solidFill>
                  <a:srgbClr val="0070C0"/>
                </a:solidFill>
              </a:rPr>
              <a:t>delivers</a:t>
            </a:r>
            <a:r>
              <a:rPr lang="en-US" dirty="0"/>
              <a:t> a </a:t>
            </a:r>
            <a:r>
              <a:rPr lang="en-US" dirty="0">
                <a:solidFill>
                  <a:srgbClr val="FF0000"/>
                </a:solidFill>
              </a:rPr>
              <a:t>course</a:t>
            </a:r>
          </a:p>
          <a:p>
            <a:pPr marL="0" indent="0">
              <a:buNone/>
            </a:pPr>
            <a:endParaRPr lang="en-US" dirty="0"/>
          </a:p>
          <a:p>
            <a:pPr marL="0" indent="0">
              <a:buNone/>
            </a:pPr>
            <a:endParaRPr lang="en-US" dirty="0"/>
          </a:p>
          <a:p>
            <a:pPr marL="0" indent="0">
              <a:buNone/>
            </a:pPr>
            <a:r>
              <a:rPr lang="en-US" sz="2000" b="1" u="sng" dirty="0">
                <a:solidFill>
                  <a:srgbClr val="0070C0"/>
                </a:solidFill>
              </a:rPr>
              <a:t>Step 3) Cardinality Identification</a:t>
            </a:r>
          </a:p>
          <a:p>
            <a:r>
              <a:rPr lang="en-US" dirty="0"/>
              <a:t>For them problem statement we know that,</a:t>
            </a:r>
          </a:p>
          <a:p>
            <a:r>
              <a:rPr lang="en-US" dirty="0"/>
              <a:t>A student can be assigned </a:t>
            </a:r>
            <a:r>
              <a:rPr lang="en-US" b="1" dirty="0">
                <a:solidFill>
                  <a:srgbClr val="0070C0"/>
                </a:solidFill>
              </a:rPr>
              <a:t>multiple</a:t>
            </a:r>
            <a:r>
              <a:rPr lang="en-US" dirty="0">
                <a:solidFill>
                  <a:srgbClr val="0070C0"/>
                </a:solidFill>
              </a:rPr>
              <a:t> courses</a:t>
            </a:r>
          </a:p>
          <a:p>
            <a:r>
              <a:rPr lang="en-US" dirty="0"/>
              <a:t>A Professor can deliver only </a:t>
            </a:r>
            <a:r>
              <a:rPr lang="en-US" b="1" dirty="0">
                <a:solidFill>
                  <a:srgbClr val="0070C0"/>
                </a:solidFill>
              </a:rPr>
              <a:t>one</a:t>
            </a:r>
            <a:r>
              <a:rPr lang="en-US" dirty="0">
                <a:solidFill>
                  <a:srgbClr val="0070C0"/>
                </a:solidFill>
              </a:rPr>
              <a:t> course</a:t>
            </a:r>
          </a:p>
          <a:p>
            <a:endParaRPr lang="en-US" dirty="0"/>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40406" y="1665423"/>
            <a:ext cx="8034094" cy="1458778"/>
          </a:xfrm>
          <a:prstGeom prst="rect">
            <a:avLst/>
          </a:prstGeom>
        </p:spPr>
      </p:pic>
      <p:pic>
        <p:nvPicPr>
          <p:cNvPr id="2" name="Picture 1"/>
          <p:cNvPicPr>
            <a:picLocks noChangeAspect="1"/>
          </p:cNvPicPr>
          <p:nvPr/>
        </p:nvPicPr>
        <p:blipFill>
          <a:blip r:embed="rId3"/>
          <a:stretch>
            <a:fillRect/>
          </a:stretch>
        </p:blipFill>
        <p:spPr>
          <a:xfrm>
            <a:off x="2255837" y="4965700"/>
            <a:ext cx="9529763" cy="1536701"/>
          </a:xfrm>
          <a:prstGeom prst="rect">
            <a:avLst/>
          </a:prstGeom>
        </p:spPr>
      </p:pic>
    </p:spTree>
    <p:extLst>
      <p:ext uri="{BB962C8B-B14F-4D97-AF65-F5344CB8AC3E}">
        <p14:creationId xmlns:p14="http://schemas.microsoft.com/office/powerpoint/2010/main" val="3717682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circle(in)">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circle(in)">
                                      <p:cBhvr>
                                        <p:cTn id="12" dur="20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circle(in)">
                                      <p:cBhvr>
                                        <p:cTn id="17" dur="20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circle(in)">
                                      <p:cBhvr>
                                        <p:cTn id="22" dur="20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6" presetClass="entr" presetSubtype="16"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circle(in)">
                                      <p:cBhvr>
                                        <p:cTn id="27" dur="20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6" presetClass="entr" presetSubtype="16" fill="hold" grpId="0"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circle(in)">
                                      <p:cBhvr>
                                        <p:cTn id="32" dur="2000"/>
                                        <p:tgtEl>
                                          <p:spTgt spid="3">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6" presetClass="entr" presetSubtype="16" fill="hold" grpId="0"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circle(in)">
                                      <p:cBhvr>
                                        <p:cTn id="37" dur="2000"/>
                                        <p:tgtEl>
                                          <p:spTgt spid="3">
                                            <p:txEl>
                                              <p:pRg st="8" end="8"/>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6" presetClass="entr" presetSubtype="16" fill="hold" grpId="0" nodeType="clickEffect">
                                  <p:stCondLst>
                                    <p:cond delay="0"/>
                                  </p:stCondLst>
                                  <p:childTnLst>
                                    <p:set>
                                      <p:cBhvr>
                                        <p:cTn id="41" dur="1" fill="hold">
                                          <p:stCondLst>
                                            <p:cond delay="0"/>
                                          </p:stCondLst>
                                        </p:cTn>
                                        <p:tgtEl>
                                          <p:spTgt spid="3">
                                            <p:txEl>
                                              <p:pRg st="9" end="9"/>
                                            </p:txEl>
                                          </p:spTgt>
                                        </p:tgtEl>
                                        <p:attrNameLst>
                                          <p:attrName>style.visibility</p:attrName>
                                        </p:attrNameLst>
                                      </p:cBhvr>
                                      <p:to>
                                        <p:strVal val="visible"/>
                                      </p:to>
                                    </p:set>
                                    <p:animEffect transition="in" filter="circle(in)">
                                      <p:cBhvr>
                                        <p:cTn id="42" dur="2000"/>
                                        <p:tgtEl>
                                          <p:spTgt spid="3">
                                            <p:txEl>
                                              <p:pRg st="9" end="9"/>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42" presetClass="entr" presetSubtype="0" fill="hold" nodeType="clickEffect">
                                  <p:stCondLst>
                                    <p:cond delay="0"/>
                                  </p:stCondLst>
                                  <p:childTnLst>
                                    <p:set>
                                      <p:cBhvr>
                                        <p:cTn id="46" dur="1" fill="hold">
                                          <p:stCondLst>
                                            <p:cond delay="0"/>
                                          </p:stCondLst>
                                        </p:cTn>
                                        <p:tgtEl>
                                          <p:spTgt spid="4"/>
                                        </p:tgtEl>
                                        <p:attrNameLst>
                                          <p:attrName>style.visibility</p:attrName>
                                        </p:attrNameLst>
                                      </p:cBhvr>
                                      <p:to>
                                        <p:strVal val="visible"/>
                                      </p:to>
                                    </p:set>
                                    <p:animEffect transition="in" filter="fade">
                                      <p:cBhvr>
                                        <p:cTn id="47" dur="1000"/>
                                        <p:tgtEl>
                                          <p:spTgt spid="4"/>
                                        </p:tgtEl>
                                      </p:cBhvr>
                                    </p:animEffect>
                                    <p:anim calcmode="lin" valueType="num">
                                      <p:cBhvr>
                                        <p:cTn id="48" dur="1000" fill="hold"/>
                                        <p:tgtEl>
                                          <p:spTgt spid="4"/>
                                        </p:tgtEl>
                                        <p:attrNameLst>
                                          <p:attrName>ppt_x</p:attrName>
                                        </p:attrNameLst>
                                      </p:cBhvr>
                                      <p:tavLst>
                                        <p:tav tm="0">
                                          <p:val>
                                            <p:strVal val="#ppt_x"/>
                                          </p:val>
                                        </p:tav>
                                        <p:tav tm="100000">
                                          <p:val>
                                            <p:strVal val="#ppt_x"/>
                                          </p:val>
                                        </p:tav>
                                      </p:tavLst>
                                    </p:anim>
                                    <p:anim calcmode="lin" valueType="num">
                                      <p:cBhvr>
                                        <p:cTn id="4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42900" y="342900"/>
            <a:ext cx="11328400" cy="6096000"/>
          </a:xfrm>
        </p:spPr>
        <p:txBody>
          <a:bodyPr>
            <a:normAutofit/>
          </a:bodyPr>
          <a:lstStyle/>
          <a:p>
            <a:pPr>
              <a:buFont typeface="Wingdings" panose="05000000000000000000" pitchFamily="2" charset="2"/>
              <a:buChar char="q"/>
            </a:pPr>
            <a:r>
              <a:rPr lang="en-US" sz="3200" b="1" u="sng" dirty="0">
                <a:solidFill>
                  <a:srgbClr val="FF0000"/>
                </a:solidFill>
              </a:rPr>
              <a:t> Other Factors:</a:t>
            </a:r>
          </a:p>
          <a:p>
            <a:pPr>
              <a:buFont typeface="Wingdings" panose="05000000000000000000" pitchFamily="2" charset="2"/>
              <a:buChar char="v"/>
            </a:pPr>
            <a:r>
              <a:rPr lang="en-US" sz="1800" b="1" u="sng" dirty="0">
                <a:solidFill>
                  <a:srgbClr val="0070C0"/>
                </a:solidFill>
              </a:rPr>
              <a:t>Shipping Costs:</a:t>
            </a:r>
            <a:endParaRPr lang="en-US" sz="1800" u="sng" dirty="0">
              <a:solidFill>
                <a:srgbClr val="0070C0"/>
              </a:solidFill>
            </a:endParaRPr>
          </a:p>
          <a:p>
            <a:r>
              <a:rPr lang="en-US" sz="1800" dirty="0">
                <a:solidFill>
                  <a:schemeClr val="tx1"/>
                </a:solidFill>
              </a:rPr>
              <a:t>Define your shipping cost structure based on the factors like package weight, dimensions, destination, and shipping method.</a:t>
            </a:r>
          </a:p>
          <a:p>
            <a:r>
              <a:rPr lang="en-US" sz="1800" dirty="0">
                <a:solidFill>
                  <a:schemeClr val="tx1"/>
                </a:solidFill>
              </a:rPr>
              <a:t>Decide whether to offer free shipping and flat-rate shipping, based on real-time carrier calculations.</a:t>
            </a:r>
          </a:p>
          <a:p>
            <a:pPr>
              <a:buFont typeface="Wingdings" panose="05000000000000000000" pitchFamily="2" charset="2"/>
              <a:buChar char="v"/>
            </a:pPr>
            <a:r>
              <a:rPr lang="en-US" sz="1800" b="1" u="sng" dirty="0">
                <a:solidFill>
                  <a:srgbClr val="7030A0"/>
                </a:solidFill>
              </a:rPr>
              <a:t>Shipping Zones and Restrictions:</a:t>
            </a:r>
            <a:endParaRPr lang="en-US" sz="1800" u="sng" dirty="0">
              <a:solidFill>
                <a:srgbClr val="7030A0"/>
              </a:solidFill>
            </a:endParaRPr>
          </a:p>
          <a:p>
            <a:r>
              <a:rPr lang="en-US" sz="1800" dirty="0"/>
              <a:t>Define shipping zones based on geographic regions you'll </a:t>
            </a:r>
            <a:r>
              <a:rPr lang="en-US" sz="1800" dirty="0" err="1"/>
              <a:t>serve.Set</a:t>
            </a:r>
            <a:r>
              <a:rPr lang="en-US" sz="1800" dirty="0"/>
              <a:t> up shipping restrictions (e.g., certain products cannot be shipped to certain countries) and specify any shipping rules or limitations.</a:t>
            </a:r>
          </a:p>
          <a:p>
            <a:pPr>
              <a:buFont typeface="Wingdings" panose="05000000000000000000" pitchFamily="2" charset="2"/>
              <a:buChar char="v"/>
            </a:pPr>
            <a:r>
              <a:rPr lang="en-US" sz="1800" b="1" u="sng" dirty="0">
                <a:solidFill>
                  <a:srgbClr val="7030A0"/>
                </a:solidFill>
              </a:rPr>
              <a:t>Packaging and Labeling:</a:t>
            </a:r>
          </a:p>
          <a:p>
            <a:r>
              <a:rPr lang="en-US" sz="1800" dirty="0"/>
              <a:t>Choose appropriate packaging materials to ensure products are well-protected during transit.</a:t>
            </a:r>
          </a:p>
          <a:p>
            <a:r>
              <a:rPr lang="en-US" sz="1800" dirty="0"/>
              <a:t>Generate and print shipping labels with tracking information for each order.</a:t>
            </a:r>
          </a:p>
          <a:p>
            <a:endParaRPr lang="en-US" dirty="0"/>
          </a:p>
        </p:txBody>
      </p:sp>
      <p:pic>
        <p:nvPicPr>
          <p:cNvPr id="2" name="Picture 1"/>
          <p:cNvPicPr>
            <a:picLocks noChangeAspect="1"/>
          </p:cNvPicPr>
          <p:nvPr/>
        </p:nvPicPr>
        <p:blipFill>
          <a:blip r:embed="rId2"/>
          <a:stretch>
            <a:fillRect/>
          </a:stretch>
        </p:blipFill>
        <p:spPr>
          <a:xfrm>
            <a:off x="9529433" y="3479978"/>
            <a:ext cx="2268867" cy="2958921"/>
          </a:xfrm>
          <a:prstGeom prst="rect">
            <a:avLst/>
          </a:prstGeom>
        </p:spPr>
      </p:pic>
    </p:spTree>
    <p:extLst>
      <p:ext uri="{BB962C8B-B14F-4D97-AF65-F5344CB8AC3E}">
        <p14:creationId xmlns:p14="http://schemas.microsoft.com/office/powerpoint/2010/main" val="2443001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80">
                                          <p:stCondLst>
                                            <p:cond delay="0"/>
                                          </p:stCondLst>
                                        </p:cTn>
                                        <p:tgtEl>
                                          <p:spTgt spid="3">
                                            <p:txEl>
                                              <p:pRg st="0" end="0"/>
                                            </p:txEl>
                                          </p:spTgt>
                                        </p:tgtEl>
                                      </p:cBhvr>
                                    </p:animEffect>
                                    <p:anim calcmode="lin" valueType="num">
                                      <p:cBhvr>
                                        <p:cTn id="8" dur="1822" tmFilter="0,0; 0.14,0.36; 0.43,0.73; 0.71,0.91; 1.0,1.0">
                                          <p:stCondLst>
                                            <p:cond delay="0"/>
                                          </p:stCondLst>
                                        </p:cTn>
                                        <p:tgtEl>
                                          <p:spTgt spid="3">
                                            <p:txEl>
                                              <p:pRg st="0" end="0"/>
                                            </p:txEl>
                                          </p:spTgt>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
                                            <p:txEl>
                                              <p:pRg st="0" end="0"/>
                                            </p:txEl>
                                          </p:spTgt>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
                                            <p:txEl>
                                              <p:pRg st="0" end="0"/>
                                            </p:txEl>
                                          </p:spTgt>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
                                            <p:txEl>
                                              <p:pRg st="0" end="0"/>
                                            </p:txEl>
                                          </p:spTgt>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
                                            <p:txEl>
                                              <p:pRg st="0" end="0"/>
                                            </p:txEl>
                                          </p:spTgt>
                                        </p:tgtEl>
                                        <p:attrNameLst>
                                          <p:attrName>ppt_y</p:attrName>
                                        </p:attrNameLst>
                                      </p:cBhvr>
                                      <p:tavLst>
                                        <p:tav tm="0" fmla="#ppt_y-sin(pi*$)/81">
                                          <p:val>
                                            <p:fltVal val="0"/>
                                          </p:val>
                                        </p:tav>
                                        <p:tav tm="100000">
                                          <p:val>
                                            <p:fltVal val="1"/>
                                          </p:val>
                                        </p:tav>
                                      </p:tavLst>
                                    </p:anim>
                                    <p:animScale>
                                      <p:cBhvr>
                                        <p:cTn id="13" dur="26">
                                          <p:stCondLst>
                                            <p:cond delay="650"/>
                                          </p:stCondLst>
                                        </p:cTn>
                                        <p:tgtEl>
                                          <p:spTgt spid="3">
                                            <p:txEl>
                                              <p:pRg st="0" end="0"/>
                                            </p:txEl>
                                          </p:spTgt>
                                        </p:tgtEl>
                                      </p:cBhvr>
                                      <p:to x="100000" y="60000"/>
                                    </p:animScale>
                                    <p:animScale>
                                      <p:cBhvr>
                                        <p:cTn id="14" dur="166" decel="50000">
                                          <p:stCondLst>
                                            <p:cond delay="676"/>
                                          </p:stCondLst>
                                        </p:cTn>
                                        <p:tgtEl>
                                          <p:spTgt spid="3">
                                            <p:txEl>
                                              <p:pRg st="0" end="0"/>
                                            </p:txEl>
                                          </p:spTgt>
                                        </p:tgtEl>
                                      </p:cBhvr>
                                      <p:to x="100000" y="100000"/>
                                    </p:animScale>
                                    <p:animScale>
                                      <p:cBhvr>
                                        <p:cTn id="15" dur="26">
                                          <p:stCondLst>
                                            <p:cond delay="1312"/>
                                          </p:stCondLst>
                                        </p:cTn>
                                        <p:tgtEl>
                                          <p:spTgt spid="3">
                                            <p:txEl>
                                              <p:pRg st="0" end="0"/>
                                            </p:txEl>
                                          </p:spTgt>
                                        </p:tgtEl>
                                      </p:cBhvr>
                                      <p:to x="100000" y="80000"/>
                                    </p:animScale>
                                    <p:animScale>
                                      <p:cBhvr>
                                        <p:cTn id="16" dur="166" decel="50000">
                                          <p:stCondLst>
                                            <p:cond delay="1338"/>
                                          </p:stCondLst>
                                        </p:cTn>
                                        <p:tgtEl>
                                          <p:spTgt spid="3">
                                            <p:txEl>
                                              <p:pRg st="0" end="0"/>
                                            </p:txEl>
                                          </p:spTgt>
                                        </p:tgtEl>
                                      </p:cBhvr>
                                      <p:to x="100000" y="100000"/>
                                    </p:animScale>
                                    <p:animScale>
                                      <p:cBhvr>
                                        <p:cTn id="17" dur="26">
                                          <p:stCondLst>
                                            <p:cond delay="1642"/>
                                          </p:stCondLst>
                                        </p:cTn>
                                        <p:tgtEl>
                                          <p:spTgt spid="3">
                                            <p:txEl>
                                              <p:pRg st="0" end="0"/>
                                            </p:txEl>
                                          </p:spTgt>
                                        </p:tgtEl>
                                      </p:cBhvr>
                                      <p:to x="100000" y="90000"/>
                                    </p:animScale>
                                    <p:animScale>
                                      <p:cBhvr>
                                        <p:cTn id="18" dur="166" decel="50000">
                                          <p:stCondLst>
                                            <p:cond delay="1668"/>
                                          </p:stCondLst>
                                        </p:cTn>
                                        <p:tgtEl>
                                          <p:spTgt spid="3">
                                            <p:txEl>
                                              <p:pRg st="0" end="0"/>
                                            </p:txEl>
                                          </p:spTgt>
                                        </p:tgtEl>
                                      </p:cBhvr>
                                      <p:to x="100000" y="100000"/>
                                    </p:animScale>
                                    <p:animScale>
                                      <p:cBhvr>
                                        <p:cTn id="19" dur="26">
                                          <p:stCondLst>
                                            <p:cond delay="1808"/>
                                          </p:stCondLst>
                                        </p:cTn>
                                        <p:tgtEl>
                                          <p:spTgt spid="3">
                                            <p:txEl>
                                              <p:pRg st="0" end="0"/>
                                            </p:txEl>
                                          </p:spTgt>
                                        </p:tgtEl>
                                      </p:cBhvr>
                                      <p:to x="100000" y="95000"/>
                                    </p:animScale>
                                    <p:animScale>
                                      <p:cBhvr>
                                        <p:cTn id="20" dur="166" decel="50000">
                                          <p:stCondLst>
                                            <p:cond delay="1834"/>
                                          </p:stCondLst>
                                        </p:cTn>
                                        <p:tgtEl>
                                          <p:spTgt spid="3">
                                            <p:txEl>
                                              <p:pRg st="0" end="0"/>
                                            </p:txEl>
                                          </p:spTgt>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6" presetClass="entr" presetSubtype="0" fill="hold" grpId="0" nodeType="clickEffect">
                                  <p:stCondLst>
                                    <p:cond delay="0"/>
                                  </p:stCondLst>
                                  <p:childTnLst>
                                    <p:set>
                                      <p:cBhvr>
                                        <p:cTn id="24" dur="1" fill="hold">
                                          <p:stCondLst>
                                            <p:cond delay="0"/>
                                          </p:stCondLst>
                                        </p:cTn>
                                        <p:tgtEl>
                                          <p:spTgt spid="3">
                                            <p:txEl>
                                              <p:pRg st="1" end="1"/>
                                            </p:txEl>
                                          </p:spTgt>
                                        </p:tgtEl>
                                        <p:attrNameLst>
                                          <p:attrName>style.visibility</p:attrName>
                                        </p:attrNameLst>
                                      </p:cBhvr>
                                      <p:to>
                                        <p:strVal val="visible"/>
                                      </p:to>
                                    </p:set>
                                    <p:animEffect transition="in" filter="wipe(down)">
                                      <p:cBhvr>
                                        <p:cTn id="25" dur="580">
                                          <p:stCondLst>
                                            <p:cond delay="0"/>
                                          </p:stCondLst>
                                        </p:cTn>
                                        <p:tgtEl>
                                          <p:spTgt spid="3">
                                            <p:txEl>
                                              <p:pRg st="1" end="1"/>
                                            </p:txEl>
                                          </p:spTgt>
                                        </p:tgtEl>
                                      </p:cBhvr>
                                    </p:animEffect>
                                    <p:anim calcmode="lin" valueType="num">
                                      <p:cBhvr>
                                        <p:cTn id="26" dur="1822" tmFilter="0,0; 0.14,0.36; 0.43,0.73; 0.71,0.91; 1.0,1.0">
                                          <p:stCondLst>
                                            <p:cond delay="0"/>
                                          </p:stCondLst>
                                        </p:cTn>
                                        <p:tgtEl>
                                          <p:spTgt spid="3">
                                            <p:txEl>
                                              <p:pRg st="1" end="1"/>
                                            </p:txEl>
                                          </p:spTgt>
                                        </p:tgtEl>
                                        <p:attrNameLst>
                                          <p:attrName>ppt_x</p:attrName>
                                        </p:attrNameLst>
                                      </p:cBhvr>
                                      <p:tavLst>
                                        <p:tav tm="0">
                                          <p:val>
                                            <p:strVal val="#ppt_x-0.25"/>
                                          </p:val>
                                        </p:tav>
                                        <p:tav tm="100000">
                                          <p:val>
                                            <p:strVal val="#ppt_x"/>
                                          </p:val>
                                        </p:tav>
                                      </p:tavLst>
                                    </p:anim>
                                    <p:anim calcmode="lin" valueType="num">
                                      <p:cBhvr>
                                        <p:cTn id="27" dur="664" tmFilter="0.0,0.0; 0.25,0.07; 0.50,0.2; 0.75,0.467; 1.0,1.0">
                                          <p:stCondLst>
                                            <p:cond delay="0"/>
                                          </p:stCondLst>
                                        </p:cTn>
                                        <p:tgtEl>
                                          <p:spTgt spid="3">
                                            <p:txEl>
                                              <p:pRg st="1" end="1"/>
                                            </p:txEl>
                                          </p:spTgt>
                                        </p:tgtEl>
                                        <p:attrNameLst>
                                          <p:attrName>ppt_y</p:attrName>
                                        </p:attrNameLst>
                                      </p:cBhvr>
                                      <p:tavLst>
                                        <p:tav tm="0" fmla="#ppt_y-sin(pi*$)/3">
                                          <p:val>
                                            <p:fltVal val="0.5"/>
                                          </p:val>
                                        </p:tav>
                                        <p:tav tm="100000">
                                          <p:val>
                                            <p:fltVal val="1"/>
                                          </p:val>
                                        </p:tav>
                                      </p:tavLst>
                                    </p:anim>
                                    <p:anim calcmode="lin" valueType="num">
                                      <p:cBhvr>
                                        <p:cTn id="28" dur="664" tmFilter="0, 0; 0.125,0.2665; 0.25,0.4; 0.375,0.465; 0.5,0.5;  0.625,0.535; 0.75,0.6; 0.875,0.7335; 1,1">
                                          <p:stCondLst>
                                            <p:cond delay="664"/>
                                          </p:stCondLst>
                                        </p:cTn>
                                        <p:tgtEl>
                                          <p:spTgt spid="3">
                                            <p:txEl>
                                              <p:pRg st="1" end="1"/>
                                            </p:txEl>
                                          </p:spTgt>
                                        </p:tgtEl>
                                        <p:attrNameLst>
                                          <p:attrName>ppt_y</p:attrName>
                                        </p:attrNameLst>
                                      </p:cBhvr>
                                      <p:tavLst>
                                        <p:tav tm="0" fmla="#ppt_y-sin(pi*$)/9">
                                          <p:val>
                                            <p:fltVal val="0"/>
                                          </p:val>
                                        </p:tav>
                                        <p:tav tm="100000">
                                          <p:val>
                                            <p:fltVal val="1"/>
                                          </p:val>
                                        </p:tav>
                                      </p:tavLst>
                                    </p:anim>
                                    <p:anim calcmode="lin" valueType="num">
                                      <p:cBhvr>
                                        <p:cTn id="29" dur="332" tmFilter="0, 0; 0.125,0.2665; 0.25,0.4; 0.375,0.465; 0.5,0.5;  0.625,0.535; 0.75,0.6; 0.875,0.7335; 1,1">
                                          <p:stCondLst>
                                            <p:cond delay="1324"/>
                                          </p:stCondLst>
                                        </p:cTn>
                                        <p:tgtEl>
                                          <p:spTgt spid="3">
                                            <p:txEl>
                                              <p:pRg st="1" end="1"/>
                                            </p:txEl>
                                          </p:spTgt>
                                        </p:tgtEl>
                                        <p:attrNameLst>
                                          <p:attrName>ppt_y</p:attrName>
                                        </p:attrNameLst>
                                      </p:cBhvr>
                                      <p:tavLst>
                                        <p:tav tm="0" fmla="#ppt_y-sin(pi*$)/27">
                                          <p:val>
                                            <p:fltVal val="0"/>
                                          </p:val>
                                        </p:tav>
                                        <p:tav tm="100000">
                                          <p:val>
                                            <p:fltVal val="1"/>
                                          </p:val>
                                        </p:tav>
                                      </p:tavLst>
                                    </p:anim>
                                    <p:anim calcmode="lin" valueType="num">
                                      <p:cBhvr>
                                        <p:cTn id="30" dur="164" tmFilter="0, 0; 0.125,0.2665; 0.25,0.4; 0.375,0.465; 0.5,0.5;  0.625,0.535; 0.75,0.6; 0.875,0.7335; 1,1">
                                          <p:stCondLst>
                                            <p:cond delay="1656"/>
                                          </p:stCondLst>
                                        </p:cTn>
                                        <p:tgtEl>
                                          <p:spTgt spid="3">
                                            <p:txEl>
                                              <p:pRg st="1" end="1"/>
                                            </p:txEl>
                                          </p:spTgt>
                                        </p:tgtEl>
                                        <p:attrNameLst>
                                          <p:attrName>ppt_y</p:attrName>
                                        </p:attrNameLst>
                                      </p:cBhvr>
                                      <p:tavLst>
                                        <p:tav tm="0" fmla="#ppt_y-sin(pi*$)/81">
                                          <p:val>
                                            <p:fltVal val="0"/>
                                          </p:val>
                                        </p:tav>
                                        <p:tav tm="100000">
                                          <p:val>
                                            <p:fltVal val="1"/>
                                          </p:val>
                                        </p:tav>
                                      </p:tavLst>
                                    </p:anim>
                                    <p:animScale>
                                      <p:cBhvr>
                                        <p:cTn id="31" dur="26">
                                          <p:stCondLst>
                                            <p:cond delay="650"/>
                                          </p:stCondLst>
                                        </p:cTn>
                                        <p:tgtEl>
                                          <p:spTgt spid="3">
                                            <p:txEl>
                                              <p:pRg st="1" end="1"/>
                                            </p:txEl>
                                          </p:spTgt>
                                        </p:tgtEl>
                                      </p:cBhvr>
                                      <p:to x="100000" y="60000"/>
                                    </p:animScale>
                                    <p:animScale>
                                      <p:cBhvr>
                                        <p:cTn id="32" dur="166" decel="50000">
                                          <p:stCondLst>
                                            <p:cond delay="676"/>
                                          </p:stCondLst>
                                        </p:cTn>
                                        <p:tgtEl>
                                          <p:spTgt spid="3">
                                            <p:txEl>
                                              <p:pRg st="1" end="1"/>
                                            </p:txEl>
                                          </p:spTgt>
                                        </p:tgtEl>
                                      </p:cBhvr>
                                      <p:to x="100000" y="100000"/>
                                    </p:animScale>
                                    <p:animScale>
                                      <p:cBhvr>
                                        <p:cTn id="33" dur="26">
                                          <p:stCondLst>
                                            <p:cond delay="1312"/>
                                          </p:stCondLst>
                                        </p:cTn>
                                        <p:tgtEl>
                                          <p:spTgt spid="3">
                                            <p:txEl>
                                              <p:pRg st="1" end="1"/>
                                            </p:txEl>
                                          </p:spTgt>
                                        </p:tgtEl>
                                      </p:cBhvr>
                                      <p:to x="100000" y="80000"/>
                                    </p:animScale>
                                    <p:animScale>
                                      <p:cBhvr>
                                        <p:cTn id="34" dur="166" decel="50000">
                                          <p:stCondLst>
                                            <p:cond delay="1338"/>
                                          </p:stCondLst>
                                        </p:cTn>
                                        <p:tgtEl>
                                          <p:spTgt spid="3">
                                            <p:txEl>
                                              <p:pRg st="1" end="1"/>
                                            </p:txEl>
                                          </p:spTgt>
                                        </p:tgtEl>
                                      </p:cBhvr>
                                      <p:to x="100000" y="100000"/>
                                    </p:animScale>
                                    <p:animScale>
                                      <p:cBhvr>
                                        <p:cTn id="35" dur="26">
                                          <p:stCondLst>
                                            <p:cond delay="1642"/>
                                          </p:stCondLst>
                                        </p:cTn>
                                        <p:tgtEl>
                                          <p:spTgt spid="3">
                                            <p:txEl>
                                              <p:pRg st="1" end="1"/>
                                            </p:txEl>
                                          </p:spTgt>
                                        </p:tgtEl>
                                      </p:cBhvr>
                                      <p:to x="100000" y="90000"/>
                                    </p:animScale>
                                    <p:animScale>
                                      <p:cBhvr>
                                        <p:cTn id="36" dur="166" decel="50000">
                                          <p:stCondLst>
                                            <p:cond delay="1668"/>
                                          </p:stCondLst>
                                        </p:cTn>
                                        <p:tgtEl>
                                          <p:spTgt spid="3">
                                            <p:txEl>
                                              <p:pRg st="1" end="1"/>
                                            </p:txEl>
                                          </p:spTgt>
                                        </p:tgtEl>
                                      </p:cBhvr>
                                      <p:to x="100000" y="100000"/>
                                    </p:animScale>
                                    <p:animScale>
                                      <p:cBhvr>
                                        <p:cTn id="37" dur="26">
                                          <p:stCondLst>
                                            <p:cond delay="1808"/>
                                          </p:stCondLst>
                                        </p:cTn>
                                        <p:tgtEl>
                                          <p:spTgt spid="3">
                                            <p:txEl>
                                              <p:pRg st="1" end="1"/>
                                            </p:txEl>
                                          </p:spTgt>
                                        </p:tgtEl>
                                      </p:cBhvr>
                                      <p:to x="100000" y="95000"/>
                                    </p:animScale>
                                    <p:animScale>
                                      <p:cBhvr>
                                        <p:cTn id="38" dur="166" decel="50000">
                                          <p:stCondLst>
                                            <p:cond delay="1834"/>
                                          </p:stCondLst>
                                        </p:cTn>
                                        <p:tgtEl>
                                          <p:spTgt spid="3">
                                            <p:txEl>
                                              <p:pRg st="1" end="1"/>
                                            </p:txEl>
                                          </p:spTgt>
                                        </p:tgtEl>
                                      </p:cBhvr>
                                      <p:to x="100000" y="100000"/>
                                    </p:animScale>
                                  </p:childTnLst>
                                </p:cTn>
                              </p:par>
                            </p:childTnLst>
                          </p:cTn>
                        </p:par>
                      </p:childTnLst>
                    </p:cTn>
                  </p:par>
                  <p:par>
                    <p:cTn id="39" fill="hold">
                      <p:stCondLst>
                        <p:cond delay="indefinite"/>
                      </p:stCondLst>
                      <p:childTnLst>
                        <p:par>
                          <p:cTn id="40" fill="hold">
                            <p:stCondLst>
                              <p:cond delay="0"/>
                            </p:stCondLst>
                            <p:childTnLst>
                              <p:par>
                                <p:cTn id="41" presetID="26" presetClass="entr" presetSubtype="0" fill="hold" grpId="0" nodeType="clickEffect">
                                  <p:stCondLst>
                                    <p:cond delay="0"/>
                                  </p:stCondLst>
                                  <p:childTnLst>
                                    <p:set>
                                      <p:cBhvr>
                                        <p:cTn id="42" dur="1" fill="hold">
                                          <p:stCondLst>
                                            <p:cond delay="0"/>
                                          </p:stCondLst>
                                        </p:cTn>
                                        <p:tgtEl>
                                          <p:spTgt spid="3">
                                            <p:txEl>
                                              <p:pRg st="2" end="2"/>
                                            </p:txEl>
                                          </p:spTgt>
                                        </p:tgtEl>
                                        <p:attrNameLst>
                                          <p:attrName>style.visibility</p:attrName>
                                        </p:attrNameLst>
                                      </p:cBhvr>
                                      <p:to>
                                        <p:strVal val="visible"/>
                                      </p:to>
                                    </p:set>
                                    <p:animEffect transition="in" filter="wipe(down)">
                                      <p:cBhvr>
                                        <p:cTn id="43" dur="580">
                                          <p:stCondLst>
                                            <p:cond delay="0"/>
                                          </p:stCondLst>
                                        </p:cTn>
                                        <p:tgtEl>
                                          <p:spTgt spid="3">
                                            <p:txEl>
                                              <p:pRg st="2" end="2"/>
                                            </p:txEl>
                                          </p:spTgt>
                                        </p:tgtEl>
                                      </p:cBhvr>
                                    </p:animEffect>
                                    <p:anim calcmode="lin" valueType="num">
                                      <p:cBhvr>
                                        <p:cTn id="44" dur="1822" tmFilter="0,0; 0.14,0.36; 0.43,0.73; 0.71,0.91; 1.0,1.0">
                                          <p:stCondLst>
                                            <p:cond delay="0"/>
                                          </p:stCondLst>
                                        </p:cTn>
                                        <p:tgtEl>
                                          <p:spTgt spid="3">
                                            <p:txEl>
                                              <p:pRg st="2" end="2"/>
                                            </p:txEl>
                                          </p:spTgt>
                                        </p:tgtEl>
                                        <p:attrNameLst>
                                          <p:attrName>ppt_x</p:attrName>
                                        </p:attrNameLst>
                                      </p:cBhvr>
                                      <p:tavLst>
                                        <p:tav tm="0">
                                          <p:val>
                                            <p:strVal val="#ppt_x-0.25"/>
                                          </p:val>
                                        </p:tav>
                                        <p:tav tm="100000">
                                          <p:val>
                                            <p:strVal val="#ppt_x"/>
                                          </p:val>
                                        </p:tav>
                                      </p:tavLst>
                                    </p:anim>
                                    <p:anim calcmode="lin" valueType="num">
                                      <p:cBhvr>
                                        <p:cTn id="45" dur="664" tmFilter="0.0,0.0; 0.25,0.07; 0.50,0.2; 0.75,0.467; 1.0,1.0">
                                          <p:stCondLst>
                                            <p:cond delay="0"/>
                                          </p:stCondLst>
                                        </p:cTn>
                                        <p:tgtEl>
                                          <p:spTgt spid="3">
                                            <p:txEl>
                                              <p:pRg st="2" end="2"/>
                                            </p:txEl>
                                          </p:spTgt>
                                        </p:tgtEl>
                                        <p:attrNameLst>
                                          <p:attrName>ppt_y</p:attrName>
                                        </p:attrNameLst>
                                      </p:cBhvr>
                                      <p:tavLst>
                                        <p:tav tm="0" fmla="#ppt_y-sin(pi*$)/3">
                                          <p:val>
                                            <p:fltVal val="0.5"/>
                                          </p:val>
                                        </p:tav>
                                        <p:tav tm="100000">
                                          <p:val>
                                            <p:fltVal val="1"/>
                                          </p:val>
                                        </p:tav>
                                      </p:tavLst>
                                    </p:anim>
                                    <p:anim calcmode="lin" valueType="num">
                                      <p:cBhvr>
                                        <p:cTn id="46" dur="664" tmFilter="0, 0; 0.125,0.2665; 0.25,0.4; 0.375,0.465; 0.5,0.5;  0.625,0.535; 0.75,0.6; 0.875,0.7335; 1,1">
                                          <p:stCondLst>
                                            <p:cond delay="664"/>
                                          </p:stCondLst>
                                        </p:cTn>
                                        <p:tgtEl>
                                          <p:spTgt spid="3">
                                            <p:txEl>
                                              <p:pRg st="2" end="2"/>
                                            </p:txEl>
                                          </p:spTgt>
                                        </p:tgtEl>
                                        <p:attrNameLst>
                                          <p:attrName>ppt_y</p:attrName>
                                        </p:attrNameLst>
                                      </p:cBhvr>
                                      <p:tavLst>
                                        <p:tav tm="0" fmla="#ppt_y-sin(pi*$)/9">
                                          <p:val>
                                            <p:fltVal val="0"/>
                                          </p:val>
                                        </p:tav>
                                        <p:tav tm="100000">
                                          <p:val>
                                            <p:fltVal val="1"/>
                                          </p:val>
                                        </p:tav>
                                      </p:tavLst>
                                    </p:anim>
                                    <p:anim calcmode="lin" valueType="num">
                                      <p:cBhvr>
                                        <p:cTn id="47" dur="332" tmFilter="0, 0; 0.125,0.2665; 0.25,0.4; 0.375,0.465; 0.5,0.5;  0.625,0.535; 0.75,0.6; 0.875,0.7335; 1,1">
                                          <p:stCondLst>
                                            <p:cond delay="1324"/>
                                          </p:stCondLst>
                                        </p:cTn>
                                        <p:tgtEl>
                                          <p:spTgt spid="3">
                                            <p:txEl>
                                              <p:pRg st="2" end="2"/>
                                            </p:txEl>
                                          </p:spTgt>
                                        </p:tgtEl>
                                        <p:attrNameLst>
                                          <p:attrName>ppt_y</p:attrName>
                                        </p:attrNameLst>
                                      </p:cBhvr>
                                      <p:tavLst>
                                        <p:tav tm="0" fmla="#ppt_y-sin(pi*$)/27">
                                          <p:val>
                                            <p:fltVal val="0"/>
                                          </p:val>
                                        </p:tav>
                                        <p:tav tm="100000">
                                          <p:val>
                                            <p:fltVal val="1"/>
                                          </p:val>
                                        </p:tav>
                                      </p:tavLst>
                                    </p:anim>
                                    <p:anim calcmode="lin" valueType="num">
                                      <p:cBhvr>
                                        <p:cTn id="48" dur="164" tmFilter="0, 0; 0.125,0.2665; 0.25,0.4; 0.375,0.465; 0.5,0.5;  0.625,0.535; 0.75,0.6; 0.875,0.7335; 1,1">
                                          <p:stCondLst>
                                            <p:cond delay="1656"/>
                                          </p:stCondLst>
                                        </p:cTn>
                                        <p:tgtEl>
                                          <p:spTgt spid="3">
                                            <p:txEl>
                                              <p:pRg st="2" end="2"/>
                                            </p:txEl>
                                          </p:spTgt>
                                        </p:tgtEl>
                                        <p:attrNameLst>
                                          <p:attrName>ppt_y</p:attrName>
                                        </p:attrNameLst>
                                      </p:cBhvr>
                                      <p:tavLst>
                                        <p:tav tm="0" fmla="#ppt_y-sin(pi*$)/81">
                                          <p:val>
                                            <p:fltVal val="0"/>
                                          </p:val>
                                        </p:tav>
                                        <p:tav tm="100000">
                                          <p:val>
                                            <p:fltVal val="1"/>
                                          </p:val>
                                        </p:tav>
                                      </p:tavLst>
                                    </p:anim>
                                    <p:animScale>
                                      <p:cBhvr>
                                        <p:cTn id="49" dur="26">
                                          <p:stCondLst>
                                            <p:cond delay="650"/>
                                          </p:stCondLst>
                                        </p:cTn>
                                        <p:tgtEl>
                                          <p:spTgt spid="3">
                                            <p:txEl>
                                              <p:pRg st="2" end="2"/>
                                            </p:txEl>
                                          </p:spTgt>
                                        </p:tgtEl>
                                      </p:cBhvr>
                                      <p:to x="100000" y="60000"/>
                                    </p:animScale>
                                    <p:animScale>
                                      <p:cBhvr>
                                        <p:cTn id="50" dur="166" decel="50000">
                                          <p:stCondLst>
                                            <p:cond delay="676"/>
                                          </p:stCondLst>
                                        </p:cTn>
                                        <p:tgtEl>
                                          <p:spTgt spid="3">
                                            <p:txEl>
                                              <p:pRg st="2" end="2"/>
                                            </p:txEl>
                                          </p:spTgt>
                                        </p:tgtEl>
                                      </p:cBhvr>
                                      <p:to x="100000" y="100000"/>
                                    </p:animScale>
                                    <p:animScale>
                                      <p:cBhvr>
                                        <p:cTn id="51" dur="26">
                                          <p:stCondLst>
                                            <p:cond delay="1312"/>
                                          </p:stCondLst>
                                        </p:cTn>
                                        <p:tgtEl>
                                          <p:spTgt spid="3">
                                            <p:txEl>
                                              <p:pRg st="2" end="2"/>
                                            </p:txEl>
                                          </p:spTgt>
                                        </p:tgtEl>
                                      </p:cBhvr>
                                      <p:to x="100000" y="80000"/>
                                    </p:animScale>
                                    <p:animScale>
                                      <p:cBhvr>
                                        <p:cTn id="52" dur="166" decel="50000">
                                          <p:stCondLst>
                                            <p:cond delay="1338"/>
                                          </p:stCondLst>
                                        </p:cTn>
                                        <p:tgtEl>
                                          <p:spTgt spid="3">
                                            <p:txEl>
                                              <p:pRg st="2" end="2"/>
                                            </p:txEl>
                                          </p:spTgt>
                                        </p:tgtEl>
                                      </p:cBhvr>
                                      <p:to x="100000" y="100000"/>
                                    </p:animScale>
                                    <p:animScale>
                                      <p:cBhvr>
                                        <p:cTn id="53" dur="26">
                                          <p:stCondLst>
                                            <p:cond delay="1642"/>
                                          </p:stCondLst>
                                        </p:cTn>
                                        <p:tgtEl>
                                          <p:spTgt spid="3">
                                            <p:txEl>
                                              <p:pRg st="2" end="2"/>
                                            </p:txEl>
                                          </p:spTgt>
                                        </p:tgtEl>
                                      </p:cBhvr>
                                      <p:to x="100000" y="90000"/>
                                    </p:animScale>
                                    <p:animScale>
                                      <p:cBhvr>
                                        <p:cTn id="54" dur="166" decel="50000">
                                          <p:stCondLst>
                                            <p:cond delay="1668"/>
                                          </p:stCondLst>
                                        </p:cTn>
                                        <p:tgtEl>
                                          <p:spTgt spid="3">
                                            <p:txEl>
                                              <p:pRg st="2" end="2"/>
                                            </p:txEl>
                                          </p:spTgt>
                                        </p:tgtEl>
                                      </p:cBhvr>
                                      <p:to x="100000" y="100000"/>
                                    </p:animScale>
                                    <p:animScale>
                                      <p:cBhvr>
                                        <p:cTn id="55" dur="26">
                                          <p:stCondLst>
                                            <p:cond delay="1808"/>
                                          </p:stCondLst>
                                        </p:cTn>
                                        <p:tgtEl>
                                          <p:spTgt spid="3">
                                            <p:txEl>
                                              <p:pRg st="2" end="2"/>
                                            </p:txEl>
                                          </p:spTgt>
                                        </p:tgtEl>
                                      </p:cBhvr>
                                      <p:to x="100000" y="95000"/>
                                    </p:animScale>
                                    <p:animScale>
                                      <p:cBhvr>
                                        <p:cTn id="56" dur="166" decel="50000">
                                          <p:stCondLst>
                                            <p:cond delay="1834"/>
                                          </p:stCondLst>
                                        </p:cTn>
                                        <p:tgtEl>
                                          <p:spTgt spid="3">
                                            <p:txEl>
                                              <p:pRg st="2" end="2"/>
                                            </p:txEl>
                                          </p:spTgt>
                                        </p:tgtEl>
                                      </p:cBhvr>
                                      <p:to x="100000" y="100000"/>
                                    </p:animScale>
                                  </p:childTnLst>
                                </p:cTn>
                              </p:par>
                            </p:childTnLst>
                          </p:cTn>
                        </p:par>
                      </p:childTnLst>
                    </p:cTn>
                  </p:par>
                  <p:par>
                    <p:cTn id="57" fill="hold">
                      <p:stCondLst>
                        <p:cond delay="indefinite"/>
                      </p:stCondLst>
                      <p:childTnLst>
                        <p:par>
                          <p:cTn id="58" fill="hold">
                            <p:stCondLst>
                              <p:cond delay="0"/>
                            </p:stCondLst>
                            <p:childTnLst>
                              <p:par>
                                <p:cTn id="59" presetID="26" presetClass="entr" presetSubtype="0" fill="hold" grpId="0" nodeType="clickEffect">
                                  <p:stCondLst>
                                    <p:cond delay="0"/>
                                  </p:stCondLst>
                                  <p:childTnLst>
                                    <p:set>
                                      <p:cBhvr>
                                        <p:cTn id="60" dur="1" fill="hold">
                                          <p:stCondLst>
                                            <p:cond delay="0"/>
                                          </p:stCondLst>
                                        </p:cTn>
                                        <p:tgtEl>
                                          <p:spTgt spid="3">
                                            <p:txEl>
                                              <p:pRg st="3" end="3"/>
                                            </p:txEl>
                                          </p:spTgt>
                                        </p:tgtEl>
                                        <p:attrNameLst>
                                          <p:attrName>style.visibility</p:attrName>
                                        </p:attrNameLst>
                                      </p:cBhvr>
                                      <p:to>
                                        <p:strVal val="visible"/>
                                      </p:to>
                                    </p:set>
                                    <p:animEffect transition="in" filter="wipe(down)">
                                      <p:cBhvr>
                                        <p:cTn id="61" dur="580">
                                          <p:stCondLst>
                                            <p:cond delay="0"/>
                                          </p:stCondLst>
                                        </p:cTn>
                                        <p:tgtEl>
                                          <p:spTgt spid="3">
                                            <p:txEl>
                                              <p:pRg st="3" end="3"/>
                                            </p:txEl>
                                          </p:spTgt>
                                        </p:tgtEl>
                                      </p:cBhvr>
                                    </p:animEffect>
                                    <p:anim calcmode="lin" valueType="num">
                                      <p:cBhvr>
                                        <p:cTn id="62" dur="1822" tmFilter="0,0; 0.14,0.36; 0.43,0.73; 0.71,0.91; 1.0,1.0">
                                          <p:stCondLst>
                                            <p:cond delay="0"/>
                                          </p:stCondLst>
                                        </p:cTn>
                                        <p:tgtEl>
                                          <p:spTgt spid="3">
                                            <p:txEl>
                                              <p:pRg st="3" end="3"/>
                                            </p:txEl>
                                          </p:spTgt>
                                        </p:tgtEl>
                                        <p:attrNameLst>
                                          <p:attrName>ppt_x</p:attrName>
                                        </p:attrNameLst>
                                      </p:cBhvr>
                                      <p:tavLst>
                                        <p:tav tm="0">
                                          <p:val>
                                            <p:strVal val="#ppt_x-0.25"/>
                                          </p:val>
                                        </p:tav>
                                        <p:tav tm="100000">
                                          <p:val>
                                            <p:strVal val="#ppt_x"/>
                                          </p:val>
                                        </p:tav>
                                      </p:tavLst>
                                    </p:anim>
                                    <p:anim calcmode="lin" valueType="num">
                                      <p:cBhvr>
                                        <p:cTn id="63" dur="664" tmFilter="0.0,0.0; 0.25,0.07; 0.50,0.2; 0.75,0.467; 1.0,1.0">
                                          <p:stCondLst>
                                            <p:cond delay="0"/>
                                          </p:stCondLst>
                                        </p:cTn>
                                        <p:tgtEl>
                                          <p:spTgt spid="3">
                                            <p:txEl>
                                              <p:pRg st="3" end="3"/>
                                            </p:txEl>
                                          </p:spTgt>
                                        </p:tgtEl>
                                        <p:attrNameLst>
                                          <p:attrName>ppt_y</p:attrName>
                                        </p:attrNameLst>
                                      </p:cBhvr>
                                      <p:tavLst>
                                        <p:tav tm="0" fmla="#ppt_y-sin(pi*$)/3">
                                          <p:val>
                                            <p:fltVal val="0.5"/>
                                          </p:val>
                                        </p:tav>
                                        <p:tav tm="100000">
                                          <p:val>
                                            <p:fltVal val="1"/>
                                          </p:val>
                                        </p:tav>
                                      </p:tavLst>
                                    </p:anim>
                                    <p:anim calcmode="lin" valueType="num">
                                      <p:cBhvr>
                                        <p:cTn id="64" dur="664" tmFilter="0, 0; 0.125,0.2665; 0.25,0.4; 0.375,0.465; 0.5,0.5;  0.625,0.535; 0.75,0.6; 0.875,0.7335; 1,1">
                                          <p:stCondLst>
                                            <p:cond delay="664"/>
                                          </p:stCondLst>
                                        </p:cTn>
                                        <p:tgtEl>
                                          <p:spTgt spid="3">
                                            <p:txEl>
                                              <p:pRg st="3" end="3"/>
                                            </p:txEl>
                                          </p:spTgt>
                                        </p:tgtEl>
                                        <p:attrNameLst>
                                          <p:attrName>ppt_y</p:attrName>
                                        </p:attrNameLst>
                                      </p:cBhvr>
                                      <p:tavLst>
                                        <p:tav tm="0" fmla="#ppt_y-sin(pi*$)/9">
                                          <p:val>
                                            <p:fltVal val="0"/>
                                          </p:val>
                                        </p:tav>
                                        <p:tav tm="100000">
                                          <p:val>
                                            <p:fltVal val="1"/>
                                          </p:val>
                                        </p:tav>
                                      </p:tavLst>
                                    </p:anim>
                                    <p:anim calcmode="lin" valueType="num">
                                      <p:cBhvr>
                                        <p:cTn id="65" dur="332" tmFilter="0, 0; 0.125,0.2665; 0.25,0.4; 0.375,0.465; 0.5,0.5;  0.625,0.535; 0.75,0.6; 0.875,0.7335; 1,1">
                                          <p:stCondLst>
                                            <p:cond delay="1324"/>
                                          </p:stCondLst>
                                        </p:cTn>
                                        <p:tgtEl>
                                          <p:spTgt spid="3">
                                            <p:txEl>
                                              <p:pRg st="3" end="3"/>
                                            </p:txEl>
                                          </p:spTgt>
                                        </p:tgtEl>
                                        <p:attrNameLst>
                                          <p:attrName>ppt_y</p:attrName>
                                        </p:attrNameLst>
                                      </p:cBhvr>
                                      <p:tavLst>
                                        <p:tav tm="0" fmla="#ppt_y-sin(pi*$)/27">
                                          <p:val>
                                            <p:fltVal val="0"/>
                                          </p:val>
                                        </p:tav>
                                        <p:tav tm="100000">
                                          <p:val>
                                            <p:fltVal val="1"/>
                                          </p:val>
                                        </p:tav>
                                      </p:tavLst>
                                    </p:anim>
                                    <p:anim calcmode="lin" valueType="num">
                                      <p:cBhvr>
                                        <p:cTn id="66" dur="164" tmFilter="0, 0; 0.125,0.2665; 0.25,0.4; 0.375,0.465; 0.5,0.5;  0.625,0.535; 0.75,0.6; 0.875,0.7335; 1,1">
                                          <p:stCondLst>
                                            <p:cond delay="1656"/>
                                          </p:stCondLst>
                                        </p:cTn>
                                        <p:tgtEl>
                                          <p:spTgt spid="3">
                                            <p:txEl>
                                              <p:pRg st="3" end="3"/>
                                            </p:txEl>
                                          </p:spTgt>
                                        </p:tgtEl>
                                        <p:attrNameLst>
                                          <p:attrName>ppt_y</p:attrName>
                                        </p:attrNameLst>
                                      </p:cBhvr>
                                      <p:tavLst>
                                        <p:tav tm="0" fmla="#ppt_y-sin(pi*$)/81">
                                          <p:val>
                                            <p:fltVal val="0"/>
                                          </p:val>
                                        </p:tav>
                                        <p:tav tm="100000">
                                          <p:val>
                                            <p:fltVal val="1"/>
                                          </p:val>
                                        </p:tav>
                                      </p:tavLst>
                                    </p:anim>
                                    <p:animScale>
                                      <p:cBhvr>
                                        <p:cTn id="67" dur="26">
                                          <p:stCondLst>
                                            <p:cond delay="650"/>
                                          </p:stCondLst>
                                        </p:cTn>
                                        <p:tgtEl>
                                          <p:spTgt spid="3">
                                            <p:txEl>
                                              <p:pRg st="3" end="3"/>
                                            </p:txEl>
                                          </p:spTgt>
                                        </p:tgtEl>
                                      </p:cBhvr>
                                      <p:to x="100000" y="60000"/>
                                    </p:animScale>
                                    <p:animScale>
                                      <p:cBhvr>
                                        <p:cTn id="68" dur="166" decel="50000">
                                          <p:stCondLst>
                                            <p:cond delay="676"/>
                                          </p:stCondLst>
                                        </p:cTn>
                                        <p:tgtEl>
                                          <p:spTgt spid="3">
                                            <p:txEl>
                                              <p:pRg st="3" end="3"/>
                                            </p:txEl>
                                          </p:spTgt>
                                        </p:tgtEl>
                                      </p:cBhvr>
                                      <p:to x="100000" y="100000"/>
                                    </p:animScale>
                                    <p:animScale>
                                      <p:cBhvr>
                                        <p:cTn id="69" dur="26">
                                          <p:stCondLst>
                                            <p:cond delay="1312"/>
                                          </p:stCondLst>
                                        </p:cTn>
                                        <p:tgtEl>
                                          <p:spTgt spid="3">
                                            <p:txEl>
                                              <p:pRg st="3" end="3"/>
                                            </p:txEl>
                                          </p:spTgt>
                                        </p:tgtEl>
                                      </p:cBhvr>
                                      <p:to x="100000" y="80000"/>
                                    </p:animScale>
                                    <p:animScale>
                                      <p:cBhvr>
                                        <p:cTn id="70" dur="166" decel="50000">
                                          <p:stCondLst>
                                            <p:cond delay="1338"/>
                                          </p:stCondLst>
                                        </p:cTn>
                                        <p:tgtEl>
                                          <p:spTgt spid="3">
                                            <p:txEl>
                                              <p:pRg st="3" end="3"/>
                                            </p:txEl>
                                          </p:spTgt>
                                        </p:tgtEl>
                                      </p:cBhvr>
                                      <p:to x="100000" y="100000"/>
                                    </p:animScale>
                                    <p:animScale>
                                      <p:cBhvr>
                                        <p:cTn id="71" dur="26">
                                          <p:stCondLst>
                                            <p:cond delay="1642"/>
                                          </p:stCondLst>
                                        </p:cTn>
                                        <p:tgtEl>
                                          <p:spTgt spid="3">
                                            <p:txEl>
                                              <p:pRg st="3" end="3"/>
                                            </p:txEl>
                                          </p:spTgt>
                                        </p:tgtEl>
                                      </p:cBhvr>
                                      <p:to x="100000" y="90000"/>
                                    </p:animScale>
                                    <p:animScale>
                                      <p:cBhvr>
                                        <p:cTn id="72" dur="166" decel="50000">
                                          <p:stCondLst>
                                            <p:cond delay="1668"/>
                                          </p:stCondLst>
                                        </p:cTn>
                                        <p:tgtEl>
                                          <p:spTgt spid="3">
                                            <p:txEl>
                                              <p:pRg st="3" end="3"/>
                                            </p:txEl>
                                          </p:spTgt>
                                        </p:tgtEl>
                                      </p:cBhvr>
                                      <p:to x="100000" y="100000"/>
                                    </p:animScale>
                                    <p:animScale>
                                      <p:cBhvr>
                                        <p:cTn id="73" dur="26">
                                          <p:stCondLst>
                                            <p:cond delay="1808"/>
                                          </p:stCondLst>
                                        </p:cTn>
                                        <p:tgtEl>
                                          <p:spTgt spid="3">
                                            <p:txEl>
                                              <p:pRg st="3" end="3"/>
                                            </p:txEl>
                                          </p:spTgt>
                                        </p:tgtEl>
                                      </p:cBhvr>
                                      <p:to x="100000" y="95000"/>
                                    </p:animScale>
                                    <p:animScale>
                                      <p:cBhvr>
                                        <p:cTn id="74" dur="166" decel="50000">
                                          <p:stCondLst>
                                            <p:cond delay="1834"/>
                                          </p:stCondLst>
                                        </p:cTn>
                                        <p:tgtEl>
                                          <p:spTgt spid="3">
                                            <p:txEl>
                                              <p:pRg st="3" end="3"/>
                                            </p:txEl>
                                          </p:spTgt>
                                        </p:tgtEl>
                                      </p:cBhvr>
                                      <p:to x="100000" y="100000"/>
                                    </p:animScale>
                                  </p:childTnLst>
                                </p:cTn>
                              </p:par>
                            </p:childTnLst>
                          </p:cTn>
                        </p:par>
                      </p:childTnLst>
                    </p:cTn>
                  </p:par>
                  <p:par>
                    <p:cTn id="75" fill="hold">
                      <p:stCondLst>
                        <p:cond delay="indefinite"/>
                      </p:stCondLst>
                      <p:childTnLst>
                        <p:par>
                          <p:cTn id="76" fill="hold">
                            <p:stCondLst>
                              <p:cond delay="0"/>
                            </p:stCondLst>
                            <p:childTnLst>
                              <p:par>
                                <p:cTn id="77" presetID="26" presetClass="entr" presetSubtype="0" fill="hold" grpId="0" nodeType="clickEffect">
                                  <p:stCondLst>
                                    <p:cond delay="0"/>
                                  </p:stCondLst>
                                  <p:childTnLst>
                                    <p:set>
                                      <p:cBhvr>
                                        <p:cTn id="78" dur="1" fill="hold">
                                          <p:stCondLst>
                                            <p:cond delay="0"/>
                                          </p:stCondLst>
                                        </p:cTn>
                                        <p:tgtEl>
                                          <p:spTgt spid="3">
                                            <p:txEl>
                                              <p:pRg st="4" end="4"/>
                                            </p:txEl>
                                          </p:spTgt>
                                        </p:tgtEl>
                                        <p:attrNameLst>
                                          <p:attrName>style.visibility</p:attrName>
                                        </p:attrNameLst>
                                      </p:cBhvr>
                                      <p:to>
                                        <p:strVal val="visible"/>
                                      </p:to>
                                    </p:set>
                                    <p:animEffect transition="in" filter="wipe(down)">
                                      <p:cBhvr>
                                        <p:cTn id="79" dur="580">
                                          <p:stCondLst>
                                            <p:cond delay="0"/>
                                          </p:stCondLst>
                                        </p:cTn>
                                        <p:tgtEl>
                                          <p:spTgt spid="3">
                                            <p:txEl>
                                              <p:pRg st="4" end="4"/>
                                            </p:txEl>
                                          </p:spTgt>
                                        </p:tgtEl>
                                      </p:cBhvr>
                                    </p:animEffect>
                                    <p:anim calcmode="lin" valueType="num">
                                      <p:cBhvr>
                                        <p:cTn id="80" dur="1822" tmFilter="0,0; 0.14,0.36; 0.43,0.73; 0.71,0.91; 1.0,1.0">
                                          <p:stCondLst>
                                            <p:cond delay="0"/>
                                          </p:stCondLst>
                                        </p:cTn>
                                        <p:tgtEl>
                                          <p:spTgt spid="3">
                                            <p:txEl>
                                              <p:pRg st="4" end="4"/>
                                            </p:txEl>
                                          </p:spTgt>
                                        </p:tgtEl>
                                        <p:attrNameLst>
                                          <p:attrName>ppt_x</p:attrName>
                                        </p:attrNameLst>
                                      </p:cBhvr>
                                      <p:tavLst>
                                        <p:tav tm="0">
                                          <p:val>
                                            <p:strVal val="#ppt_x-0.25"/>
                                          </p:val>
                                        </p:tav>
                                        <p:tav tm="100000">
                                          <p:val>
                                            <p:strVal val="#ppt_x"/>
                                          </p:val>
                                        </p:tav>
                                      </p:tavLst>
                                    </p:anim>
                                    <p:anim calcmode="lin" valueType="num">
                                      <p:cBhvr>
                                        <p:cTn id="81" dur="664" tmFilter="0.0,0.0; 0.25,0.07; 0.50,0.2; 0.75,0.467; 1.0,1.0">
                                          <p:stCondLst>
                                            <p:cond delay="0"/>
                                          </p:stCondLst>
                                        </p:cTn>
                                        <p:tgtEl>
                                          <p:spTgt spid="3">
                                            <p:txEl>
                                              <p:pRg st="4" end="4"/>
                                            </p:txEl>
                                          </p:spTgt>
                                        </p:tgtEl>
                                        <p:attrNameLst>
                                          <p:attrName>ppt_y</p:attrName>
                                        </p:attrNameLst>
                                      </p:cBhvr>
                                      <p:tavLst>
                                        <p:tav tm="0" fmla="#ppt_y-sin(pi*$)/3">
                                          <p:val>
                                            <p:fltVal val="0.5"/>
                                          </p:val>
                                        </p:tav>
                                        <p:tav tm="100000">
                                          <p:val>
                                            <p:fltVal val="1"/>
                                          </p:val>
                                        </p:tav>
                                      </p:tavLst>
                                    </p:anim>
                                    <p:anim calcmode="lin" valueType="num">
                                      <p:cBhvr>
                                        <p:cTn id="82" dur="664" tmFilter="0, 0; 0.125,0.2665; 0.25,0.4; 0.375,0.465; 0.5,0.5;  0.625,0.535; 0.75,0.6; 0.875,0.7335; 1,1">
                                          <p:stCondLst>
                                            <p:cond delay="664"/>
                                          </p:stCondLst>
                                        </p:cTn>
                                        <p:tgtEl>
                                          <p:spTgt spid="3">
                                            <p:txEl>
                                              <p:pRg st="4" end="4"/>
                                            </p:txEl>
                                          </p:spTgt>
                                        </p:tgtEl>
                                        <p:attrNameLst>
                                          <p:attrName>ppt_y</p:attrName>
                                        </p:attrNameLst>
                                      </p:cBhvr>
                                      <p:tavLst>
                                        <p:tav tm="0" fmla="#ppt_y-sin(pi*$)/9">
                                          <p:val>
                                            <p:fltVal val="0"/>
                                          </p:val>
                                        </p:tav>
                                        <p:tav tm="100000">
                                          <p:val>
                                            <p:fltVal val="1"/>
                                          </p:val>
                                        </p:tav>
                                      </p:tavLst>
                                    </p:anim>
                                    <p:anim calcmode="lin" valueType="num">
                                      <p:cBhvr>
                                        <p:cTn id="83" dur="332" tmFilter="0, 0; 0.125,0.2665; 0.25,0.4; 0.375,0.465; 0.5,0.5;  0.625,0.535; 0.75,0.6; 0.875,0.7335; 1,1">
                                          <p:stCondLst>
                                            <p:cond delay="1324"/>
                                          </p:stCondLst>
                                        </p:cTn>
                                        <p:tgtEl>
                                          <p:spTgt spid="3">
                                            <p:txEl>
                                              <p:pRg st="4" end="4"/>
                                            </p:txEl>
                                          </p:spTgt>
                                        </p:tgtEl>
                                        <p:attrNameLst>
                                          <p:attrName>ppt_y</p:attrName>
                                        </p:attrNameLst>
                                      </p:cBhvr>
                                      <p:tavLst>
                                        <p:tav tm="0" fmla="#ppt_y-sin(pi*$)/27">
                                          <p:val>
                                            <p:fltVal val="0"/>
                                          </p:val>
                                        </p:tav>
                                        <p:tav tm="100000">
                                          <p:val>
                                            <p:fltVal val="1"/>
                                          </p:val>
                                        </p:tav>
                                      </p:tavLst>
                                    </p:anim>
                                    <p:anim calcmode="lin" valueType="num">
                                      <p:cBhvr>
                                        <p:cTn id="84" dur="164" tmFilter="0, 0; 0.125,0.2665; 0.25,0.4; 0.375,0.465; 0.5,0.5;  0.625,0.535; 0.75,0.6; 0.875,0.7335; 1,1">
                                          <p:stCondLst>
                                            <p:cond delay="1656"/>
                                          </p:stCondLst>
                                        </p:cTn>
                                        <p:tgtEl>
                                          <p:spTgt spid="3">
                                            <p:txEl>
                                              <p:pRg st="4" end="4"/>
                                            </p:txEl>
                                          </p:spTgt>
                                        </p:tgtEl>
                                        <p:attrNameLst>
                                          <p:attrName>ppt_y</p:attrName>
                                        </p:attrNameLst>
                                      </p:cBhvr>
                                      <p:tavLst>
                                        <p:tav tm="0" fmla="#ppt_y-sin(pi*$)/81">
                                          <p:val>
                                            <p:fltVal val="0"/>
                                          </p:val>
                                        </p:tav>
                                        <p:tav tm="100000">
                                          <p:val>
                                            <p:fltVal val="1"/>
                                          </p:val>
                                        </p:tav>
                                      </p:tavLst>
                                    </p:anim>
                                    <p:animScale>
                                      <p:cBhvr>
                                        <p:cTn id="85" dur="26">
                                          <p:stCondLst>
                                            <p:cond delay="650"/>
                                          </p:stCondLst>
                                        </p:cTn>
                                        <p:tgtEl>
                                          <p:spTgt spid="3">
                                            <p:txEl>
                                              <p:pRg st="4" end="4"/>
                                            </p:txEl>
                                          </p:spTgt>
                                        </p:tgtEl>
                                      </p:cBhvr>
                                      <p:to x="100000" y="60000"/>
                                    </p:animScale>
                                    <p:animScale>
                                      <p:cBhvr>
                                        <p:cTn id="86" dur="166" decel="50000">
                                          <p:stCondLst>
                                            <p:cond delay="676"/>
                                          </p:stCondLst>
                                        </p:cTn>
                                        <p:tgtEl>
                                          <p:spTgt spid="3">
                                            <p:txEl>
                                              <p:pRg st="4" end="4"/>
                                            </p:txEl>
                                          </p:spTgt>
                                        </p:tgtEl>
                                      </p:cBhvr>
                                      <p:to x="100000" y="100000"/>
                                    </p:animScale>
                                    <p:animScale>
                                      <p:cBhvr>
                                        <p:cTn id="87" dur="26">
                                          <p:stCondLst>
                                            <p:cond delay="1312"/>
                                          </p:stCondLst>
                                        </p:cTn>
                                        <p:tgtEl>
                                          <p:spTgt spid="3">
                                            <p:txEl>
                                              <p:pRg st="4" end="4"/>
                                            </p:txEl>
                                          </p:spTgt>
                                        </p:tgtEl>
                                      </p:cBhvr>
                                      <p:to x="100000" y="80000"/>
                                    </p:animScale>
                                    <p:animScale>
                                      <p:cBhvr>
                                        <p:cTn id="88" dur="166" decel="50000">
                                          <p:stCondLst>
                                            <p:cond delay="1338"/>
                                          </p:stCondLst>
                                        </p:cTn>
                                        <p:tgtEl>
                                          <p:spTgt spid="3">
                                            <p:txEl>
                                              <p:pRg st="4" end="4"/>
                                            </p:txEl>
                                          </p:spTgt>
                                        </p:tgtEl>
                                      </p:cBhvr>
                                      <p:to x="100000" y="100000"/>
                                    </p:animScale>
                                    <p:animScale>
                                      <p:cBhvr>
                                        <p:cTn id="89" dur="26">
                                          <p:stCondLst>
                                            <p:cond delay="1642"/>
                                          </p:stCondLst>
                                        </p:cTn>
                                        <p:tgtEl>
                                          <p:spTgt spid="3">
                                            <p:txEl>
                                              <p:pRg st="4" end="4"/>
                                            </p:txEl>
                                          </p:spTgt>
                                        </p:tgtEl>
                                      </p:cBhvr>
                                      <p:to x="100000" y="90000"/>
                                    </p:animScale>
                                    <p:animScale>
                                      <p:cBhvr>
                                        <p:cTn id="90" dur="166" decel="50000">
                                          <p:stCondLst>
                                            <p:cond delay="1668"/>
                                          </p:stCondLst>
                                        </p:cTn>
                                        <p:tgtEl>
                                          <p:spTgt spid="3">
                                            <p:txEl>
                                              <p:pRg st="4" end="4"/>
                                            </p:txEl>
                                          </p:spTgt>
                                        </p:tgtEl>
                                      </p:cBhvr>
                                      <p:to x="100000" y="100000"/>
                                    </p:animScale>
                                    <p:animScale>
                                      <p:cBhvr>
                                        <p:cTn id="91" dur="26">
                                          <p:stCondLst>
                                            <p:cond delay="1808"/>
                                          </p:stCondLst>
                                        </p:cTn>
                                        <p:tgtEl>
                                          <p:spTgt spid="3">
                                            <p:txEl>
                                              <p:pRg st="4" end="4"/>
                                            </p:txEl>
                                          </p:spTgt>
                                        </p:tgtEl>
                                      </p:cBhvr>
                                      <p:to x="100000" y="95000"/>
                                    </p:animScale>
                                    <p:animScale>
                                      <p:cBhvr>
                                        <p:cTn id="92" dur="166" decel="50000">
                                          <p:stCondLst>
                                            <p:cond delay="1834"/>
                                          </p:stCondLst>
                                        </p:cTn>
                                        <p:tgtEl>
                                          <p:spTgt spid="3">
                                            <p:txEl>
                                              <p:pRg st="4" end="4"/>
                                            </p:txEl>
                                          </p:spTgt>
                                        </p:tgtEl>
                                      </p:cBhvr>
                                      <p:to x="100000" y="100000"/>
                                    </p:animScale>
                                  </p:childTnLst>
                                </p:cTn>
                              </p:par>
                            </p:childTnLst>
                          </p:cTn>
                        </p:par>
                      </p:childTnLst>
                    </p:cTn>
                  </p:par>
                  <p:par>
                    <p:cTn id="93" fill="hold">
                      <p:stCondLst>
                        <p:cond delay="indefinite"/>
                      </p:stCondLst>
                      <p:childTnLst>
                        <p:par>
                          <p:cTn id="94" fill="hold">
                            <p:stCondLst>
                              <p:cond delay="0"/>
                            </p:stCondLst>
                            <p:childTnLst>
                              <p:par>
                                <p:cTn id="95" presetID="26" presetClass="entr" presetSubtype="0" fill="hold" grpId="0" nodeType="clickEffect">
                                  <p:stCondLst>
                                    <p:cond delay="0"/>
                                  </p:stCondLst>
                                  <p:childTnLst>
                                    <p:set>
                                      <p:cBhvr>
                                        <p:cTn id="96" dur="1" fill="hold">
                                          <p:stCondLst>
                                            <p:cond delay="0"/>
                                          </p:stCondLst>
                                        </p:cTn>
                                        <p:tgtEl>
                                          <p:spTgt spid="3">
                                            <p:txEl>
                                              <p:pRg st="5" end="5"/>
                                            </p:txEl>
                                          </p:spTgt>
                                        </p:tgtEl>
                                        <p:attrNameLst>
                                          <p:attrName>style.visibility</p:attrName>
                                        </p:attrNameLst>
                                      </p:cBhvr>
                                      <p:to>
                                        <p:strVal val="visible"/>
                                      </p:to>
                                    </p:set>
                                    <p:animEffect transition="in" filter="wipe(down)">
                                      <p:cBhvr>
                                        <p:cTn id="97" dur="580">
                                          <p:stCondLst>
                                            <p:cond delay="0"/>
                                          </p:stCondLst>
                                        </p:cTn>
                                        <p:tgtEl>
                                          <p:spTgt spid="3">
                                            <p:txEl>
                                              <p:pRg st="5" end="5"/>
                                            </p:txEl>
                                          </p:spTgt>
                                        </p:tgtEl>
                                      </p:cBhvr>
                                    </p:animEffect>
                                    <p:anim calcmode="lin" valueType="num">
                                      <p:cBhvr>
                                        <p:cTn id="98" dur="1822" tmFilter="0,0; 0.14,0.36; 0.43,0.73; 0.71,0.91; 1.0,1.0">
                                          <p:stCondLst>
                                            <p:cond delay="0"/>
                                          </p:stCondLst>
                                        </p:cTn>
                                        <p:tgtEl>
                                          <p:spTgt spid="3">
                                            <p:txEl>
                                              <p:pRg st="5" end="5"/>
                                            </p:txEl>
                                          </p:spTgt>
                                        </p:tgtEl>
                                        <p:attrNameLst>
                                          <p:attrName>ppt_x</p:attrName>
                                        </p:attrNameLst>
                                      </p:cBhvr>
                                      <p:tavLst>
                                        <p:tav tm="0">
                                          <p:val>
                                            <p:strVal val="#ppt_x-0.25"/>
                                          </p:val>
                                        </p:tav>
                                        <p:tav tm="100000">
                                          <p:val>
                                            <p:strVal val="#ppt_x"/>
                                          </p:val>
                                        </p:tav>
                                      </p:tavLst>
                                    </p:anim>
                                    <p:anim calcmode="lin" valueType="num">
                                      <p:cBhvr>
                                        <p:cTn id="99" dur="664" tmFilter="0.0,0.0; 0.25,0.07; 0.50,0.2; 0.75,0.467; 1.0,1.0">
                                          <p:stCondLst>
                                            <p:cond delay="0"/>
                                          </p:stCondLst>
                                        </p:cTn>
                                        <p:tgtEl>
                                          <p:spTgt spid="3">
                                            <p:txEl>
                                              <p:pRg st="5" end="5"/>
                                            </p:txEl>
                                          </p:spTgt>
                                        </p:tgtEl>
                                        <p:attrNameLst>
                                          <p:attrName>ppt_y</p:attrName>
                                        </p:attrNameLst>
                                      </p:cBhvr>
                                      <p:tavLst>
                                        <p:tav tm="0" fmla="#ppt_y-sin(pi*$)/3">
                                          <p:val>
                                            <p:fltVal val="0.5"/>
                                          </p:val>
                                        </p:tav>
                                        <p:tav tm="100000">
                                          <p:val>
                                            <p:fltVal val="1"/>
                                          </p:val>
                                        </p:tav>
                                      </p:tavLst>
                                    </p:anim>
                                    <p:anim calcmode="lin" valueType="num">
                                      <p:cBhvr>
                                        <p:cTn id="100" dur="664" tmFilter="0, 0; 0.125,0.2665; 0.25,0.4; 0.375,0.465; 0.5,0.5;  0.625,0.535; 0.75,0.6; 0.875,0.7335; 1,1">
                                          <p:stCondLst>
                                            <p:cond delay="664"/>
                                          </p:stCondLst>
                                        </p:cTn>
                                        <p:tgtEl>
                                          <p:spTgt spid="3">
                                            <p:txEl>
                                              <p:pRg st="5" end="5"/>
                                            </p:txEl>
                                          </p:spTgt>
                                        </p:tgtEl>
                                        <p:attrNameLst>
                                          <p:attrName>ppt_y</p:attrName>
                                        </p:attrNameLst>
                                      </p:cBhvr>
                                      <p:tavLst>
                                        <p:tav tm="0" fmla="#ppt_y-sin(pi*$)/9">
                                          <p:val>
                                            <p:fltVal val="0"/>
                                          </p:val>
                                        </p:tav>
                                        <p:tav tm="100000">
                                          <p:val>
                                            <p:fltVal val="1"/>
                                          </p:val>
                                        </p:tav>
                                      </p:tavLst>
                                    </p:anim>
                                    <p:anim calcmode="lin" valueType="num">
                                      <p:cBhvr>
                                        <p:cTn id="101" dur="332" tmFilter="0, 0; 0.125,0.2665; 0.25,0.4; 0.375,0.465; 0.5,0.5;  0.625,0.535; 0.75,0.6; 0.875,0.7335; 1,1">
                                          <p:stCondLst>
                                            <p:cond delay="1324"/>
                                          </p:stCondLst>
                                        </p:cTn>
                                        <p:tgtEl>
                                          <p:spTgt spid="3">
                                            <p:txEl>
                                              <p:pRg st="5" end="5"/>
                                            </p:txEl>
                                          </p:spTgt>
                                        </p:tgtEl>
                                        <p:attrNameLst>
                                          <p:attrName>ppt_y</p:attrName>
                                        </p:attrNameLst>
                                      </p:cBhvr>
                                      <p:tavLst>
                                        <p:tav tm="0" fmla="#ppt_y-sin(pi*$)/27">
                                          <p:val>
                                            <p:fltVal val="0"/>
                                          </p:val>
                                        </p:tav>
                                        <p:tav tm="100000">
                                          <p:val>
                                            <p:fltVal val="1"/>
                                          </p:val>
                                        </p:tav>
                                      </p:tavLst>
                                    </p:anim>
                                    <p:anim calcmode="lin" valueType="num">
                                      <p:cBhvr>
                                        <p:cTn id="102" dur="164" tmFilter="0, 0; 0.125,0.2665; 0.25,0.4; 0.375,0.465; 0.5,0.5;  0.625,0.535; 0.75,0.6; 0.875,0.7335; 1,1">
                                          <p:stCondLst>
                                            <p:cond delay="1656"/>
                                          </p:stCondLst>
                                        </p:cTn>
                                        <p:tgtEl>
                                          <p:spTgt spid="3">
                                            <p:txEl>
                                              <p:pRg st="5" end="5"/>
                                            </p:txEl>
                                          </p:spTgt>
                                        </p:tgtEl>
                                        <p:attrNameLst>
                                          <p:attrName>ppt_y</p:attrName>
                                        </p:attrNameLst>
                                      </p:cBhvr>
                                      <p:tavLst>
                                        <p:tav tm="0" fmla="#ppt_y-sin(pi*$)/81">
                                          <p:val>
                                            <p:fltVal val="0"/>
                                          </p:val>
                                        </p:tav>
                                        <p:tav tm="100000">
                                          <p:val>
                                            <p:fltVal val="1"/>
                                          </p:val>
                                        </p:tav>
                                      </p:tavLst>
                                    </p:anim>
                                    <p:animScale>
                                      <p:cBhvr>
                                        <p:cTn id="103" dur="26">
                                          <p:stCondLst>
                                            <p:cond delay="650"/>
                                          </p:stCondLst>
                                        </p:cTn>
                                        <p:tgtEl>
                                          <p:spTgt spid="3">
                                            <p:txEl>
                                              <p:pRg st="5" end="5"/>
                                            </p:txEl>
                                          </p:spTgt>
                                        </p:tgtEl>
                                      </p:cBhvr>
                                      <p:to x="100000" y="60000"/>
                                    </p:animScale>
                                    <p:animScale>
                                      <p:cBhvr>
                                        <p:cTn id="104" dur="166" decel="50000">
                                          <p:stCondLst>
                                            <p:cond delay="676"/>
                                          </p:stCondLst>
                                        </p:cTn>
                                        <p:tgtEl>
                                          <p:spTgt spid="3">
                                            <p:txEl>
                                              <p:pRg st="5" end="5"/>
                                            </p:txEl>
                                          </p:spTgt>
                                        </p:tgtEl>
                                      </p:cBhvr>
                                      <p:to x="100000" y="100000"/>
                                    </p:animScale>
                                    <p:animScale>
                                      <p:cBhvr>
                                        <p:cTn id="105" dur="26">
                                          <p:stCondLst>
                                            <p:cond delay="1312"/>
                                          </p:stCondLst>
                                        </p:cTn>
                                        <p:tgtEl>
                                          <p:spTgt spid="3">
                                            <p:txEl>
                                              <p:pRg st="5" end="5"/>
                                            </p:txEl>
                                          </p:spTgt>
                                        </p:tgtEl>
                                      </p:cBhvr>
                                      <p:to x="100000" y="80000"/>
                                    </p:animScale>
                                    <p:animScale>
                                      <p:cBhvr>
                                        <p:cTn id="106" dur="166" decel="50000">
                                          <p:stCondLst>
                                            <p:cond delay="1338"/>
                                          </p:stCondLst>
                                        </p:cTn>
                                        <p:tgtEl>
                                          <p:spTgt spid="3">
                                            <p:txEl>
                                              <p:pRg st="5" end="5"/>
                                            </p:txEl>
                                          </p:spTgt>
                                        </p:tgtEl>
                                      </p:cBhvr>
                                      <p:to x="100000" y="100000"/>
                                    </p:animScale>
                                    <p:animScale>
                                      <p:cBhvr>
                                        <p:cTn id="107" dur="26">
                                          <p:stCondLst>
                                            <p:cond delay="1642"/>
                                          </p:stCondLst>
                                        </p:cTn>
                                        <p:tgtEl>
                                          <p:spTgt spid="3">
                                            <p:txEl>
                                              <p:pRg st="5" end="5"/>
                                            </p:txEl>
                                          </p:spTgt>
                                        </p:tgtEl>
                                      </p:cBhvr>
                                      <p:to x="100000" y="90000"/>
                                    </p:animScale>
                                    <p:animScale>
                                      <p:cBhvr>
                                        <p:cTn id="108" dur="166" decel="50000">
                                          <p:stCondLst>
                                            <p:cond delay="1668"/>
                                          </p:stCondLst>
                                        </p:cTn>
                                        <p:tgtEl>
                                          <p:spTgt spid="3">
                                            <p:txEl>
                                              <p:pRg st="5" end="5"/>
                                            </p:txEl>
                                          </p:spTgt>
                                        </p:tgtEl>
                                      </p:cBhvr>
                                      <p:to x="100000" y="100000"/>
                                    </p:animScale>
                                    <p:animScale>
                                      <p:cBhvr>
                                        <p:cTn id="109" dur="26">
                                          <p:stCondLst>
                                            <p:cond delay="1808"/>
                                          </p:stCondLst>
                                        </p:cTn>
                                        <p:tgtEl>
                                          <p:spTgt spid="3">
                                            <p:txEl>
                                              <p:pRg st="5" end="5"/>
                                            </p:txEl>
                                          </p:spTgt>
                                        </p:tgtEl>
                                      </p:cBhvr>
                                      <p:to x="100000" y="95000"/>
                                    </p:animScale>
                                    <p:animScale>
                                      <p:cBhvr>
                                        <p:cTn id="110" dur="166" decel="50000">
                                          <p:stCondLst>
                                            <p:cond delay="1834"/>
                                          </p:stCondLst>
                                        </p:cTn>
                                        <p:tgtEl>
                                          <p:spTgt spid="3">
                                            <p:txEl>
                                              <p:pRg st="5" end="5"/>
                                            </p:txEl>
                                          </p:spTgt>
                                        </p:tgtEl>
                                      </p:cBhvr>
                                      <p:to x="100000" y="100000"/>
                                    </p:animScale>
                                  </p:childTnLst>
                                </p:cTn>
                              </p:par>
                            </p:childTnLst>
                          </p:cTn>
                        </p:par>
                      </p:childTnLst>
                    </p:cTn>
                  </p:par>
                  <p:par>
                    <p:cTn id="111" fill="hold">
                      <p:stCondLst>
                        <p:cond delay="indefinite"/>
                      </p:stCondLst>
                      <p:childTnLst>
                        <p:par>
                          <p:cTn id="112" fill="hold">
                            <p:stCondLst>
                              <p:cond delay="0"/>
                            </p:stCondLst>
                            <p:childTnLst>
                              <p:par>
                                <p:cTn id="113" presetID="26" presetClass="entr" presetSubtype="0" fill="hold" grpId="0" nodeType="clickEffect">
                                  <p:stCondLst>
                                    <p:cond delay="0"/>
                                  </p:stCondLst>
                                  <p:childTnLst>
                                    <p:set>
                                      <p:cBhvr>
                                        <p:cTn id="114" dur="1" fill="hold">
                                          <p:stCondLst>
                                            <p:cond delay="0"/>
                                          </p:stCondLst>
                                        </p:cTn>
                                        <p:tgtEl>
                                          <p:spTgt spid="3">
                                            <p:txEl>
                                              <p:pRg st="6" end="6"/>
                                            </p:txEl>
                                          </p:spTgt>
                                        </p:tgtEl>
                                        <p:attrNameLst>
                                          <p:attrName>style.visibility</p:attrName>
                                        </p:attrNameLst>
                                      </p:cBhvr>
                                      <p:to>
                                        <p:strVal val="visible"/>
                                      </p:to>
                                    </p:set>
                                    <p:animEffect transition="in" filter="wipe(down)">
                                      <p:cBhvr>
                                        <p:cTn id="115" dur="580">
                                          <p:stCondLst>
                                            <p:cond delay="0"/>
                                          </p:stCondLst>
                                        </p:cTn>
                                        <p:tgtEl>
                                          <p:spTgt spid="3">
                                            <p:txEl>
                                              <p:pRg st="6" end="6"/>
                                            </p:txEl>
                                          </p:spTgt>
                                        </p:tgtEl>
                                      </p:cBhvr>
                                    </p:animEffect>
                                    <p:anim calcmode="lin" valueType="num">
                                      <p:cBhvr>
                                        <p:cTn id="116" dur="1822" tmFilter="0,0; 0.14,0.36; 0.43,0.73; 0.71,0.91; 1.0,1.0">
                                          <p:stCondLst>
                                            <p:cond delay="0"/>
                                          </p:stCondLst>
                                        </p:cTn>
                                        <p:tgtEl>
                                          <p:spTgt spid="3">
                                            <p:txEl>
                                              <p:pRg st="6" end="6"/>
                                            </p:txEl>
                                          </p:spTgt>
                                        </p:tgtEl>
                                        <p:attrNameLst>
                                          <p:attrName>ppt_x</p:attrName>
                                        </p:attrNameLst>
                                      </p:cBhvr>
                                      <p:tavLst>
                                        <p:tav tm="0">
                                          <p:val>
                                            <p:strVal val="#ppt_x-0.25"/>
                                          </p:val>
                                        </p:tav>
                                        <p:tav tm="100000">
                                          <p:val>
                                            <p:strVal val="#ppt_x"/>
                                          </p:val>
                                        </p:tav>
                                      </p:tavLst>
                                    </p:anim>
                                    <p:anim calcmode="lin" valueType="num">
                                      <p:cBhvr>
                                        <p:cTn id="117" dur="664" tmFilter="0.0,0.0; 0.25,0.07; 0.50,0.2; 0.75,0.467; 1.0,1.0">
                                          <p:stCondLst>
                                            <p:cond delay="0"/>
                                          </p:stCondLst>
                                        </p:cTn>
                                        <p:tgtEl>
                                          <p:spTgt spid="3">
                                            <p:txEl>
                                              <p:pRg st="6" end="6"/>
                                            </p:txEl>
                                          </p:spTgt>
                                        </p:tgtEl>
                                        <p:attrNameLst>
                                          <p:attrName>ppt_y</p:attrName>
                                        </p:attrNameLst>
                                      </p:cBhvr>
                                      <p:tavLst>
                                        <p:tav tm="0" fmla="#ppt_y-sin(pi*$)/3">
                                          <p:val>
                                            <p:fltVal val="0.5"/>
                                          </p:val>
                                        </p:tav>
                                        <p:tav tm="100000">
                                          <p:val>
                                            <p:fltVal val="1"/>
                                          </p:val>
                                        </p:tav>
                                      </p:tavLst>
                                    </p:anim>
                                    <p:anim calcmode="lin" valueType="num">
                                      <p:cBhvr>
                                        <p:cTn id="118" dur="664" tmFilter="0, 0; 0.125,0.2665; 0.25,0.4; 0.375,0.465; 0.5,0.5;  0.625,0.535; 0.75,0.6; 0.875,0.7335; 1,1">
                                          <p:stCondLst>
                                            <p:cond delay="664"/>
                                          </p:stCondLst>
                                        </p:cTn>
                                        <p:tgtEl>
                                          <p:spTgt spid="3">
                                            <p:txEl>
                                              <p:pRg st="6" end="6"/>
                                            </p:txEl>
                                          </p:spTgt>
                                        </p:tgtEl>
                                        <p:attrNameLst>
                                          <p:attrName>ppt_y</p:attrName>
                                        </p:attrNameLst>
                                      </p:cBhvr>
                                      <p:tavLst>
                                        <p:tav tm="0" fmla="#ppt_y-sin(pi*$)/9">
                                          <p:val>
                                            <p:fltVal val="0"/>
                                          </p:val>
                                        </p:tav>
                                        <p:tav tm="100000">
                                          <p:val>
                                            <p:fltVal val="1"/>
                                          </p:val>
                                        </p:tav>
                                      </p:tavLst>
                                    </p:anim>
                                    <p:anim calcmode="lin" valueType="num">
                                      <p:cBhvr>
                                        <p:cTn id="119" dur="332" tmFilter="0, 0; 0.125,0.2665; 0.25,0.4; 0.375,0.465; 0.5,0.5;  0.625,0.535; 0.75,0.6; 0.875,0.7335; 1,1">
                                          <p:stCondLst>
                                            <p:cond delay="1324"/>
                                          </p:stCondLst>
                                        </p:cTn>
                                        <p:tgtEl>
                                          <p:spTgt spid="3">
                                            <p:txEl>
                                              <p:pRg st="6" end="6"/>
                                            </p:txEl>
                                          </p:spTgt>
                                        </p:tgtEl>
                                        <p:attrNameLst>
                                          <p:attrName>ppt_y</p:attrName>
                                        </p:attrNameLst>
                                      </p:cBhvr>
                                      <p:tavLst>
                                        <p:tav tm="0" fmla="#ppt_y-sin(pi*$)/27">
                                          <p:val>
                                            <p:fltVal val="0"/>
                                          </p:val>
                                        </p:tav>
                                        <p:tav tm="100000">
                                          <p:val>
                                            <p:fltVal val="1"/>
                                          </p:val>
                                        </p:tav>
                                      </p:tavLst>
                                    </p:anim>
                                    <p:anim calcmode="lin" valueType="num">
                                      <p:cBhvr>
                                        <p:cTn id="120" dur="164" tmFilter="0, 0; 0.125,0.2665; 0.25,0.4; 0.375,0.465; 0.5,0.5;  0.625,0.535; 0.75,0.6; 0.875,0.7335; 1,1">
                                          <p:stCondLst>
                                            <p:cond delay="1656"/>
                                          </p:stCondLst>
                                        </p:cTn>
                                        <p:tgtEl>
                                          <p:spTgt spid="3">
                                            <p:txEl>
                                              <p:pRg st="6" end="6"/>
                                            </p:txEl>
                                          </p:spTgt>
                                        </p:tgtEl>
                                        <p:attrNameLst>
                                          <p:attrName>ppt_y</p:attrName>
                                        </p:attrNameLst>
                                      </p:cBhvr>
                                      <p:tavLst>
                                        <p:tav tm="0" fmla="#ppt_y-sin(pi*$)/81">
                                          <p:val>
                                            <p:fltVal val="0"/>
                                          </p:val>
                                        </p:tav>
                                        <p:tav tm="100000">
                                          <p:val>
                                            <p:fltVal val="1"/>
                                          </p:val>
                                        </p:tav>
                                      </p:tavLst>
                                    </p:anim>
                                    <p:animScale>
                                      <p:cBhvr>
                                        <p:cTn id="121" dur="26">
                                          <p:stCondLst>
                                            <p:cond delay="650"/>
                                          </p:stCondLst>
                                        </p:cTn>
                                        <p:tgtEl>
                                          <p:spTgt spid="3">
                                            <p:txEl>
                                              <p:pRg st="6" end="6"/>
                                            </p:txEl>
                                          </p:spTgt>
                                        </p:tgtEl>
                                      </p:cBhvr>
                                      <p:to x="100000" y="60000"/>
                                    </p:animScale>
                                    <p:animScale>
                                      <p:cBhvr>
                                        <p:cTn id="122" dur="166" decel="50000">
                                          <p:stCondLst>
                                            <p:cond delay="676"/>
                                          </p:stCondLst>
                                        </p:cTn>
                                        <p:tgtEl>
                                          <p:spTgt spid="3">
                                            <p:txEl>
                                              <p:pRg st="6" end="6"/>
                                            </p:txEl>
                                          </p:spTgt>
                                        </p:tgtEl>
                                      </p:cBhvr>
                                      <p:to x="100000" y="100000"/>
                                    </p:animScale>
                                    <p:animScale>
                                      <p:cBhvr>
                                        <p:cTn id="123" dur="26">
                                          <p:stCondLst>
                                            <p:cond delay="1312"/>
                                          </p:stCondLst>
                                        </p:cTn>
                                        <p:tgtEl>
                                          <p:spTgt spid="3">
                                            <p:txEl>
                                              <p:pRg st="6" end="6"/>
                                            </p:txEl>
                                          </p:spTgt>
                                        </p:tgtEl>
                                      </p:cBhvr>
                                      <p:to x="100000" y="80000"/>
                                    </p:animScale>
                                    <p:animScale>
                                      <p:cBhvr>
                                        <p:cTn id="124" dur="166" decel="50000">
                                          <p:stCondLst>
                                            <p:cond delay="1338"/>
                                          </p:stCondLst>
                                        </p:cTn>
                                        <p:tgtEl>
                                          <p:spTgt spid="3">
                                            <p:txEl>
                                              <p:pRg st="6" end="6"/>
                                            </p:txEl>
                                          </p:spTgt>
                                        </p:tgtEl>
                                      </p:cBhvr>
                                      <p:to x="100000" y="100000"/>
                                    </p:animScale>
                                    <p:animScale>
                                      <p:cBhvr>
                                        <p:cTn id="125" dur="26">
                                          <p:stCondLst>
                                            <p:cond delay="1642"/>
                                          </p:stCondLst>
                                        </p:cTn>
                                        <p:tgtEl>
                                          <p:spTgt spid="3">
                                            <p:txEl>
                                              <p:pRg st="6" end="6"/>
                                            </p:txEl>
                                          </p:spTgt>
                                        </p:tgtEl>
                                      </p:cBhvr>
                                      <p:to x="100000" y="90000"/>
                                    </p:animScale>
                                    <p:animScale>
                                      <p:cBhvr>
                                        <p:cTn id="126" dur="166" decel="50000">
                                          <p:stCondLst>
                                            <p:cond delay="1668"/>
                                          </p:stCondLst>
                                        </p:cTn>
                                        <p:tgtEl>
                                          <p:spTgt spid="3">
                                            <p:txEl>
                                              <p:pRg st="6" end="6"/>
                                            </p:txEl>
                                          </p:spTgt>
                                        </p:tgtEl>
                                      </p:cBhvr>
                                      <p:to x="100000" y="100000"/>
                                    </p:animScale>
                                    <p:animScale>
                                      <p:cBhvr>
                                        <p:cTn id="127" dur="26">
                                          <p:stCondLst>
                                            <p:cond delay="1808"/>
                                          </p:stCondLst>
                                        </p:cTn>
                                        <p:tgtEl>
                                          <p:spTgt spid="3">
                                            <p:txEl>
                                              <p:pRg st="6" end="6"/>
                                            </p:txEl>
                                          </p:spTgt>
                                        </p:tgtEl>
                                      </p:cBhvr>
                                      <p:to x="100000" y="95000"/>
                                    </p:animScale>
                                    <p:animScale>
                                      <p:cBhvr>
                                        <p:cTn id="128" dur="166" decel="50000">
                                          <p:stCondLst>
                                            <p:cond delay="1834"/>
                                          </p:stCondLst>
                                        </p:cTn>
                                        <p:tgtEl>
                                          <p:spTgt spid="3">
                                            <p:txEl>
                                              <p:pRg st="6" end="6"/>
                                            </p:txEl>
                                          </p:spTgt>
                                        </p:tgtEl>
                                      </p:cBhvr>
                                      <p:to x="100000" y="100000"/>
                                    </p:animScale>
                                  </p:childTnLst>
                                </p:cTn>
                              </p:par>
                            </p:childTnLst>
                          </p:cTn>
                        </p:par>
                      </p:childTnLst>
                    </p:cTn>
                  </p:par>
                  <p:par>
                    <p:cTn id="129" fill="hold">
                      <p:stCondLst>
                        <p:cond delay="indefinite"/>
                      </p:stCondLst>
                      <p:childTnLst>
                        <p:par>
                          <p:cTn id="130" fill="hold">
                            <p:stCondLst>
                              <p:cond delay="0"/>
                            </p:stCondLst>
                            <p:childTnLst>
                              <p:par>
                                <p:cTn id="131" presetID="26" presetClass="entr" presetSubtype="0" fill="hold" grpId="0" nodeType="clickEffect">
                                  <p:stCondLst>
                                    <p:cond delay="0"/>
                                  </p:stCondLst>
                                  <p:childTnLst>
                                    <p:set>
                                      <p:cBhvr>
                                        <p:cTn id="132" dur="1" fill="hold">
                                          <p:stCondLst>
                                            <p:cond delay="0"/>
                                          </p:stCondLst>
                                        </p:cTn>
                                        <p:tgtEl>
                                          <p:spTgt spid="3">
                                            <p:txEl>
                                              <p:pRg st="7" end="7"/>
                                            </p:txEl>
                                          </p:spTgt>
                                        </p:tgtEl>
                                        <p:attrNameLst>
                                          <p:attrName>style.visibility</p:attrName>
                                        </p:attrNameLst>
                                      </p:cBhvr>
                                      <p:to>
                                        <p:strVal val="visible"/>
                                      </p:to>
                                    </p:set>
                                    <p:animEffect transition="in" filter="wipe(down)">
                                      <p:cBhvr>
                                        <p:cTn id="133" dur="580">
                                          <p:stCondLst>
                                            <p:cond delay="0"/>
                                          </p:stCondLst>
                                        </p:cTn>
                                        <p:tgtEl>
                                          <p:spTgt spid="3">
                                            <p:txEl>
                                              <p:pRg st="7" end="7"/>
                                            </p:txEl>
                                          </p:spTgt>
                                        </p:tgtEl>
                                      </p:cBhvr>
                                    </p:animEffect>
                                    <p:anim calcmode="lin" valueType="num">
                                      <p:cBhvr>
                                        <p:cTn id="134" dur="1822" tmFilter="0,0; 0.14,0.36; 0.43,0.73; 0.71,0.91; 1.0,1.0">
                                          <p:stCondLst>
                                            <p:cond delay="0"/>
                                          </p:stCondLst>
                                        </p:cTn>
                                        <p:tgtEl>
                                          <p:spTgt spid="3">
                                            <p:txEl>
                                              <p:pRg st="7" end="7"/>
                                            </p:txEl>
                                          </p:spTgt>
                                        </p:tgtEl>
                                        <p:attrNameLst>
                                          <p:attrName>ppt_x</p:attrName>
                                        </p:attrNameLst>
                                      </p:cBhvr>
                                      <p:tavLst>
                                        <p:tav tm="0">
                                          <p:val>
                                            <p:strVal val="#ppt_x-0.25"/>
                                          </p:val>
                                        </p:tav>
                                        <p:tav tm="100000">
                                          <p:val>
                                            <p:strVal val="#ppt_x"/>
                                          </p:val>
                                        </p:tav>
                                      </p:tavLst>
                                    </p:anim>
                                    <p:anim calcmode="lin" valueType="num">
                                      <p:cBhvr>
                                        <p:cTn id="135" dur="664" tmFilter="0.0,0.0; 0.25,0.07; 0.50,0.2; 0.75,0.467; 1.0,1.0">
                                          <p:stCondLst>
                                            <p:cond delay="0"/>
                                          </p:stCondLst>
                                        </p:cTn>
                                        <p:tgtEl>
                                          <p:spTgt spid="3">
                                            <p:txEl>
                                              <p:pRg st="7" end="7"/>
                                            </p:txEl>
                                          </p:spTgt>
                                        </p:tgtEl>
                                        <p:attrNameLst>
                                          <p:attrName>ppt_y</p:attrName>
                                        </p:attrNameLst>
                                      </p:cBhvr>
                                      <p:tavLst>
                                        <p:tav tm="0" fmla="#ppt_y-sin(pi*$)/3">
                                          <p:val>
                                            <p:fltVal val="0.5"/>
                                          </p:val>
                                        </p:tav>
                                        <p:tav tm="100000">
                                          <p:val>
                                            <p:fltVal val="1"/>
                                          </p:val>
                                        </p:tav>
                                      </p:tavLst>
                                    </p:anim>
                                    <p:anim calcmode="lin" valueType="num">
                                      <p:cBhvr>
                                        <p:cTn id="136" dur="664" tmFilter="0, 0; 0.125,0.2665; 0.25,0.4; 0.375,0.465; 0.5,0.5;  0.625,0.535; 0.75,0.6; 0.875,0.7335; 1,1">
                                          <p:stCondLst>
                                            <p:cond delay="664"/>
                                          </p:stCondLst>
                                        </p:cTn>
                                        <p:tgtEl>
                                          <p:spTgt spid="3">
                                            <p:txEl>
                                              <p:pRg st="7" end="7"/>
                                            </p:txEl>
                                          </p:spTgt>
                                        </p:tgtEl>
                                        <p:attrNameLst>
                                          <p:attrName>ppt_y</p:attrName>
                                        </p:attrNameLst>
                                      </p:cBhvr>
                                      <p:tavLst>
                                        <p:tav tm="0" fmla="#ppt_y-sin(pi*$)/9">
                                          <p:val>
                                            <p:fltVal val="0"/>
                                          </p:val>
                                        </p:tav>
                                        <p:tav tm="100000">
                                          <p:val>
                                            <p:fltVal val="1"/>
                                          </p:val>
                                        </p:tav>
                                      </p:tavLst>
                                    </p:anim>
                                    <p:anim calcmode="lin" valueType="num">
                                      <p:cBhvr>
                                        <p:cTn id="137" dur="332" tmFilter="0, 0; 0.125,0.2665; 0.25,0.4; 0.375,0.465; 0.5,0.5;  0.625,0.535; 0.75,0.6; 0.875,0.7335; 1,1">
                                          <p:stCondLst>
                                            <p:cond delay="1324"/>
                                          </p:stCondLst>
                                        </p:cTn>
                                        <p:tgtEl>
                                          <p:spTgt spid="3">
                                            <p:txEl>
                                              <p:pRg st="7" end="7"/>
                                            </p:txEl>
                                          </p:spTgt>
                                        </p:tgtEl>
                                        <p:attrNameLst>
                                          <p:attrName>ppt_y</p:attrName>
                                        </p:attrNameLst>
                                      </p:cBhvr>
                                      <p:tavLst>
                                        <p:tav tm="0" fmla="#ppt_y-sin(pi*$)/27">
                                          <p:val>
                                            <p:fltVal val="0"/>
                                          </p:val>
                                        </p:tav>
                                        <p:tav tm="100000">
                                          <p:val>
                                            <p:fltVal val="1"/>
                                          </p:val>
                                        </p:tav>
                                      </p:tavLst>
                                    </p:anim>
                                    <p:anim calcmode="lin" valueType="num">
                                      <p:cBhvr>
                                        <p:cTn id="138" dur="164" tmFilter="0, 0; 0.125,0.2665; 0.25,0.4; 0.375,0.465; 0.5,0.5;  0.625,0.535; 0.75,0.6; 0.875,0.7335; 1,1">
                                          <p:stCondLst>
                                            <p:cond delay="1656"/>
                                          </p:stCondLst>
                                        </p:cTn>
                                        <p:tgtEl>
                                          <p:spTgt spid="3">
                                            <p:txEl>
                                              <p:pRg st="7" end="7"/>
                                            </p:txEl>
                                          </p:spTgt>
                                        </p:tgtEl>
                                        <p:attrNameLst>
                                          <p:attrName>ppt_y</p:attrName>
                                        </p:attrNameLst>
                                      </p:cBhvr>
                                      <p:tavLst>
                                        <p:tav tm="0" fmla="#ppt_y-sin(pi*$)/81">
                                          <p:val>
                                            <p:fltVal val="0"/>
                                          </p:val>
                                        </p:tav>
                                        <p:tav tm="100000">
                                          <p:val>
                                            <p:fltVal val="1"/>
                                          </p:val>
                                        </p:tav>
                                      </p:tavLst>
                                    </p:anim>
                                    <p:animScale>
                                      <p:cBhvr>
                                        <p:cTn id="139" dur="26">
                                          <p:stCondLst>
                                            <p:cond delay="650"/>
                                          </p:stCondLst>
                                        </p:cTn>
                                        <p:tgtEl>
                                          <p:spTgt spid="3">
                                            <p:txEl>
                                              <p:pRg st="7" end="7"/>
                                            </p:txEl>
                                          </p:spTgt>
                                        </p:tgtEl>
                                      </p:cBhvr>
                                      <p:to x="100000" y="60000"/>
                                    </p:animScale>
                                    <p:animScale>
                                      <p:cBhvr>
                                        <p:cTn id="140" dur="166" decel="50000">
                                          <p:stCondLst>
                                            <p:cond delay="676"/>
                                          </p:stCondLst>
                                        </p:cTn>
                                        <p:tgtEl>
                                          <p:spTgt spid="3">
                                            <p:txEl>
                                              <p:pRg st="7" end="7"/>
                                            </p:txEl>
                                          </p:spTgt>
                                        </p:tgtEl>
                                      </p:cBhvr>
                                      <p:to x="100000" y="100000"/>
                                    </p:animScale>
                                    <p:animScale>
                                      <p:cBhvr>
                                        <p:cTn id="141" dur="26">
                                          <p:stCondLst>
                                            <p:cond delay="1312"/>
                                          </p:stCondLst>
                                        </p:cTn>
                                        <p:tgtEl>
                                          <p:spTgt spid="3">
                                            <p:txEl>
                                              <p:pRg st="7" end="7"/>
                                            </p:txEl>
                                          </p:spTgt>
                                        </p:tgtEl>
                                      </p:cBhvr>
                                      <p:to x="100000" y="80000"/>
                                    </p:animScale>
                                    <p:animScale>
                                      <p:cBhvr>
                                        <p:cTn id="142" dur="166" decel="50000">
                                          <p:stCondLst>
                                            <p:cond delay="1338"/>
                                          </p:stCondLst>
                                        </p:cTn>
                                        <p:tgtEl>
                                          <p:spTgt spid="3">
                                            <p:txEl>
                                              <p:pRg st="7" end="7"/>
                                            </p:txEl>
                                          </p:spTgt>
                                        </p:tgtEl>
                                      </p:cBhvr>
                                      <p:to x="100000" y="100000"/>
                                    </p:animScale>
                                    <p:animScale>
                                      <p:cBhvr>
                                        <p:cTn id="143" dur="26">
                                          <p:stCondLst>
                                            <p:cond delay="1642"/>
                                          </p:stCondLst>
                                        </p:cTn>
                                        <p:tgtEl>
                                          <p:spTgt spid="3">
                                            <p:txEl>
                                              <p:pRg st="7" end="7"/>
                                            </p:txEl>
                                          </p:spTgt>
                                        </p:tgtEl>
                                      </p:cBhvr>
                                      <p:to x="100000" y="90000"/>
                                    </p:animScale>
                                    <p:animScale>
                                      <p:cBhvr>
                                        <p:cTn id="144" dur="166" decel="50000">
                                          <p:stCondLst>
                                            <p:cond delay="1668"/>
                                          </p:stCondLst>
                                        </p:cTn>
                                        <p:tgtEl>
                                          <p:spTgt spid="3">
                                            <p:txEl>
                                              <p:pRg st="7" end="7"/>
                                            </p:txEl>
                                          </p:spTgt>
                                        </p:tgtEl>
                                      </p:cBhvr>
                                      <p:to x="100000" y="100000"/>
                                    </p:animScale>
                                    <p:animScale>
                                      <p:cBhvr>
                                        <p:cTn id="145" dur="26">
                                          <p:stCondLst>
                                            <p:cond delay="1808"/>
                                          </p:stCondLst>
                                        </p:cTn>
                                        <p:tgtEl>
                                          <p:spTgt spid="3">
                                            <p:txEl>
                                              <p:pRg st="7" end="7"/>
                                            </p:txEl>
                                          </p:spTgt>
                                        </p:tgtEl>
                                      </p:cBhvr>
                                      <p:to x="100000" y="95000"/>
                                    </p:animScale>
                                    <p:animScale>
                                      <p:cBhvr>
                                        <p:cTn id="146" dur="166" decel="50000">
                                          <p:stCondLst>
                                            <p:cond delay="1834"/>
                                          </p:stCondLst>
                                        </p:cTn>
                                        <p:tgtEl>
                                          <p:spTgt spid="3">
                                            <p:txEl>
                                              <p:pRg st="7" end="7"/>
                                            </p:txEl>
                                          </p:spTgt>
                                        </p:tgtEl>
                                      </p:cBhvr>
                                      <p:to x="100000" y="100000"/>
                                    </p:animScale>
                                  </p:childTnLst>
                                </p:cTn>
                              </p:par>
                            </p:childTnLst>
                          </p:cTn>
                        </p:par>
                      </p:childTnLst>
                    </p:cTn>
                  </p:par>
                  <p:par>
                    <p:cTn id="147" fill="hold">
                      <p:stCondLst>
                        <p:cond delay="indefinite"/>
                      </p:stCondLst>
                      <p:childTnLst>
                        <p:par>
                          <p:cTn id="148" fill="hold">
                            <p:stCondLst>
                              <p:cond delay="0"/>
                            </p:stCondLst>
                            <p:childTnLst>
                              <p:par>
                                <p:cTn id="149" presetID="26" presetClass="entr" presetSubtype="0" fill="hold" grpId="0" nodeType="clickEffect">
                                  <p:stCondLst>
                                    <p:cond delay="0"/>
                                  </p:stCondLst>
                                  <p:childTnLst>
                                    <p:set>
                                      <p:cBhvr>
                                        <p:cTn id="150" dur="1" fill="hold">
                                          <p:stCondLst>
                                            <p:cond delay="0"/>
                                          </p:stCondLst>
                                        </p:cTn>
                                        <p:tgtEl>
                                          <p:spTgt spid="3">
                                            <p:txEl>
                                              <p:pRg st="8" end="8"/>
                                            </p:txEl>
                                          </p:spTgt>
                                        </p:tgtEl>
                                        <p:attrNameLst>
                                          <p:attrName>style.visibility</p:attrName>
                                        </p:attrNameLst>
                                      </p:cBhvr>
                                      <p:to>
                                        <p:strVal val="visible"/>
                                      </p:to>
                                    </p:set>
                                    <p:animEffect transition="in" filter="wipe(down)">
                                      <p:cBhvr>
                                        <p:cTn id="151" dur="580">
                                          <p:stCondLst>
                                            <p:cond delay="0"/>
                                          </p:stCondLst>
                                        </p:cTn>
                                        <p:tgtEl>
                                          <p:spTgt spid="3">
                                            <p:txEl>
                                              <p:pRg st="8" end="8"/>
                                            </p:txEl>
                                          </p:spTgt>
                                        </p:tgtEl>
                                      </p:cBhvr>
                                    </p:animEffect>
                                    <p:anim calcmode="lin" valueType="num">
                                      <p:cBhvr>
                                        <p:cTn id="152" dur="1822" tmFilter="0,0; 0.14,0.36; 0.43,0.73; 0.71,0.91; 1.0,1.0">
                                          <p:stCondLst>
                                            <p:cond delay="0"/>
                                          </p:stCondLst>
                                        </p:cTn>
                                        <p:tgtEl>
                                          <p:spTgt spid="3">
                                            <p:txEl>
                                              <p:pRg st="8" end="8"/>
                                            </p:txEl>
                                          </p:spTgt>
                                        </p:tgtEl>
                                        <p:attrNameLst>
                                          <p:attrName>ppt_x</p:attrName>
                                        </p:attrNameLst>
                                      </p:cBhvr>
                                      <p:tavLst>
                                        <p:tav tm="0">
                                          <p:val>
                                            <p:strVal val="#ppt_x-0.25"/>
                                          </p:val>
                                        </p:tav>
                                        <p:tav tm="100000">
                                          <p:val>
                                            <p:strVal val="#ppt_x"/>
                                          </p:val>
                                        </p:tav>
                                      </p:tavLst>
                                    </p:anim>
                                    <p:anim calcmode="lin" valueType="num">
                                      <p:cBhvr>
                                        <p:cTn id="153" dur="664" tmFilter="0.0,0.0; 0.25,0.07; 0.50,0.2; 0.75,0.467; 1.0,1.0">
                                          <p:stCondLst>
                                            <p:cond delay="0"/>
                                          </p:stCondLst>
                                        </p:cTn>
                                        <p:tgtEl>
                                          <p:spTgt spid="3">
                                            <p:txEl>
                                              <p:pRg st="8" end="8"/>
                                            </p:txEl>
                                          </p:spTgt>
                                        </p:tgtEl>
                                        <p:attrNameLst>
                                          <p:attrName>ppt_y</p:attrName>
                                        </p:attrNameLst>
                                      </p:cBhvr>
                                      <p:tavLst>
                                        <p:tav tm="0" fmla="#ppt_y-sin(pi*$)/3">
                                          <p:val>
                                            <p:fltVal val="0.5"/>
                                          </p:val>
                                        </p:tav>
                                        <p:tav tm="100000">
                                          <p:val>
                                            <p:fltVal val="1"/>
                                          </p:val>
                                        </p:tav>
                                      </p:tavLst>
                                    </p:anim>
                                    <p:anim calcmode="lin" valueType="num">
                                      <p:cBhvr>
                                        <p:cTn id="154" dur="664" tmFilter="0, 0; 0.125,0.2665; 0.25,0.4; 0.375,0.465; 0.5,0.5;  0.625,0.535; 0.75,0.6; 0.875,0.7335; 1,1">
                                          <p:stCondLst>
                                            <p:cond delay="664"/>
                                          </p:stCondLst>
                                        </p:cTn>
                                        <p:tgtEl>
                                          <p:spTgt spid="3">
                                            <p:txEl>
                                              <p:pRg st="8" end="8"/>
                                            </p:txEl>
                                          </p:spTgt>
                                        </p:tgtEl>
                                        <p:attrNameLst>
                                          <p:attrName>ppt_y</p:attrName>
                                        </p:attrNameLst>
                                      </p:cBhvr>
                                      <p:tavLst>
                                        <p:tav tm="0" fmla="#ppt_y-sin(pi*$)/9">
                                          <p:val>
                                            <p:fltVal val="0"/>
                                          </p:val>
                                        </p:tav>
                                        <p:tav tm="100000">
                                          <p:val>
                                            <p:fltVal val="1"/>
                                          </p:val>
                                        </p:tav>
                                      </p:tavLst>
                                    </p:anim>
                                    <p:anim calcmode="lin" valueType="num">
                                      <p:cBhvr>
                                        <p:cTn id="155" dur="332" tmFilter="0, 0; 0.125,0.2665; 0.25,0.4; 0.375,0.465; 0.5,0.5;  0.625,0.535; 0.75,0.6; 0.875,0.7335; 1,1">
                                          <p:stCondLst>
                                            <p:cond delay="1324"/>
                                          </p:stCondLst>
                                        </p:cTn>
                                        <p:tgtEl>
                                          <p:spTgt spid="3">
                                            <p:txEl>
                                              <p:pRg st="8" end="8"/>
                                            </p:txEl>
                                          </p:spTgt>
                                        </p:tgtEl>
                                        <p:attrNameLst>
                                          <p:attrName>ppt_y</p:attrName>
                                        </p:attrNameLst>
                                      </p:cBhvr>
                                      <p:tavLst>
                                        <p:tav tm="0" fmla="#ppt_y-sin(pi*$)/27">
                                          <p:val>
                                            <p:fltVal val="0"/>
                                          </p:val>
                                        </p:tav>
                                        <p:tav tm="100000">
                                          <p:val>
                                            <p:fltVal val="1"/>
                                          </p:val>
                                        </p:tav>
                                      </p:tavLst>
                                    </p:anim>
                                    <p:anim calcmode="lin" valueType="num">
                                      <p:cBhvr>
                                        <p:cTn id="156" dur="164" tmFilter="0, 0; 0.125,0.2665; 0.25,0.4; 0.375,0.465; 0.5,0.5;  0.625,0.535; 0.75,0.6; 0.875,0.7335; 1,1">
                                          <p:stCondLst>
                                            <p:cond delay="1656"/>
                                          </p:stCondLst>
                                        </p:cTn>
                                        <p:tgtEl>
                                          <p:spTgt spid="3">
                                            <p:txEl>
                                              <p:pRg st="8" end="8"/>
                                            </p:txEl>
                                          </p:spTgt>
                                        </p:tgtEl>
                                        <p:attrNameLst>
                                          <p:attrName>ppt_y</p:attrName>
                                        </p:attrNameLst>
                                      </p:cBhvr>
                                      <p:tavLst>
                                        <p:tav tm="0" fmla="#ppt_y-sin(pi*$)/81">
                                          <p:val>
                                            <p:fltVal val="0"/>
                                          </p:val>
                                        </p:tav>
                                        <p:tav tm="100000">
                                          <p:val>
                                            <p:fltVal val="1"/>
                                          </p:val>
                                        </p:tav>
                                      </p:tavLst>
                                    </p:anim>
                                    <p:animScale>
                                      <p:cBhvr>
                                        <p:cTn id="157" dur="26">
                                          <p:stCondLst>
                                            <p:cond delay="650"/>
                                          </p:stCondLst>
                                        </p:cTn>
                                        <p:tgtEl>
                                          <p:spTgt spid="3">
                                            <p:txEl>
                                              <p:pRg st="8" end="8"/>
                                            </p:txEl>
                                          </p:spTgt>
                                        </p:tgtEl>
                                      </p:cBhvr>
                                      <p:to x="100000" y="60000"/>
                                    </p:animScale>
                                    <p:animScale>
                                      <p:cBhvr>
                                        <p:cTn id="158" dur="166" decel="50000">
                                          <p:stCondLst>
                                            <p:cond delay="676"/>
                                          </p:stCondLst>
                                        </p:cTn>
                                        <p:tgtEl>
                                          <p:spTgt spid="3">
                                            <p:txEl>
                                              <p:pRg st="8" end="8"/>
                                            </p:txEl>
                                          </p:spTgt>
                                        </p:tgtEl>
                                      </p:cBhvr>
                                      <p:to x="100000" y="100000"/>
                                    </p:animScale>
                                    <p:animScale>
                                      <p:cBhvr>
                                        <p:cTn id="159" dur="26">
                                          <p:stCondLst>
                                            <p:cond delay="1312"/>
                                          </p:stCondLst>
                                        </p:cTn>
                                        <p:tgtEl>
                                          <p:spTgt spid="3">
                                            <p:txEl>
                                              <p:pRg st="8" end="8"/>
                                            </p:txEl>
                                          </p:spTgt>
                                        </p:tgtEl>
                                      </p:cBhvr>
                                      <p:to x="100000" y="80000"/>
                                    </p:animScale>
                                    <p:animScale>
                                      <p:cBhvr>
                                        <p:cTn id="160" dur="166" decel="50000">
                                          <p:stCondLst>
                                            <p:cond delay="1338"/>
                                          </p:stCondLst>
                                        </p:cTn>
                                        <p:tgtEl>
                                          <p:spTgt spid="3">
                                            <p:txEl>
                                              <p:pRg st="8" end="8"/>
                                            </p:txEl>
                                          </p:spTgt>
                                        </p:tgtEl>
                                      </p:cBhvr>
                                      <p:to x="100000" y="100000"/>
                                    </p:animScale>
                                    <p:animScale>
                                      <p:cBhvr>
                                        <p:cTn id="161" dur="26">
                                          <p:stCondLst>
                                            <p:cond delay="1642"/>
                                          </p:stCondLst>
                                        </p:cTn>
                                        <p:tgtEl>
                                          <p:spTgt spid="3">
                                            <p:txEl>
                                              <p:pRg st="8" end="8"/>
                                            </p:txEl>
                                          </p:spTgt>
                                        </p:tgtEl>
                                      </p:cBhvr>
                                      <p:to x="100000" y="90000"/>
                                    </p:animScale>
                                    <p:animScale>
                                      <p:cBhvr>
                                        <p:cTn id="162" dur="166" decel="50000">
                                          <p:stCondLst>
                                            <p:cond delay="1668"/>
                                          </p:stCondLst>
                                        </p:cTn>
                                        <p:tgtEl>
                                          <p:spTgt spid="3">
                                            <p:txEl>
                                              <p:pRg st="8" end="8"/>
                                            </p:txEl>
                                          </p:spTgt>
                                        </p:tgtEl>
                                      </p:cBhvr>
                                      <p:to x="100000" y="100000"/>
                                    </p:animScale>
                                    <p:animScale>
                                      <p:cBhvr>
                                        <p:cTn id="163" dur="26">
                                          <p:stCondLst>
                                            <p:cond delay="1808"/>
                                          </p:stCondLst>
                                        </p:cTn>
                                        <p:tgtEl>
                                          <p:spTgt spid="3">
                                            <p:txEl>
                                              <p:pRg st="8" end="8"/>
                                            </p:txEl>
                                          </p:spTgt>
                                        </p:tgtEl>
                                      </p:cBhvr>
                                      <p:to x="100000" y="95000"/>
                                    </p:animScale>
                                    <p:animScale>
                                      <p:cBhvr>
                                        <p:cTn id="164" dur="166" decel="50000">
                                          <p:stCondLst>
                                            <p:cond delay="1834"/>
                                          </p:stCondLst>
                                        </p:cTn>
                                        <p:tgtEl>
                                          <p:spTgt spid="3">
                                            <p:txEl>
                                              <p:pRg st="8" end="8"/>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266700"/>
            <a:ext cx="11658600" cy="6489699"/>
          </a:xfrm>
        </p:spPr>
        <p:txBody>
          <a:bodyPr/>
          <a:lstStyle/>
          <a:p>
            <a:pPr marL="0" indent="0">
              <a:buNone/>
            </a:pPr>
            <a:r>
              <a:rPr lang="en-US" sz="2400" b="1" u="sng" dirty="0">
                <a:solidFill>
                  <a:srgbClr val="FF0000"/>
                </a:solidFill>
              </a:rPr>
              <a:t>Step 4) Identify Attributes</a:t>
            </a:r>
          </a:p>
          <a:p>
            <a:pPr marL="342900" indent="-342900">
              <a:buFont typeface="Wingdings" panose="05000000000000000000" pitchFamily="2" charset="2"/>
              <a:buChar char="Ø"/>
            </a:pPr>
            <a:r>
              <a:rPr lang="en-US" altLang="en-US" dirty="0">
                <a:solidFill>
                  <a:srgbClr val="222222"/>
                </a:solidFill>
                <a:latin typeface="Source Sans Pro"/>
              </a:rPr>
              <a:t>Once the mapping is done, identify the primary Keys. If a unique key is not readily available, create one.</a:t>
            </a:r>
            <a:endParaRPr lang="en-US" altLang="en-US" sz="2400" dirty="0">
              <a:solidFill>
                <a:schemeClr val="tx1"/>
              </a:solidFill>
              <a:latin typeface="Arial" panose="020B0604020202020204" pitchFamily="34" charset="0"/>
            </a:endParaRPr>
          </a:p>
          <a:p>
            <a:pPr marL="0" indent="0">
              <a:buNone/>
            </a:pP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2231620509"/>
              </p:ext>
            </p:extLst>
          </p:nvPr>
        </p:nvGraphicFramePr>
        <p:xfrm>
          <a:off x="2375022" y="1185385"/>
          <a:ext cx="8021394" cy="1463040"/>
        </p:xfrm>
        <a:graphic>
          <a:graphicData uri="http://schemas.openxmlformats.org/drawingml/2006/table">
            <a:tbl>
              <a:tblPr/>
              <a:tblGrid>
                <a:gridCol w="2673798">
                  <a:extLst>
                    <a:ext uri="{9D8B030D-6E8A-4147-A177-3AD203B41FA5}">
                      <a16:colId xmlns:a16="http://schemas.microsoft.com/office/drawing/2014/main" val="20000"/>
                    </a:ext>
                  </a:extLst>
                </a:gridCol>
                <a:gridCol w="2673798">
                  <a:extLst>
                    <a:ext uri="{9D8B030D-6E8A-4147-A177-3AD203B41FA5}">
                      <a16:colId xmlns:a16="http://schemas.microsoft.com/office/drawing/2014/main" val="20001"/>
                    </a:ext>
                  </a:extLst>
                </a:gridCol>
                <a:gridCol w="2673798">
                  <a:extLst>
                    <a:ext uri="{9D8B030D-6E8A-4147-A177-3AD203B41FA5}">
                      <a16:colId xmlns:a16="http://schemas.microsoft.com/office/drawing/2014/main" val="20002"/>
                    </a:ext>
                  </a:extLst>
                </a:gridCol>
              </a:tblGrid>
              <a:tr h="0">
                <a:tc>
                  <a:txBody>
                    <a:bodyPr/>
                    <a:lstStyle/>
                    <a:p>
                      <a:pPr algn="l"/>
                      <a:r>
                        <a:rPr lang="en-US" dirty="0">
                          <a:effectLst/>
                        </a:rPr>
                        <a:t>Entity</a:t>
                      </a:r>
                    </a:p>
                  </a:txBody>
                  <a:tcPr anchor="ctr">
                    <a:lnL>
                      <a:noFill/>
                    </a:lnL>
                    <a:lnR>
                      <a:noFill/>
                    </a:lnR>
                    <a:lnT>
                      <a:noFill/>
                    </a:lnT>
                    <a:lnB w="9525" cap="flat" cmpd="sng" algn="ctr">
                      <a:solidFill>
                        <a:srgbClr val="EEEEEE"/>
                      </a:solidFill>
                      <a:prstDash val="solid"/>
                      <a:round/>
                      <a:headEnd type="none" w="med" len="med"/>
                      <a:tailEnd type="none" w="med" len="med"/>
                    </a:lnB>
                    <a:solidFill>
                      <a:srgbClr val="F9F9F9"/>
                    </a:solidFill>
                  </a:tcPr>
                </a:tc>
                <a:tc>
                  <a:txBody>
                    <a:bodyPr/>
                    <a:lstStyle/>
                    <a:p>
                      <a:pPr algn="l"/>
                      <a:r>
                        <a:rPr lang="en-US" dirty="0">
                          <a:effectLst/>
                        </a:rPr>
                        <a:t>Primary Key</a:t>
                      </a:r>
                    </a:p>
                  </a:txBody>
                  <a:tcPr anchor="ctr">
                    <a:lnL>
                      <a:noFill/>
                    </a:lnL>
                    <a:lnR>
                      <a:noFill/>
                    </a:lnR>
                    <a:lnT>
                      <a:noFill/>
                    </a:lnT>
                    <a:lnB w="9525" cap="flat" cmpd="sng" algn="ctr">
                      <a:solidFill>
                        <a:srgbClr val="EEEEEE"/>
                      </a:solidFill>
                      <a:prstDash val="solid"/>
                      <a:round/>
                      <a:headEnd type="none" w="med" len="med"/>
                      <a:tailEnd type="none" w="med" len="med"/>
                    </a:lnB>
                    <a:solidFill>
                      <a:srgbClr val="F9F9F9"/>
                    </a:solidFill>
                  </a:tcPr>
                </a:tc>
                <a:tc>
                  <a:txBody>
                    <a:bodyPr/>
                    <a:lstStyle/>
                    <a:p>
                      <a:pPr algn="l"/>
                      <a:r>
                        <a:rPr lang="en-US">
                          <a:effectLst/>
                        </a:rPr>
                        <a:t>Attribute</a:t>
                      </a:r>
                    </a:p>
                  </a:txBody>
                  <a:tcPr anchor="ctr">
                    <a:lnL>
                      <a:noFill/>
                    </a:lnL>
                    <a:lnR>
                      <a:noFill/>
                    </a:lnR>
                    <a:lnT>
                      <a:noFill/>
                    </a:lnT>
                    <a:lnB w="9525" cap="flat" cmpd="sng" algn="ctr">
                      <a:solidFill>
                        <a:srgbClr val="EEEEEE"/>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0">
                <a:tc>
                  <a:txBody>
                    <a:bodyPr/>
                    <a:lstStyle/>
                    <a:p>
                      <a:r>
                        <a:rPr lang="en-US" dirty="0">
                          <a:effectLst/>
                        </a:rPr>
                        <a:t>Student</a:t>
                      </a:r>
                    </a:p>
                  </a:txBody>
                  <a:tcPr anchor="ctr">
                    <a:lnL>
                      <a:noFill/>
                    </a:lnL>
                    <a:lnR>
                      <a:noFill/>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FFFFF"/>
                    </a:solidFill>
                  </a:tcPr>
                </a:tc>
                <a:tc>
                  <a:txBody>
                    <a:bodyPr/>
                    <a:lstStyle/>
                    <a:p>
                      <a:r>
                        <a:rPr lang="en-US">
                          <a:effectLst/>
                        </a:rPr>
                        <a:t>Student_ID</a:t>
                      </a:r>
                    </a:p>
                  </a:txBody>
                  <a:tcPr anchor="ctr">
                    <a:lnL>
                      <a:noFill/>
                    </a:lnL>
                    <a:lnR>
                      <a:noFill/>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FFFFF"/>
                    </a:solidFill>
                  </a:tcPr>
                </a:tc>
                <a:tc>
                  <a:txBody>
                    <a:bodyPr/>
                    <a:lstStyle/>
                    <a:p>
                      <a:r>
                        <a:rPr lang="en-US">
                          <a:effectLst/>
                        </a:rPr>
                        <a:t>StudentName</a:t>
                      </a:r>
                    </a:p>
                  </a:txBody>
                  <a:tcPr anchor="ctr">
                    <a:lnL>
                      <a:noFill/>
                    </a:lnL>
                    <a:lnR>
                      <a:noFill/>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r>
                        <a:rPr lang="en-US" dirty="0">
                          <a:effectLst/>
                        </a:rPr>
                        <a:t>Professor</a:t>
                      </a:r>
                    </a:p>
                  </a:txBody>
                  <a:tcPr anchor="ctr">
                    <a:lnL>
                      <a:noFill/>
                    </a:lnL>
                    <a:lnR>
                      <a:noFill/>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9F9F9"/>
                    </a:solidFill>
                  </a:tcPr>
                </a:tc>
                <a:tc>
                  <a:txBody>
                    <a:bodyPr/>
                    <a:lstStyle/>
                    <a:p>
                      <a:r>
                        <a:rPr lang="en-US" dirty="0" err="1">
                          <a:effectLst/>
                        </a:rPr>
                        <a:t>Employee_ID</a:t>
                      </a:r>
                      <a:endParaRPr lang="en-US" dirty="0">
                        <a:effectLst/>
                      </a:endParaRPr>
                    </a:p>
                  </a:txBody>
                  <a:tcPr anchor="ctr">
                    <a:lnL>
                      <a:noFill/>
                    </a:lnL>
                    <a:lnR>
                      <a:noFill/>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9F9F9"/>
                    </a:solidFill>
                  </a:tcPr>
                </a:tc>
                <a:tc>
                  <a:txBody>
                    <a:bodyPr/>
                    <a:lstStyle/>
                    <a:p>
                      <a:r>
                        <a:rPr lang="en-US" dirty="0" err="1">
                          <a:effectLst/>
                        </a:rPr>
                        <a:t>ProfessorName</a:t>
                      </a:r>
                      <a:endParaRPr lang="en-US" dirty="0">
                        <a:effectLst/>
                      </a:endParaRPr>
                    </a:p>
                  </a:txBody>
                  <a:tcPr anchor="ctr">
                    <a:lnL>
                      <a:noFill/>
                    </a:lnL>
                    <a:lnR>
                      <a:noFill/>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r>
                        <a:rPr lang="en-US">
                          <a:effectLst/>
                        </a:rPr>
                        <a:t>Course</a:t>
                      </a:r>
                    </a:p>
                  </a:txBody>
                  <a:tcPr anchor="ctr">
                    <a:lnL>
                      <a:noFill/>
                    </a:lnL>
                    <a:lnR>
                      <a:noFill/>
                    </a:lnR>
                    <a:lnT w="9525" cap="flat" cmpd="sng" algn="ctr">
                      <a:solidFill>
                        <a:srgbClr val="EEEEEE"/>
                      </a:solidFill>
                      <a:prstDash val="solid"/>
                      <a:round/>
                      <a:headEnd type="none" w="med" len="med"/>
                      <a:tailEnd type="none" w="med" len="med"/>
                    </a:lnT>
                    <a:lnB>
                      <a:noFill/>
                    </a:lnB>
                    <a:solidFill>
                      <a:srgbClr val="FFFFFF"/>
                    </a:solidFill>
                  </a:tcPr>
                </a:tc>
                <a:tc>
                  <a:txBody>
                    <a:bodyPr/>
                    <a:lstStyle/>
                    <a:p>
                      <a:r>
                        <a:rPr lang="en-US" dirty="0" err="1">
                          <a:effectLst/>
                        </a:rPr>
                        <a:t>Course_ID</a:t>
                      </a:r>
                      <a:endParaRPr lang="en-US" dirty="0">
                        <a:effectLst/>
                      </a:endParaRPr>
                    </a:p>
                  </a:txBody>
                  <a:tcPr anchor="ctr">
                    <a:lnL>
                      <a:noFill/>
                    </a:lnL>
                    <a:lnR>
                      <a:noFill/>
                    </a:lnR>
                    <a:lnT w="9525" cap="flat" cmpd="sng" algn="ctr">
                      <a:solidFill>
                        <a:srgbClr val="EEEEEE"/>
                      </a:solidFill>
                      <a:prstDash val="solid"/>
                      <a:round/>
                      <a:headEnd type="none" w="med" len="med"/>
                      <a:tailEnd type="none" w="med" len="med"/>
                    </a:lnT>
                    <a:lnB>
                      <a:noFill/>
                    </a:lnB>
                    <a:solidFill>
                      <a:srgbClr val="FFFFFF"/>
                    </a:solidFill>
                  </a:tcPr>
                </a:tc>
                <a:tc>
                  <a:txBody>
                    <a:bodyPr/>
                    <a:lstStyle/>
                    <a:p>
                      <a:r>
                        <a:rPr lang="en-US" dirty="0">
                          <a:effectLst/>
                        </a:rPr>
                        <a:t>Course Name</a:t>
                      </a:r>
                    </a:p>
                  </a:txBody>
                  <a:tcPr anchor="ctr">
                    <a:lnL>
                      <a:noFill/>
                    </a:lnL>
                    <a:lnR>
                      <a:noFill/>
                    </a:lnR>
                    <a:lnT w="9525" cap="flat" cmpd="sng" algn="ctr">
                      <a:solidFill>
                        <a:srgbClr val="EEEEEE"/>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pic>
        <p:nvPicPr>
          <p:cNvPr id="2" name="Picture 1"/>
          <p:cNvPicPr>
            <a:picLocks noChangeAspect="1"/>
          </p:cNvPicPr>
          <p:nvPr/>
        </p:nvPicPr>
        <p:blipFill>
          <a:blip r:embed="rId2"/>
          <a:stretch>
            <a:fillRect/>
          </a:stretch>
        </p:blipFill>
        <p:spPr>
          <a:xfrm>
            <a:off x="1138237" y="2840274"/>
            <a:ext cx="9991725" cy="3724275"/>
          </a:xfrm>
          <a:prstGeom prst="rect">
            <a:avLst/>
          </a:prstGeom>
        </p:spPr>
      </p:pic>
    </p:spTree>
    <p:extLst>
      <p:ext uri="{BB962C8B-B14F-4D97-AF65-F5344CB8AC3E}">
        <p14:creationId xmlns:p14="http://schemas.microsoft.com/office/powerpoint/2010/main" val="4250272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6" presetClass="entr" presetSubtype="16" fill="hold" grpId="0"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circle(in)">
                                      <p:cBhvr>
                                        <p:cTn id="14" dur="2000"/>
                                        <p:tgtEl>
                                          <p:spTgt spid="3">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6" presetClass="entr" presetSubtype="16" fill="hold" grpId="0"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circle(in)">
                                      <p:cBhvr>
                                        <p:cTn id="19" dur="20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92100" y="304800"/>
            <a:ext cx="8978900" cy="6438899"/>
          </a:xfrm>
        </p:spPr>
        <p:txBody>
          <a:bodyPr/>
          <a:lstStyle/>
          <a:p>
            <a:pPr marL="0" indent="0">
              <a:buNone/>
            </a:pPr>
            <a:r>
              <a:rPr lang="en-US" sz="2000" b="1" u="sng" dirty="0">
                <a:solidFill>
                  <a:srgbClr val="FF0000"/>
                </a:solidFill>
              </a:rPr>
              <a:t>Step 5) Create the ERD Diagram</a:t>
            </a:r>
          </a:p>
          <a:p>
            <a:r>
              <a:rPr lang="en-US" dirty="0"/>
              <a:t>A more modern representation of Entity Relationship Diagram Example</a:t>
            </a:r>
          </a:p>
          <a:p>
            <a:pPr marL="0" indent="0">
              <a:buNone/>
            </a:pPr>
            <a:endParaRPr lang="en-US" dirty="0"/>
          </a:p>
        </p:txBody>
      </p:sp>
      <p:pic>
        <p:nvPicPr>
          <p:cNvPr id="2" name="Picture 1"/>
          <p:cNvPicPr>
            <a:picLocks noChangeAspect="1"/>
          </p:cNvPicPr>
          <p:nvPr/>
        </p:nvPicPr>
        <p:blipFill>
          <a:blip r:embed="rId2"/>
          <a:stretch>
            <a:fillRect/>
          </a:stretch>
        </p:blipFill>
        <p:spPr>
          <a:xfrm>
            <a:off x="1270000" y="1568450"/>
            <a:ext cx="9372600" cy="2914650"/>
          </a:xfrm>
          <a:prstGeom prst="rect">
            <a:avLst/>
          </a:prstGeom>
        </p:spPr>
      </p:pic>
    </p:spTree>
    <p:extLst>
      <p:ext uri="{BB962C8B-B14F-4D97-AF65-F5344CB8AC3E}">
        <p14:creationId xmlns:p14="http://schemas.microsoft.com/office/powerpoint/2010/main" val="3398556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2993122075"/>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2559605563"/>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92071" y="313765"/>
            <a:ext cx="4356847" cy="842682"/>
          </a:xfrm>
        </p:spPr>
        <p:txBody>
          <a:bodyPr>
            <a:normAutofit fontScale="90000"/>
          </a:bodyPr>
          <a:lstStyle/>
          <a:p>
            <a:pPr marL="571500" indent="-571500">
              <a:buFont typeface="Wingdings" panose="05000000000000000000" pitchFamily="2" charset="2"/>
              <a:buChar char="v"/>
            </a:pPr>
            <a:r>
              <a:rPr lang="en-US" b="1" u="sng" dirty="0">
                <a:solidFill>
                  <a:srgbClr val="FF0000"/>
                </a:solidFill>
              </a:rPr>
              <a:t>Modeling Tools</a:t>
            </a:r>
          </a:p>
        </p:txBody>
      </p:sp>
      <p:sp>
        <p:nvSpPr>
          <p:cNvPr id="3" name="Content Placeholder 2"/>
          <p:cNvSpPr>
            <a:spLocks noGrp="1"/>
          </p:cNvSpPr>
          <p:nvPr>
            <p:ph idx="1"/>
          </p:nvPr>
        </p:nvSpPr>
        <p:spPr>
          <a:xfrm>
            <a:off x="443754" y="1156446"/>
            <a:ext cx="11416552" cy="5298141"/>
          </a:xfrm>
        </p:spPr>
        <p:txBody>
          <a:bodyPr>
            <a:normAutofit/>
          </a:bodyPr>
          <a:lstStyle/>
          <a:p>
            <a:pPr>
              <a:buFont typeface="Wingdings" panose="05000000000000000000" pitchFamily="2" charset="2"/>
              <a:buChar char="v"/>
            </a:pPr>
            <a:r>
              <a:rPr lang="en-US" sz="3600" b="1" i="1" dirty="0">
                <a:solidFill>
                  <a:srgbClr val="FFC000"/>
                </a:solidFill>
              </a:rPr>
              <a:t>Decision Tree:</a:t>
            </a:r>
          </a:p>
          <a:p>
            <a:pPr>
              <a:buFont typeface="Wingdings" panose="05000000000000000000" pitchFamily="2" charset="2"/>
              <a:buChar char="Ø"/>
            </a:pPr>
            <a:r>
              <a:rPr lang="en-US" dirty="0"/>
              <a:t>A decision tree is a widely used and data </a:t>
            </a:r>
            <a:r>
              <a:rPr lang="en-US" i="1" dirty="0">
                <a:solidFill>
                  <a:schemeClr val="accent4">
                    <a:lumMod val="75000"/>
                  </a:schemeClr>
                </a:solidFill>
              </a:rPr>
              <a:t>analysis tool </a:t>
            </a:r>
            <a:r>
              <a:rPr lang="en-US" dirty="0"/>
              <a:t>that helps in </a:t>
            </a:r>
            <a:r>
              <a:rPr lang="en-US" i="1" dirty="0">
                <a:solidFill>
                  <a:schemeClr val="accent4">
                    <a:lumMod val="75000"/>
                  </a:schemeClr>
                </a:solidFill>
              </a:rPr>
              <a:t>making decisions or predictions </a:t>
            </a:r>
            <a:r>
              <a:rPr lang="en-US" dirty="0"/>
              <a:t>by visually representing a series of choices/conditions and their potential consequences/output.</a:t>
            </a:r>
          </a:p>
          <a:p>
            <a:pPr>
              <a:buFont typeface="Wingdings" panose="05000000000000000000" pitchFamily="2" charset="2"/>
              <a:buChar char="Ø"/>
            </a:pPr>
            <a:r>
              <a:rPr lang="en-US" dirty="0"/>
              <a:t>Decision tree is a graphical representation that presents </a:t>
            </a:r>
            <a:r>
              <a:rPr lang="en-US" dirty="0">
                <a:solidFill>
                  <a:schemeClr val="accent4">
                    <a:lumMod val="75000"/>
                  </a:schemeClr>
                </a:solidFill>
              </a:rPr>
              <a:t>conditions</a:t>
            </a:r>
            <a:r>
              <a:rPr lang="en-US" dirty="0"/>
              <a:t> and </a:t>
            </a:r>
            <a:r>
              <a:rPr lang="en-US" dirty="0">
                <a:solidFill>
                  <a:schemeClr val="accent4">
                    <a:lumMod val="75000"/>
                  </a:schemeClr>
                </a:solidFill>
              </a:rPr>
              <a:t>actions </a:t>
            </a:r>
            <a:r>
              <a:rPr lang="en-US" dirty="0"/>
              <a:t>sequentially.</a:t>
            </a:r>
          </a:p>
          <a:p>
            <a:pPr>
              <a:buFont typeface="Wingdings" panose="05000000000000000000" pitchFamily="2" charset="2"/>
              <a:buChar char="Ø"/>
            </a:pPr>
            <a:r>
              <a:rPr lang="en-US" dirty="0"/>
              <a:t>The size of the tree will be depend upon the number of </a:t>
            </a:r>
            <a:r>
              <a:rPr lang="en-US" dirty="0">
                <a:solidFill>
                  <a:schemeClr val="accent4">
                    <a:lumMod val="75000"/>
                  </a:schemeClr>
                </a:solidFill>
              </a:rPr>
              <a:t>conditions</a:t>
            </a:r>
            <a:r>
              <a:rPr lang="en-US" dirty="0"/>
              <a:t> and </a:t>
            </a:r>
            <a:r>
              <a:rPr lang="en-US" dirty="0">
                <a:solidFill>
                  <a:schemeClr val="accent4">
                    <a:lumMod val="75000"/>
                  </a:schemeClr>
                </a:solidFill>
              </a:rPr>
              <a:t>actions.</a:t>
            </a:r>
          </a:p>
          <a:p>
            <a:pPr>
              <a:buFont typeface="Wingdings" panose="05000000000000000000" pitchFamily="2" charset="2"/>
              <a:buChar char="Ø"/>
            </a:pPr>
            <a:r>
              <a:rPr lang="en-US" dirty="0"/>
              <a:t>Each condition is expressed in two ways:  </a:t>
            </a:r>
            <a:r>
              <a:rPr lang="en-US" dirty="0">
                <a:solidFill>
                  <a:schemeClr val="accent4">
                    <a:lumMod val="75000"/>
                  </a:schemeClr>
                </a:solidFill>
              </a:rPr>
              <a:t>True/False or Yes/No.</a:t>
            </a:r>
          </a:p>
          <a:p>
            <a:pPr>
              <a:buFont typeface="Wingdings" panose="05000000000000000000" pitchFamily="2" charset="2"/>
              <a:buChar char="Ø"/>
            </a:pPr>
            <a:r>
              <a:rPr lang="en-US" dirty="0"/>
              <a:t>Decision trees are commonly used in  operation research, decision analysis, &amp;descriptive means for calculating conditional probabilities.</a:t>
            </a:r>
          </a:p>
          <a:p>
            <a:pPr>
              <a:buFont typeface="Wingdings" panose="05000000000000000000" pitchFamily="2" charset="2"/>
              <a:buChar char="Ø"/>
            </a:pPr>
            <a:r>
              <a:rPr lang="en-US" dirty="0"/>
              <a:t>Decision trees are used in various fields, including finance, healthcare, marketing, and more. </a:t>
            </a:r>
          </a:p>
          <a:p>
            <a:pPr>
              <a:buFont typeface="Wingdings" panose="05000000000000000000" pitchFamily="2" charset="2"/>
              <a:buChar char="Ø"/>
            </a:pPr>
            <a:endParaRPr lang="en-US" dirty="0"/>
          </a:p>
          <a:p>
            <a:pPr>
              <a:buFont typeface="Wingdings" panose="05000000000000000000" pitchFamily="2" charset="2"/>
              <a:buChar char="Ø"/>
            </a:pPr>
            <a:endParaRPr lang="en-US" dirty="0"/>
          </a:p>
          <a:p>
            <a:pPr>
              <a:buFont typeface="Wingdings" panose="05000000000000000000" pitchFamily="2" charset="2"/>
              <a:buChar char="Ø"/>
            </a:pPr>
            <a:endParaRPr lang="en-US" dirty="0"/>
          </a:p>
        </p:txBody>
      </p:sp>
    </p:spTree>
    <p:extLst>
      <p:ext uri="{BB962C8B-B14F-4D97-AF65-F5344CB8AC3E}">
        <p14:creationId xmlns:p14="http://schemas.microsoft.com/office/powerpoint/2010/main" val="1285965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fade">
                                      <p:cBhvr>
                                        <p:cTn id="42" dur="1000"/>
                                        <p:tgtEl>
                                          <p:spTgt spid="3">
                                            <p:txEl>
                                              <p:pRg st="5" end="5"/>
                                            </p:txEl>
                                          </p:spTgt>
                                        </p:tgtEl>
                                      </p:cBhvr>
                                    </p:animEffect>
                                    <p:anim calcmode="lin" valueType="num">
                                      <p:cBhvr>
                                        <p:cTn id="4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Effect transition="in" filter="fade">
                                      <p:cBhvr>
                                        <p:cTn id="49" dur="1000"/>
                                        <p:tgtEl>
                                          <p:spTgt spid="3">
                                            <p:txEl>
                                              <p:pRg st="6" end="6"/>
                                            </p:txEl>
                                          </p:spTgt>
                                        </p:tgtEl>
                                      </p:cBhvr>
                                    </p:animEffect>
                                    <p:anim calcmode="lin" valueType="num">
                                      <p:cBhvr>
                                        <p:cTn id="50"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51"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9872871" cy="1071282"/>
          </a:xfrm>
        </p:spPr>
        <p:txBody>
          <a:bodyPr>
            <a:normAutofit fontScale="90000"/>
          </a:bodyPr>
          <a:lstStyle/>
          <a:p>
            <a:pPr marL="571500" indent="-571500">
              <a:buFont typeface="Wingdings" panose="05000000000000000000" pitchFamily="2" charset="2"/>
              <a:buChar char="q"/>
            </a:pPr>
            <a:r>
              <a:rPr lang="en-US" b="1" i="1" u="sng" dirty="0">
                <a:solidFill>
                  <a:srgbClr val="FFC000"/>
                </a:solidFill>
              </a:rPr>
              <a:t>Components of a Decision Tree: </a:t>
            </a:r>
            <a:br>
              <a:rPr lang="en-US" b="1" i="1" u="sng" dirty="0">
                <a:solidFill>
                  <a:srgbClr val="FFC000"/>
                </a:solidFill>
              </a:rPr>
            </a:br>
            <a:endParaRPr lang="en-US" b="1" i="1" u="sng" dirty="0">
              <a:solidFill>
                <a:srgbClr val="FFC000"/>
              </a:solidFill>
            </a:endParaRPr>
          </a:p>
        </p:txBody>
      </p:sp>
      <p:sp>
        <p:nvSpPr>
          <p:cNvPr id="3" name="Content Placeholder 2"/>
          <p:cNvSpPr>
            <a:spLocks noGrp="1"/>
          </p:cNvSpPr>
          <p:nvPr>
            <p:ph idx="1"/>
          </p:nvPr>
        </p:nvSpPr>
        <p:spPr>
          <a:xfrm>
            <a:off x="524436" y="1250575"/>
            <a:ext cx="11255188" cy="5244354"/>
          </a:xfrm>
        </p:spPr>
        <p:txBody>
          <a:bodyPr>
            <a:normAutofit/>
          </a:bodyPr>
          <a:lstStyle/>
          <a:p>
            <a:r>
              <a:rPr lang="en-US" dirty="0">
                <a:solidFill>
                  <a:schemeClr val="accent4">
                    <a:lumMod val="75000"/>
                  </a:schemeClr>
                </a:solidFill>
              </a:rPr>
              <a:t>A decision tree consists of the following components:</a:t>
            </a:r>
          </a:p>
          <a:p>
            <a:pPr marL="45720" indent="0">
              <a:buNone/>
            </a:pPr>
            <a:r>
              <a:rPr lang="en-US" b="1" dirty="0">
                <a:solidFill>
                  <a:srgbClr val="FFC000"/>
                </a:solidFill>
              </a:rPr>
              <a:t>1.Root Node:</a:t>
            </a:r>
            <a:r>
              <a:rPr lang="en-US" dirty="0">
                <a:solidFill>
                  <a:srgbClr val="FFC000"/>
                </a:solidFill>
              </a:rPr>
              <a:t> </a:t>
            </a:r>
            <a:r>
              <a:rPr lang="en-US" dirty="0"/>
              <a:t>The starting point of the tree, representing the initial decision or question.</a:t>
            </a:r>
          </a:p>
          <a:p>
            <a:pPr marL="45720" indent="0">
              <a:buNone/>
            </a:pPr>
            <a:r>
              <a:rPr lang="en-US" b="1" dirty="0">
                <a:solidFill>
                  <a:srgbClr val="FFC000"/>
                </a:solidFill>
              </a:rPr>
              <a:t>2. Internal Nodes:</a:t>
            </a:r>
            <a:r>
              <a:rPr lang="en-US" dirty="0">
                <a:solidFill>
                  <a:srgbClr val="FFC000"/>
                </a:solidFill>
              </a:rPr>
              <a:t> </a:t>
            </a:r>
            <a:r>
              <a:rPr lang="en-US" dirty="0"/>
              <a:t>These nodes represent decisions based on specific features or attributes. It is also called decision node.</a:t>
            </a:r>
          </a:p>
          <a:p>
            <a:pPr marL="45720" indent="0">
              <a:buNone/>
            </a:pPr>
            <a:r>
              <a:rPr lang="en-US" dirty="0">
                <a:solidFill>
                  <a:srgbClr val="FFC000"/>
                </a:solidFill>
              </a:rPr>
              <a:t>3. </a:t>
            </a:r>
            <a:r>
              <a:rPr lang="en-US" b="1" dirty="0">
                <a:solidFill>
                  <a:srgbClr val="FFC000"/>
                </a:solidFill>
              </a:rPr>
              <a:t>Branches:</a:t>
            </a:r>
            <a:r>
              <a:rPr lang="en-US" dirty="0">
                <a:solidFill>
                  <a:srgbClr val="FFC000"/>
                </a:solidFill>
              </a:rPr>
              <a:t> </a:t>
            </a:r>
            <a:r>
              <a:rPr lang="en-US" dirty="0"/>
              <a:t>The edges connecting nodes, showing the possible outcomes of decisions.</a:t>
            </a:r>
          </a:p>
          <a:p>
            <a:pPr marL="45720" indent="0">
              <a:buNone/>
            </a:pPr>
            <a:r>
              <a:rPr lang="en-US" dirty="0">
                <a:solidFill>
                  <a:srgbClr val="FFC000"/>
                </a:solidFill>
              </a:rPr>
              <a:t>4. </a:t>
            </a:r>
            <a:r>
              <a:rPr lang="en-US" b="1" dirty="0">
                <a:solidFill>
                  <a:srgbClr val="FFC000"/>
                </a:solidFill>
              </a:rPr>
              <a:t>Leaf Nodes:</a:t>
            </a:r>
            <a:r>
              <a:rPr lang="en-US" dirty="0">
                <a:solidFill>
                  <a:srgbClr val="FFC000"/>
                </a:solidFill>
              </a:rPr>
              <a:t> </a:t>
            </a:r>
            <a:r>
              <a:rPr lang="en-US" dirty="0"/>
              <a:t>The end nodes that represent final decisions or outcomes.</a:t>
            </a:r>
          </a:p>
          <a:p>
            <a:pPr marL="45720" indent="0">
              <a:buNone/>
            </a:pPr>
            <a:r>
              <a:rPr lang="en-US" b="1" dirty="0">
                <a:solidFill>
                  <a:srgbClr val="FFC000"/>
                </a:solidFill>
              </a:rPr>
              <a:t>5. Attributes: </a:t>
            </a:r>
            <a:r>
              <a:rPr lang="en-US" dirty="0"/>
              <a:t>Characteristics or features used to make decisions at internal nodes.</a:t>
            </a:r>
          </a:p>
          <a:p>
            <a:pPr marL="45720" indent="0">
              <a:buNone/>
            </a:pPr>
            <a:br>
              <a:rPr lang="en-US" dirty="0"/>
            </a:br>
            <a:br>
              <a:rPr lang="en-US" dirty="0"/>
            </a:br>
            <a:br>
              <a:rPr lang="en-US" dirty="0"/>
            </a:br>
            <a:br>
              <a:rPr lang="en-US" dirty="0"/>
            </a:br>
            <a:br>
              <a:rPr lang="en-US" dirty="0"/>
            </a:br>
            <a:endParaRPr lang="en-US" dirty="0"/>
          </a:p>
        </p:txBody>
      </p:sp>
    </p:spTree>
    <p:extLst>
      <p:ext uri="{BB962C8B-B14F-4D97-AF65-F5344CB8AC3E}">
        <p14:creationId xmlns:p14="http://schemas.microsoft.com/office/powerpoint/2010/main" val="253835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10375900" cy="1333500"/>
          </a:xfrm>
        </p:spPr>
        <p:txBody>
          <a:bodyPr>
            <a:normAutofit fontScale="90000"/>
          </a:bodyPr>
          <a:lstStyle/>
          <a:p>
            <a:pPr marL="571500" indent="-571500">
              <a:buFont typeface="Wingdings" panose="05000000000000000000" pitchFamily="2" charset="2"/>
              <a:buChar char="v"/>
            </a:pPr>
            <a:r>
              <a:rPr lang="en-US" b="1" i="1" u="sng" dirty="0">
                <a:solidFill>
                  <a:srgbClr val="FFC000"/>
                </a:solidFill>
              </a:rPr>
              <a:t>Decision Tree and Decision Table:</a:t>
            </a:r>
            <a:br>
              <a:rPr lang="en-US" b="1" i="1" u="sng" dirty="0">
                <a:solidFill>
                  <a:srgbClr val="FFC000"/>
                </a:solidFill>
              </a:rPr>
            </a:br>
            <a:br>
              <a:rPr lang="en-US" b="1" i="1" u="sng" dirty="0">
                <a:solidFill>
                  <a:srgbClr val="FFC000"/>
                </a:solidFill>
              </a:rPr>
            </a:br>
            <a:endParaRPr lang="en-US" u="sng" dirty="0"/>
          </a:p>
        </p:txBody>
      </p:sp>
      <p:sp>
        <p:nvSpPr>
          <p:cNvPr id="3" name="Content Placeholder 2"/>
          <p:cNvSpPr>
            <a:spLocks noGrp="1"/>
          </p:cNvSpPr>
          <p:nvPr>
            <p:ph idx="1"/>
          </p:nvPr>
        </p:nvSpPr>
        <p:spPr>
          <a:xfrm>
            <a:off x="673100" y="1276350"/>
            <a:ext cx="10845800" cy="5340350"/>
          </a:xfrm>
        </p:spPr>
        <p:txBody>
          <a:bodyPr/>
          <a:lstStyle/>
          <a:p>
            <a:r>
              <a:rPr lang="en-US" dirty="0">
                <a:solidFill>
                  <a:schemeClr val="accent4">
                    <a:lumMod val="75000"/>
                  </a:schemeClr>
                </a:solidFill>
              </a:rPr>
              <a:t>A decision tree consists of the following components:</a:t>
            </a:r>
          </a:p>
          <a:p>
            <a:pPr marL="45720" indent="0">
              <a:buNone/>
            </a:pPr>
            <a:r>
              <a:rPr lang="en-US" b="1" dirty="0">
                <a:solidFill>
                  <a:srgbClr val="FFC000"/>
                </a:solidFill>
              </a:rPr>
              <a:t>1.Root Node:</a:t>
            </a:r>
            <a:r>
              <a:rPr lang="en-US" dirty="0">
                <a:solidFill>
                  <a:srgbClr val="FFC000"/>
                </a:solidFill>
              </a:rPr>
              <a:t> </a:t>
            </a:r>
            <a:r>
              <a:rPr lang="en-US" dirty="0"/>
              <a:t>The starting point of the tree, representing the initial decision or question.</a:t>
            </a:r>
          </a:p>
          <a:p>
            <a:pPr marL="45720" indent="0">
              <a:buNone/>
            </a:pPr>
            <a:r>
              <a:rPr lang="en-US" b="1" dirty="0">
                <a:solidFill>
                  <a:srgbClr val="FFC000"/>
                </a:solidFill>
              </a:rPr>
              <a:t>2. Internal Nodes:</a:t>
            </a:r>
            <a:r>
              <a:rPr lang="en-US" dirty="0">
                <a:solidFill>
                  <a:srgbClr val="FFC000"/>
                </a:solidFill>
              </a:rPr>
              <a:t> </a:t>
            </a:r>
            <a:r>
              <a:rPr lang="en-US" dirty="0"/>
              <a:t>These nodes represent decisions based on specific features or attributes. It is also called decision node.</a:t>
            </a:r>
          </a:p>
          <a:p>
            <a:pPr marL="45720" indent="0">
              <a:buNone/>
            </a:pPr>
            <a:r>
              <a:rPr lang="en-US" dirty="0">
                <a:solidFill>
                  <a:srgbClr val="FFC000"/>
                </a:solidFill>
              </a:rPr>
              <a:t>3. </a:t>
            </a:r>
            <a:r>
              <a:rPr lang="en-US" b="1" dirty="0">
                <a:solidFill>
                  <a:srgbClr val="FFC000"/>
                </a:solidFill>
              </a:rPr>
              <a:t>Branches:</a:t>
            </a:r>
            <a:r>
              <a:rPr lang="en-US" dirty="0">
                <a:solidFill>
                  <a:srgbClr val="FFC000"/>
                </a:solidFill>
              </a:rPr>
              <a:t> </a:t>
            </a:r>
            <a:r>
              <a:rPr lang="en-US" dirty="0"/>
              <a:t>The edges connecting nodes, showing the possible outcomes of decisions.</a:t>
            </a:r>
          </a:p>
          <a:p>
            <a:pPr marL="45720" indent="0">
              <a:buNone/>
            </a:pPr>
            <a:r>
              <a:rPr lang="en-US" dirty="0">
                <a:solidFill>
                  <a:srgbClr val="FFC000"/>
                </a:solidFill>
              </a:rPr>
              <a:t>4. </a:t>
            </a:r>
            <a:r>
              <a:rPr lang="en-US" b="1" dirty="0">
                <a:solidFill>
                  <a:srgbClr val="FFC000"/>
                </a:solidFill>
              </a:rPr>
              <a:t>Leaf Nodes:</a:t>
            </a:r>
            <a:r>
              <a:rPr lang="en-US" dirty="0">
                <a:solidFill>
                  <a:srgbClr val="FFC000"/>
                </a:solidFill>
              </a:rPr>
              <a:t> </a:t>
            </a:r>
            <a:r>
              <a:rPr lang="en-US" dirty="0"/>
              <a:t>The end nodes that represent final decisions or outcomes.</a:t>
            </a:r>
          </a:p>
          <a:p>
            <a:pPr marL="45720" indent="0">
              <a:buNone/>
            </a:pPr>
            <a:r>
              <a:rPr lang="en-US" b="1" dirty="0">
                <a:solidFill>
                  <a:srgbClr val="FFC000"/>
                </a:solidFill>
              </a:rPr>
              <a:t>5. Attributes: </a:t>
            </a:r>
            <a:r>
              <a:rPr lang="en-US" dirty="0"/>
              <a:t>Characteristics or features used to make decisions at internal nodes.</a:t>
            </a:r>
          </a:p>
          <a:p>
            <a:pPr marL="45720" indent="0">
              <a:buNone/>
            </a:pPr>
            <a:br>
              <a:rPr lang="en-US" dirty="0"/>
            </a:br>
            <a:br>
              <a:rPr lang="en-US" dirty="0"/>
            </a:br>
            <a:br>
              <a:rPr lang="en-US" dirty="0"/>
            </a:br>
            <a:br>
              <a:rPr lang="en-US" dirty="0"/>
            </a:br>
            <a:br>
              <a:rPr lang="en-US" dirty="0"/>
            </a:br>
            <a:endParaRPr lang="en-US" dirty="0"/>
          </a:p>
          <a:p>
            <a:endParaRPr lang="en-US" dirty="0"/>
          </a:p>
        </p:txBody>
      </p:sp>
    </p:spTree>
    <p:extLst>
      <p:ext uri="{BB962C8B-B14F-4D97-AF65-F5344CB8AC3E}">
        <p14:creationId xmlns:p14="http://schemas.microsoft.com/office/powerpoint/2010/main" val="1377613580"/>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611919" y="268940"/>
            <a:ext cx="8406140" cy="6304605"/>
          </a:xfrm>
          <a:prstGeom prst="rect">
            <a:avLst/>
          </a:prstGeom>
        </p:spPr>
      </p:pic>
    </p:spTree>
    <p:extLst>
      <p:ext uri="{BB962C8B-B14F-4D97-AF65-F5344CB8AC3E}">
        <p14:creationId xmlns:p14="http://schemas.microsoft.com/office/powerpoint/2010/main" val="2321358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ircle(in)">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36176" y="389965"/>
            <a:ext cx="11389659" cy="6078070"/>
          </a:xfrm>
        </p:spPr>
        <p:txBody>
          <a:bodyPr>
            <a:normAutofit/>
          </a:bodyPr>
          <a:lstStyle/>
          <a:p>
            <a:pPr>
              <a:buFont typeface="Wingdings" panose="05000000000000000000" pitchFamily="2" charset="2"/>
              <a:buChar char="q"/>
            </a:pPr>
            <a:r>
              <a:rPr lang="en-US" sz="4300" b="1" i="1" u="sng" dirty="0">
                <a:solidFill>
                  <a:srgbClr val="FFC000"/>
                </a:solidFill>
              </a:rPr>
              <a:t>Decision Table:</a:t>
            </a:r>
          </a:p>
          <a:p>
            <a:r>
              <a:rPr lang="en-US" dirty="0"/>
              <a:t>A decision table is </a:t>
            </a:r>
            <a:r>
              <a:rPr lang="en-US" b="1" dirty="0">
                <a:solidFill>
                  <a:schemeClr val="accent4">
                    <a:lumMod val="75000"/>
                  </a:schemeClr>
                </a:solidFill>
              </a:rPr>
              <a:t>a brief visual representation for specifying which actions to perform</a:t>
            </a:r>
            <a:r>
              <a:rPr lang="en-US" dirty="0">
                <a:solidFill>
                  <a:schemeClr val="accent4">
                    <a:lumMod val="75000"/>
                  </a:schemeClr>
                </a:solidFill>
              </a:rPr>
              <a:t> </a:t>
            </a:r>
            <a:r>
              <a:rPr lang="en-US" b="1" dirty="0">
                <a:solidFill>
                  <a:schemeClr val="accent4">
                    <a:lumMod val="75000"/>
                  </a:schemeClr>
                </a:solidFill>
              </a:rPr>
              <a:t>depending on given conditions.</a:t>
            </a:r>
          </a:p>
          <a:p>
            <a:pPr>
              <a:buFont typeface="Wingdings" panose="05000000000000000000" pitchFamily="2" charset="2"/>
              <a:buChar char="q"/>
            </a:pPr>
            <a:r>
              <a:rPr lang="en-US" sz="2800" b="1" u="sng" dirty="0">
                <a:solidFill>
                  <a:srgbClr val="FFC000"/>
                </a:solidFill>
              </a:rPr>
              <a:t>Components of a Decision Table:</a:t>
            </a:r>
            <a:endParaRPr lang="en-US" sz="2800" u="sng" dirty="0">
              <a:solidFill>
                <a:srgbClr val="FFC000"/>
              </a:solidFill>
            </a:endParaRPr>
          </a:p>
          <a:p>
            <a:r>
              <a:rPr lang="en-US" b="1" i="1" dirty="0">
                <a:solidFill>
                  <a:schemeClr val="accent4">
                    <a:lumMod val="75000"/>
                  </a:schemeClr>
                </a:solidFill>
              </a:rPr>
              <a:t>Conditions (Inputs):</a:t>
            </a:r>
            <a:r>
              <a:rPr lang="en-US" i="1" dirty="0">
                <a:solidFill>
                  <a:schemeClr val="accent4">
                    <a:lumMod val="75000"/>
                  </a:schemeClr>
                </a:solidFill>
              </a:rPr>
              <a:t> </a:t>
            </a:r>
            <a:r>
              <a:rPr lang="en-US" dirty="0"/>
              <a:t>Conditions represent the factors or variables that affect a decision or outcome. They are typically </a:t>
            </a:r>
            <a:r>
              <a:rPr lang="en-US" i="1" dirty="0">
                <a:solidFill>
                  <a:schemeClr val="accent4">
                    <a:lumMod val="75000"/>
                  </a:schemeClr>
                </a:solidFill>
              </a:rPr>
              <a:t>Boolean values (true or false) </a:t>
            </a:r>
            <a:r>
              <a:rPr lang="en-US" dirty="0"/>
              <a:t>or </a:t>
            </a:r>
            <a:r>
              <a:rPr lang="en-US" i="1" dirty="0">
                <a:solidFill>
                  <a:schemeClr val="accent4">
                    <a:lumMod val="75000"/>
                  </a:schemeClr>
                </a:solidFill>
              </a:rPr>
              <a:t>categorical variables.</a:t>
            </a:r>
          </a:p>
          <a:p>
            <a:r>
              <a:rPr lang="en-US" b="1" i="1" dirty="0">
                <a:solidFill>
                  <a:schemeClr val="accent4">
                    <a:lumMod val="75000"/>
                  </a:schemeClr>
                </a:solidFill>
              </a:rPr>
              <a:t>Actions (Outputs):</a:t>
            </a:r>
            <a:r>
              <a:rPr lang="en-US" i="1" dirty="0">
                <a:solidFill>
                  <a:schemeClr val="accent4">
                    <a:lumMod val="75000"/>
                  </a:schemeClr>
                </a:solidFill>
              </a:rPr>
              <a:t> </a:t>
            </a:r>
            <a:r>
              <a:rPr lang="en-US" dirty="0"/>
              <a:t>Actions represent the possible outcomes or actions that result from a combination of conditions being met. </a:t>
            </a:r>
          </a:p>
          <a:p>
            <a:r>
              <a:rPr lang="en-US" b="1" i="1" dirty="0">
                <a:solidFill>
                  <a:schemeClr val="accent4">
                    <a:lumMod val="75000"/>
                  </a:schemeClr>
                </a:solidFill>
              </a:rPr>
              <a:t>Rules:</a:t>
            </a:r>
            <a:r>
              <a:rPr lang="en-US" i="1" dirty="0">
                <a:solidFill>
                  <a:schemeClr val="accent4">
                    <a:lumMod val="75000"/>
                  </a:schemeClr>
                </a:solidFill>
              </a:rPr>
              <a:t> </a:t>
            </a:r>
            <a:r>
              <a:rPr lang="en-US" dirty="0"/>
              <a:t>Each row in the decision table represents a specific combination of conditions and the corresponding action(s) that should be taken when those conditions are met. These rows are also called rules.</a:t>
            </a:r>
            <a:br>
              <a:rPr lang="en-US" dirty="0"/>
            </a:br>
            <a:br>
              <a:rPr lang="en-US" dirty="0"/>
            </a:br>
            <a:br>
              <a:rPr lang="en-US" dirty="0"/>
            </a:br>
            <a:endParaRPr lang="en-US" dirty="0"/>
          </a:p>
        </p:txBody>
      </p:sp>
    </p:spTree>
    <p:extLst>
      <p:ext uri="{BB962C8B-B14F-4D97-AF65-F5344CB8AC3E}">
        <p14:creationId xmlns:p14="http://schemas.microsoft.com/office/powerpoint/2010/main" val="2752348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fade">
                                      <p:cBhvr>
                                        <p:cTn id="42" dur="1000"/>
                                        <p:tgtEl>
                                          <p:spTgt spid="3">
                                            <p:txEl>
                                              <p:pRg st="5" end="5"/>
                                            </p:txEl>
                                          </p:spTgt>
                                        </p:tgtEl>
                                      </p:cBhvr>
                                    </p:animEffect>
                                    <p:anim calcmode="lin" valueType="num">
                                      <p:cBhvr>
                                        <p:cTn id="4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489380" y="487796"/>
            <a:ext cx="11178280" cy="5361675"/>
          </a:xfrm>
          <a:prstGeom prst="rect">
            <a:avLst/>
          </a:prstGeom>
        </p:spPr>
      </p:pic>
    </p:spTree>
    <p:extLst>
      <p:ext uri="{BB962C8B-B14F-4D97-AF65-F5344CB8AC3E}">
        <p14:creationId xmlns:p14="http://schemas.microsoft.com/office/powerpoint/2010/main" val="1553508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ircle(in)">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66700" y="419100"/>
            <a:ext cx="11531600" cy="6032500"/>
          </a:xfrm>
        </p:spPr>
        <p:txBody>
          <a:bodyPr/>
          <a:lstStyle/>
          <a:p>
            <a:pPr>
              <a:buFont typeface="Wingdings" panose="05000000000000000000" pitchFamily="2" charset="2"/>
              <a:buChar char="v"/>
            </a:pPr>
            <a:r>
              <a:rPr lang="en-US" b="1" u="sng" dirty="0">
                <a:solidFill>
                  <a:srgbClr val="7030A0"/>
                </a:solidFill>
              </a:rPr>
              <a:t>Tracking and Notifications:</a:t>
            </a:r>
            <a:endParaRPr lang="en-US" u="sng" dirty="0">
              <a:solidFill>
                <a:srgbClr val="7030A0"/>
              </a:solidFill>
            </a:endParaRPr>
          </a:p>
          <a:p>
            <a:r>
              <a:rPr lang="en-US" dirty="0"/>
              <a:t>Send automated email notifications at key stages of the shipping process, such as order confirmation, shipment tracking, and delivery confirmation to the clients.</a:t>
            </a:r>
          </a:p>
          <a:p>
            <a:pPr>
              <a:buFont typeface="Wingdings" panose="05000000000000000000" pitchFamily="2" charset="2"/>
              <a:buChar char="v"/>
            </a:pPr>
            <a:r>
              <a:rPr lang="en-US" b="1" u="sng" dirty="0">
                <a:solidFill>
                  <a:srgbClr val="7030A0"/>
                </a:solidFill>
              </a:rPr>
              <a:t>Returns and Exchanges Policy:</a:t>
            </a:r>
          </a:p>
          <a:p>
            <a:r>
              <a:rPr lang="en-US" dirty="0"/>
              <a:t>Establish a clear returns and exchanges policy, including instructions for customers to initiate returns and how to handle refunds or exchanges.</a:t>
            </a:r>
          </a:p>
          <a:p>
            <a:pPr marL="45720" indent="0">
              <a:buNone/>
            </a:pPr>
            <a:r>
              <a:rPr lang="en-US" dirty="0"/>
              <a:t>Note: By effectively managing shipping and delivery processes, you can enhance customer satisfaction, reduce cart abandonment, and build trust with your audience, ultimately contributing to the success of your E-commerce website.</a:t>
            </a:r>
          </a:p>
          <a:p>
            <a:endParaRPr lang="en-US" dirty="0"/>
          </a:p>
        </p:txBody>
      </p:sp>
    </p:spTree>
    <p:extLst>
      <p:ext uri="{BB962C8B-B14F-4D97-AF65-F5344CB8AC3E}">
        <p14:creationId xmlns:p14="http://schemas.microsoft.com/office/powerpoint/2010/main" val="2842789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3">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 calcmode="lin" valueType="num">
                                      <p:cBhvr>
                                        <p:cTn id="14"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15" dur="500" fill="hold"/>
                                        <p:tgtEl>
                                          <p:spTgt spid="3">
                                            <p:txEl>
                                              <p:pRg st="1" end="1"/>
                                            </p:txEl>
                                          </p:spTgt>
                                        </p:tgtEl>
                                        <p:attrNameLst>
                                          <p:attrName>ppt_h</p:attrName>
                                        </p:attrNameLst>
                                      </p:cBhvr>
                                      <p:tavLst>
                                        <p:tav tm="0">
                                          <p:val>
                                            <p:fltVal val="0"/>
                                          </p:val>
                                        </p:tav>
                                        <p:tav tm="100000">
                                          <p:val>
                                            <p:strVal val="#ppt_h"/>
                                          </p:val>
                                        </p:tav>
                                      </p:tavLst>
                                    </p:anim>
                                    <p:animEffect transition="in" filter="fade">
                                      <p:cBhvr>
                                        <p:cTn id="16" dur="500"/>
                                        <p:tgtEl>
                                          <p:spTgt spid="3">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 calcmode="lin" valueType="num">
                                      <p:cBhvr>
                                        <p:cTn id="21"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22" dur="500" fill="hold"/>
                                        <p:tgtEl>
                                          <p:spTgt spid="3">
                                            <p:txEl>
                                              <p:pRg st="2" end="2"/>
                                            </p:txEl>
                                          </p:spTgt>
                                        </p:tgtEl>
                                        <p:attrNameLst>
                                          <p:attrName>ppt_h</p:attrName>
                                        </p:attrNameLst>
                                      </p:cBhvr>
                                      <p:tavLst>
                                        <p:tav tm="0">
                                          <p:val>
                                            <p:fltVal val="0"/>
                                          </p:val>
                                        </p:tav>
                                        <p:tav tm="100000">
                                          <p:val>
                                            <p:strVal val="#ppt_h"/>
                                          </p:val>
                                        </p:tav>
                                      </p:tavLst>
                                    </p:anim>
                                    <p:animEffect transition="in" filter="fade">
                                      <p:cBhvr>
                                        <p:cTn id="23" dur="500"/>
                                        <p:tgtEl>
                                          <p:spTgt spid="3">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 calcmode="lin" valueType="num">
                                      <p:cBhvr>
                                        <p:cTn id="28" dur="500" fill="hold"/>
                                        <p:tgtEl>
                                          <p:spTgt spid="3">
                                            <p:txEl>
                                              <p:pRg st="3" end="3"/>
                                            </p:txEl>
                                          </p:spTgt>
                                        </p:tgtEl>
                                        <p:attrNameLst>
                                          <p:attrName>ppt_w</p:attrName>
                                        </p:attrNameLst>
                                      </p:cBhvr>
                                      <p:tavLst>
                                        <p:tav tm="0">
                                          <p:val>
                                            <p:fltVal val="0"/>
                                          </p:val>
                                        </p:tav>
                                        <p:tav tm="100000">
                                          <p:val>
                                            <p:strVal val="#ppt_w"/>
                                          </p:val>
                                        </p:tav>
                                      </p:tavLst>
                                    </p:anim>
                                    <p:anim calcmode="lin" valueType="num">
                                      <p:cBhvr>
                                        <p:cTn id="29" dur="500" fill="hold"/>
                                        <p:tgtEl>
                                          <p:spTgt spid="3">
                                            <p:txEl>
                                              <p:pRg st="3" end="3"/>
                                            </p:txEl>
                                          </p:spTgt>
                                        </p:tgtEl>
                                        <p:attrNameLst>
                                          <p:attrName>ppt_h</p:attrName>
                                        </p:attrNameLst>
                                      </p:cBhvr>
                                      <p:tavLst>
                                        <p:tav tm="0">
                                          <p:val>
                                            <p:fltVal val="0"/>
                                          </p:val>
                                        </p:tav>
                                        <p:tav tm="100000">
                                          <p:val>
                                            <p:strVal val="#ppt_h"/>
                                          </p:val>
                                        </p:tav>
                                      </p:tavLst>
                                    </p:anim>
                                    <p:animEffect transition="in" filter="fade">
                                      <p:cBhvr>
                                        <p:cTn id="30" dur="500"/>
                                        <p:tgtEl>
                                          <p:spTgt spid="3">
                                            <p:txEl>
                                              <p:pRg st="3" end="3"/>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 calcmode="lin" valueType="num">
                                      <p:cBhvr>
                                        <p:cTn id="35" dur="500" fill="hold"/>
                                        <p:tgtEl>
                                          <p:spTgt spid="3">
                                            <p:txEl>
                                              <p:pRg st="4" end="4"/>
                                            </p:txEl>
                                          </p:spTgt>
                                        </p:tgtEl>
                                        <p:attrNameLst>
                                          <p:attrName>ppt_w</p:attrName>
                                        </p:attrNameLst>
                                      </p:cBhvr>
                                      <p:tavLst>
                                        <p:tav tm="0">
                                          <p:val>
                                            <p:fltVal val="0"/>
                                          </p:val>
                                        </p:tav>
                                        <p:tav tm="100000">
                                          <p:val>
                                            <p:strVal val="#ppt_w"/>
                                          </p:val>
                                        </p:tav>
                                      </p:tavLst>
                                    </p:anim>
                                    <p:anim calcmode="lin" valueType="num">
                                      <p:cBhvr>
                                        <p:cTn id="36" dur="500" fill="hold"/>
                                        <p:tgtEl>
                                          <p:spTgt spid="3">
                                            <p:txEl>
                                              <p:pRg st="4" end="4"/>
                                            </p:txEl>
                                          </p:spTgt>
                                        </p:tgtEl>
                                        <p:attrNameLst>
                                          <p:attrName>ppt_h</p:attrName>
                                        </p:attrNameLst>
                                      </p:cBhvr>
                                      <p:tavLst>
                                        <p:tav tm="0">
                                          <p:val>
                                            <p:fltVal val="0"/>
                                          </p:val>
                                        </p:tav>
                                        <p:tav tm="100000">
                                          <p:val>
                                            <p:strVal val="#ppt_h"/>
                                          </p:val>
                                        </p:tav>
                                      </p:tavLst>
                                    </p:anim>
                                    <p:animEffect transition="in" filter="fade">
                                      <p:cBhvr>
                                        <p:cTn id="3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2295" y="327212"/>
            <a:ext cx="11604564" cy="562487"/>
          </a:xfrm>
        </p:spPr>
        <p:txBody>
          <a:bodyPr>
            <a:normAutofit fontScale="90000"/>
          </a:bodyPr>
          <a:lstStyle/>
          <a:p>
            <a:r>
              <a:rPr lang="en-US" sz="2700" b="1" dirty="0">
                <a:solidFill>
                  <a:srgbClr val="FFC000"/>
                </a:solidFill>
              </a:rPr>
              <a:t>1. Create a decision tree to identify different fruits based on the actions: color ,shape and size.</a:t>
            </a:r>
            <a:endParaRPr lang="en-US" b="1" dirty="0">
              <a:solidFill>
                <a:srgbClr val="FFC000"/>
              </a:solidFill>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75825" y="1051065"/>
            <a:ext cx="10937504" cy="5376630"/>
          </a:xfrm>
        </p:spPr>
      </p:pic>
    </p:spTree>
    <p:extLst>
      <p:ext uri="{BB962C8B-B14F-4D97-AF65-F5344CB8AC3E}">
        <p14:creationId xmlns:p14="http://schemas.microsoft.com/office/powerpoint/2010/main" val="1795046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60186" y="430305"/>
            <a:ext cx="9370567" cy="6146287"/>
          </a:xfrm>
        </p:spPr>
      </p:pic>
    </p:spTree>
    <p:extLst>
      <p:ext uri="{BB962C8B-B14F-4D97-AF65-F5344CB8AC3E}">
        <p14:creationId xmlns:p14="http://schemas.microsoft.com/office/powerpoint/2010/main" val="1115170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p:cNvPicPr>
            <a:picLocks noGrp="1" noChangeAspect="1"/>
          </p:cNvPicPr>
          <p:nvPr>
            <p:ph idx="1"/>
          </p:nvPr>
        </p:nvPicPr>
        <p:blipFill>
          <a:blip r:embed="rId2"/>
          <a:stretch>
            <a:fillRect/>
          </a:stretch>
        </p:blipFill>
        <p:spPr>
          <a:xfrm>
            <a:off x="1523150" y="441234"/>
            <a:ext cx="8884873" cy="5721528"/>
          </a:xfrm>
          <a:prstGeom prst="rect">
            <a:avLst/>
          </a:prstGeom>
        </p:spPr>
      </p:pic>
    </p:spTree>
    <p:extLst>
      <p:ext uri="{BB962C8B-B14F-4D97-AF65-F5344CB8AC3E}">
        <p14:creationId xmlns:p14="http://schemas.microsoft.com/office/powerpoint/2010/main" val="3621800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circle(in)">
                                      <p:cBhvr>
                                        <p:cTn id="7"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9966" y="457199"/>
            <a:ext cx="11416552" cy="6131859"/>
          </a:xfrm>
        </p:spPr>
        <p:txBody>
          <a:bodyPr/>
          <a:lstStyle/>
          <a:p>
            <a:pPr marL="45720" indent="0">
              <a:buNone/>
            </a:pPr>
            <a:r>
              <a:rPr lang="en-US" sz="2400" b="1" dirty="0">
                <a:solidFill>
                  <a:schemeClr val="accent4">
                    <a:lumMod val="75000"/>
                  </a:schemeClr>
                </a:solidFill>
              </a:rPr>
              <a:t>2. Create a decision tree to understand the risk of Heart Attack based on the conditions: </a:t>
            </a:r>
            <a:r>
              <a:rPr lang="en-US" sz="2400" b="1" dirty="0">
                <a:solidFill>
                  <a:srgbClr val="FFC000"/>
                </a:solidFill>
              </a:rPr>
              <a:t>Age , weight and smoking habit. </a:t>
            </a:r>
            <a:endParaRPr lang="en-US" dirty="0">
              <a:solidFill>
                <a:srgbClr val="FFC000"/>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55101" y="1175253"/>
            <a:ext cx="8334358" cy="5245956"/>
          </a:xfrm>
          <a:prstGeom prst="rect">
            <a:avLst/>
          </a:prstGeom>
        </p:spPr>
      </p:pic>
    </p:spTree>
    <p:extLst>
      <p:ext uri="{BB962C8B-B14F-4D97-AF65-F5344CB8AC3E}">
        <p14:creationId xmlns:p14="http://schemas.microsoft.com/office/powerpoint/2010/main" val="1851220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0270" y="259976"/>
            <a:ext cx="10690412" cy="1515035"/>
          </a:xfrm>
        </p:spPr>
        <p:txBody>
          <a:bodyPr>
            <a:noAutofit/>
          </a:bodyPr>
          <a:lstStyle/>
          <a:p>
            <a:pPr marL="457200" indent="-457200">
              <a:buFont typeface="Wingdings" panose="05000000000000000000" pitchFamily="2" charset="2"/>
              <a:buChar char="q"/>
            </a:pPr>
            <a:r>
              <a:rPr lang="en-US" sz="2800" b="1" dirty="0">
                <a:solidFill>
                  <a:srgbClr val="FFC000"/>
                </a:solidFill>
              </a:rPr>
              <a:t>A decision tree to determine whether to play football or not based on the outlook or weather condition.</a:t>
            </a:r>
            <a:br>
              <a:rPr lang="en-US" sz="2800" b="1" dirty="0">
                <a:solidFill>
                  <a:srgbClr val="FFC000"/>
                </a:solidFill>
              </a:rPr>
            </a:br>
            <a:br>
              <a:rPr lang="en-US" sz="2800" b="1" dirty="0">
                <a:solidFill>
                  <a:srgbClr val="FFC000"/>
                </a:solidFill>
              </a:rPr>
            </a:br>
            <a:endParaRPr lang="en-US" sz="2800" b="1" dirty="0">
              <a:solidFill>
                <a:srgbClr val="FFC000"/>
              </a:solidFill>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18356" y="1198468"/>
            <a:ext cx="6788747" cy="5040967"/>
          </a:xfrm>
        </p:spPr>
      </p:pic>
    </p:spTree>
    <p:extLst>
      <p:ext uri="{BB962C8B-B14F-4D97-AF65-F5344CB8AC3E}">
        <p14:creationId xmlns:p14="http://schemas.microsoft.com/office/powerpoint/2010/main" val="310317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98814" y="535641"/>
            <a:ext cx="10967008" cy="5421406"/>
          </a:xfrm>
        </p:spPr>
      </p:pic>
    </p:spTree>
    <p:extLst>
      <p:ext uri="{BB962C8B-B14F-4D97-AF65-F5344CB8AC3E}">
        <p14:creationId xmlns:p14="http://schemas.microsoft.com/office/powerpoint/2010/main" val="1570545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4830" y="336175"/>
            <a:ext cx="10944146" cy="6156083"/>
          </a:xfrm>
        </p:spPr>
      </p:pic>
    </p:spTree>
    <p:extLst>
      <p:ext uri="{BB962C8B-B14F-4D97-AF65-F5344CB8AC3E}">
        <p14:creationId xmlns:p14="http://schemas.microsoft.com/office/powerpoint/2010/main" val="3138628015"/>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a:stretch>
            <a:fillRect/>
          </a:stretch>
        </p:blipFill>
        <p:spPr>
          <a:xfrm>
            <a:off x="1057601" y="363071"/>
            <a:ext cx="9834517" cy="6116590"/>
          </a:xfrm>
          <a:prstGeom prst="rect">
            <a:avLst/>
          </a:prstGeom>
        </p:spPr>
      </p:pic>
    </p:spTree>
    <p:extLst>
      <p:ext uri="{BB962C8B-B14F-4D97-AF65-F5344CB8AC3E}">
        <p14:creationId xmlns:p14="http://schemas.microsoft.com/office/powerpoint/2010/main" val="4013927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ircle(in)">
                                      <p:cBhvr>
                                        <p:cTn id="7"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6823" y="806824"/>
            <a:ext cx="10838329" cy="806823"/>
          </a:xfrm>
        </p:spPr>
        <p:txBody>
          <a:bodyPr>
            <a:noAutofit/>
          </a:bodyPr>
          <a:lstStyle/>
          <a:p>
            <a:pPr marL="571500" indent="-571500">
              <a:buFont typeface="Wingdings" panose="05000000000000000000" pitchFamily="2" charset="2"/>
              <a:buChar char="q"/>
            </a:pPr>
            <a:r>
              <a:rPr lang="en-US" sz="2000" b="1" dirty="0">
                <a:solidFill>
                  <a:srgbClr val="FF0000"/>
                </a:solidFill>
              </a:rPr>
              <a:t>Design a decision tree of user login and Register System:</a:t>
            </a:r>
            <a:br>
              <a:rPr lang="en-US" sz="2000" b="1" dirty="0">
                <a:solidFill>
                  <a:srgbClr val="FF0000"/>
                </a:solidFill>
              </a:rPr>
            </a:br>
            <a:r>
              <a:rPr lang="en-US" sz="2000" b="1" dirty="0">
                <a:solidFill>
                  <a:schemeClr val="accent4">
                    <a:lumMod val="75000"/>
                  </a:schemeClr>
                </a:solidFill>
              </a:rPr>
              <a:t>1. If user is Registered , Email verified , password matched then Login to the system.</a:t>
            </a:r>
            <a:br>
              <a:rPr lang="en-US" sz="2000" b="1" dirty="0">
                <a:solidFill>
                  <a:schemeClr val="accent4">
                    <a:lumMod val="75000"/>
                  </a:schemeClr>
                </a:solidFill>
              </a:rPr>
            </a:br>
            <a:r>
              <a:rPr lang="en-US" sz="2000" b="1" dirty="0">
                <a:solidFill>
                  <a:schemeClr val="accent4">
                    <a:lumMod val="75000"/>
                  </a:schemeClr>
                </a:solidFill>
              </a:rPr>
              <a:t>2. If User is not registered then register first.</a:t>
            </a:r>
            <a:br>
              <a:rPr lang="en-US" sz="2000" b="1" dirty="0">
                <a:solidFill>
                  <a:schemeClr val="accent4">
                    <a:lumMod val="75000"/>
                  </a:schemeClr>
                </a:solidFill>
              </a:rPr>
            </a:br>
            <a:r>
              <a:rPr lang="en-US" sz="2000" b="1" dirty="0">
                <a:solidFill>
                  <a:schemeClr val="accent4">
                    <a:lumMod val="75000"/>
                  </a:schemeClr>
                </a:solidFill>
              </a:rPr>
              <a:t>3.  If User is registered but email not verified then Alert –Verify Email first.</a:t>
            </a:r>
            <a:br>
              <a:rPr lang="en-US" sz="2000" b="1" dirty="0">
                <a:solidFill>
                  <a:schemeClr val="accent4">
                    <a:lumMod val="75000"/>
                  </a:schemeClr>
                </a:solidFill>
              </a:rPr>
            </a:br>
            <a:r>
              <a:rPr lang="en-US" sz="2000" b="1" dirty="0">
                <a:solidFill>
                  <a:schemeClr val="accent4">
                    <a:lumMod val="75000"/>
                  </a:schemeClr>
                </a:solidFill>
              </a:rPr>
              <a:t>4. If User is registered  , email verified but password does not match then Alert –Incorrect Password.</a:t>
            </a:r>
            <a:br>
              <a:rPr lang="en-US" sz="2000" b="1" dirty="0">
                <a:solidFill>
                  <a:schemeClr val="accent4">
                    <a:lumMod val="75000"/>
                  </a:schemeClr>
                </a:solidFill>
              </a:rPr>
            </a:br>
            <a:endParaRPr lang="en-US" sz="2000" b="1" dirty="0">
              <a:solidFill>
                <a:schemeClr val="accent4">
                  <a:lumMod val="75000"/>
                </a:schemeClr>
              </a:solidFill>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43754" y="1936376"/>
            <a:ext cx="11362764" cy="4682897"/>
          </a:xfrm>
        </p:spPr>
      </p:pic>
    </p:spTree>
    <p:extLst>
      <p:ext uri="{BB962C8B-B14F-4D97-AF65-F5344CB8AC3E}">
        <p14:creationId xmlns:p14="http://schemas.microsoft.com/office/powerpoint/2010/main" val="35171918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78230" y="268941"/>
            <a:ext cx="10650065" cy="5987738"/>
          </a:xfrm>
        </p:spPr>
      </p:pic>
    </p:spTree>
    <p:extLst>
      <p:ext uri="{BB962C8B-B14F-4D97-AF65-F5344CB8AC3E}">
        <p14:creationId xmlns:p14="http://schemas.microsoft.com/office/powerpoint/2010/main" val="3293659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80535" y="330200"/>
            <a:ext cx="7797800" cy="1117600"/>
          </a:xfrm>
        </p:spPr>
        <p:txBody>
          <a:bodyPr>
            <a:normAutofit fontScale="90000"/>
          </a:bodyPr>
          <a:lstStyle/>
          <a:p>
            <a:pPr algn="ctr"/>
            <a:r>
              <a:rPr lang="en-US" b="1" u="sng" dirty="0">
                <a:solidFill>
                  <a:srgbClr val="FF0000"/>
                </a:solidFill>
              </a:rPr>
              <a:t>Online Shopping System: </a:t>
            </a:r>
            <a:br>
              <a:rPr lang="en-US" b="1" u="sng" dirty="0">
                <a:solidFill>
                  <a:srgbClr val="FF0000"/>
                </a:solidFill>
              </a:rPr>
            </a:br>
            <a:endParaRPr lang="en-US" dirty="0"/>
          </a:p>
        </p:txBody>
      </p:sp>
      <p:pic>
        <p:nvPicPr>
          <p:cNvPr id="6" name="Content Placeholder 5"/>
          <p:cNvPicPr>
            <a:picLocks noGrp="1" noChangeAspect="1"/>
          </p:cNvPicPr>
          <p:nvPr>
            <p:ph idx="1"/>
          </p:nvPr>
        </p:nvPicPr>
        <p:blipFill>
          <a:blip r:embed="rId2"/>
          <a:stretch>
            <a:fillRect/>
          </a:stretch>
        </p:blipFill>
        <p:spPr>
          <a:xfrm>
            <a:off x="2469701" y="889000"/>
            <a:ext cx="6242499" cy="5594144"/>
          </a:xfrm>
          <a:prstGeom prst="rect">
            <a:avLst/>
          </a:prstGeom>
        </p:spPr>
      </p:pic>
    </p:spTree>
    <p:extLst>
      <p:ext uri="{BB962C8B-B14F-4D97-AF65-F5344CB8AC3E}">
        <p14:creationId xmlns:p14="http://schemas.microsoft.com/office/powerpoint/2010/main" val="688906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7778" y="286870"/>
            <a:ext cx="11403106" cy="1356360"/>
          </a:xfrm>
        </p:spPr>
        <p:txBody>
          <a:bodyPr>
            <a:normAutofit fontScale="90000"/>
          </a:bodyPr>
          <a:lstStyle/>
          <a:p>
            <a:pPr marL="285750" indent="-285750">
              <a:buFont typeface="Wingdings" panose="05000000000000000000" pitchFamily="2" charset="2"/>
              <a:buChar char="q"/>
            </a:pPr>
            <a:r>
              <a:rPr lang="en-US" sz="2400" b="1" dirty="0">
                <a:solidFill>
                  <a:schemeClr val="tx1">
                    <a:lumMod val="95000"/>
                    <a:lumOff val="5000"/>
                  </a:schemeClr>
                </a:solidFill>
              </a:rPr>
              <a:t>Construct a decision tree and table of Doctor’s Clinic based on the following conditions and actions.</a:t>
            </a:r>
            <a:br>
              <a:rPr lang="en-US" sz="1800" b="1" dirty="0">
                <a:solidFill>
                  <a:schemeClr val="tx1">
                    <a:lumMod val="95000"/>
                    <a:lumOff val="5000"/>
                  </a:schemeClr>
                </a:solidFill>
              </a:rPr>
            </a:br>
            <a:r>
              <a:rPr lang="en-US" sz="1800" b="1" dirty="0">
                <a:solidFill>
                  <a:schemeClr val="accent4">
                    <a:lumMod val="75000"/>
                  </a:schemeClr>
                </a:solidFill>
              </a:rPr>
              <a:t>1. If the patient’s age &lt;=10 , doctor will not charge any amount.</a:t>
            </a:r>
            <a:br>
              <a:rPr lang="en-US" sz="1800" b="1" dirty="0">
                <a:solidFill>
                  <a:schemeClr val="accent4">
                    <a:lumMod val="75000"/>
                  </a:schemeClr>
                </a:solidFill>
              </a:rPr>
            </a:br>
            <a:r>
              <a:rPr lang="en-US" sz="1800" b="1" dirty="0">
                <a:solidFill>
                  <a:schemeClr val="accent4">
                    <a:lumMod val="75000"/>
                  </a:schemeClr>
                </a:solidFill>
              </a:rPr>
              <a:t>2. If patient’s age&gt;10 &amp; Age &lt;=40 then ,if patient is regular then give 5% discount else  charge full fee.</a:t>
            </a:r>
            <a:br>
              <a:rPr lang="en-US" sz="1800" b="1" dirty="0">
                <a:solidFill>
                  <a:schemeClr val="accent4">
                    <a:lumMod val="75000"/>
                  </a:schemeClr>
                </a:solidFill>
              </a:rPr>
            </a:br>
            <a:r>
              <a:rPr lang="en-US" sz="1800" b="1" dirty="0">
                <a:solidFill>
                  <a:schemeClr val="accent4">
                    <a:lumMod val="75000"/>
                  </a:schemeClr>
                </a:solidFill>
              </a:rPr>
              <a:t>3. If Age &gt;40 then give 10% straight away.</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67441" y="1643229"/>
            <a:ext cx="8619559" cy="4846135"/>
          </a:xfrm>
        </p:spPr>
      </p:pic>
    </p:spTree>
    <p:extLst>
      <p:ext uri="{BB962C8B-B14F-4D97-AF65-F5344CB8AC3E}">
        <p14:creationId xmlns:p14="http://schemas.microsoft.com/office/powerpoint/2010/main" val="1380890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51334" y="268940"/>
            <a:ext cx="10905559" cy="6131384"/>
          </a:xfrm>
        </p:spPr>
      </p:pic>
    </p:spTree>
    <p:extLst>
      <p:ext uri="{BB962C8B-B14F-4D97-AF65-F5344CB8AC3E}">
        <p14:creationId xmlns:p14="http://schemas.microsoft.com/office/powerpoint/2010/main" val="2522396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ircle(in)">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01700" y="368300"/>
            <a:ext cx="10795000" cy="482600"/>
          </a:xfrm>
        </p:spPr>
        <p:txBody>
          <a:bodyPr>
            <a:normAutofit fontScale="90000"/>
          </a:bodyPr>
          <a:lstStyle/>
          <a:p>
            <a:pPr marL="571500" indent="-571500">
              <a:buFont typeface="Wingdings" panose="05000000000000000000" pitchFamily="2" charset="2"/>
              <a:buChar char="q"/>
            </a:pPr>
            <a:r>
              <a:rPr lang="en-GB" altLang="en-US" b="1" dirty="0">
                <a:solidFill>
                  <a:srgbClr val="FF0000"/>
                </a:solidFill>
                <a:cs typeface="Times New Roman" panose="02020603050405020304" pitchFamily="18" charset="0"/>
              </a:rPr>
              <a:t> </a:t>
            </a:r>
            <a:r>
              <a:rPr lang="en-GB" altLang="en-US" b="1" u="sng" dirty="0">
                <a:solidFill>
                  <a:srgbClr val="FF0000"/>
                </a:solidFill>
                <a:cs typeface="Times New Roman" panose="02020603050405020304" pitchFamily="18" charset="0"/>
              </a:rPr>
              <a:t>The Systems Components</a:t>
            </a:r>
            <a:endParaRPr lang="en-US" dirty="0"/>
          </a:p>
        </p:txBody>
      </p:sp>
      <p:pic>
        <p:nvPicPr>
          <p:cNvPr id="4" name="Content Placeholder 1"/>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28030" y="1089660"/>
            <a:ext cx="7065169" cy="3662113"/>
          </a:xfrm>
        </p:spPr>
      </p:pic>
      <p:sp>
        <p:nvSpPr>
          <p:cNvPr id="5" name="TextBox 4"/>
          <p:cNvSpPr txBox="1"/>
          <p:nvPr/>
        </p:nvSpPr>
        <p:spPr>
          <a:xfrm>
            <a:off x="3073400" y="4990533"/>
            <a:ext cx="5288627" cy="477054"/>
          </a:xfrm>
          <a:prstGeom prst="rect">
            <a:avLst/>
          </a:prstGeom>
          <a:noFill/>
        </p:spPr>
        <p:txBody>
          <a:bodyPr wrap="none" rtlCol="0">
            <a:spAutoFit/>
          </a:bodyPr>
          <a:lstStyle/>
          <a:p>
            <a:r>
              <a:rPr lang="en-US" sz="2500" b="1" dirty="0">
                <a:latin typeface="+mn-lt"/>
              </a:rPr>
              <a:t>Fig: </a:t>
            </a:r>
            <a:r>
              <a:rPr lang="en-US" sz="2500" b="1" dirty="0">
                <a:solidFill>
                  <a:srgbClr val="FF0066"/>
                </a:solidFill>
                <a:latin typeface="+mn-lt"/>
              </a:rPr>
              <a:t>Elements/ Components of System</a:t>
            </a:r>
          </a:p>
        </p:txBody>
      </p:sp>
    </p:spTree>
    <p:extLst>
      <p:ext uri="{BB962C8B-B14F-4D97-AF65-F5344CB8AC3E}">
        <p14:creationId xmlns:p14="http://schemas.microsoft.com/office/powerpoint/2010/main" val="4260072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ircle(in)">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4500" y="419100"/>
            <a:ext cx="11531600" cy="673100"/>
          </a:xfrm>
        </p:spPr>
        <p:txBody>
          <a:bodyPr>
            <a:noAutofit/>
          </a:bodyPr>
          <a:lstStyle/>
          <a:p>
            <a:r>
              <a:rPr lang="en-US" sz="5400" b="1" u="sng" dirty="0">
                <a:solidFill>
                  <a:srgbClr val="FF0000"/>
                </a:solidFill>
              </a:rPr>
              <a:t>1. Introduction to System</a:t>
            </a:r>
          </a:p>
        </p:txBody>
      </p:sp>
      <p:sp>
        <p:nvSpPr>
          <p:cNvPr id="3" name="Content Placeholder 2"/>
          <p:cNvSpPr>
            <a:spLocks noGrp="1"/>
          </p:cNvSpPr>
          <p:nvPr>
            <p:ph idx="1"/>
          </p:nvPr>
        </p:nvSpPr>
        <p:spPr>
          <a:xfrm>
            <a:off x="622300" y="1003300"/>
            <a:ext cx="11137900" cy="5321300"/>
          </a:xfrm>
        </p:spPr>
        <p:txBody>
          <a:bodyPr>
            <a:normAutofit/>
          </a:bodyPr>
          <a:lstStyle/>
          <a:p>
            <a:r>
              <a:rPr lang="en-US" b="1" dirty="0">
                <a:solidFill>
                  <a:schemeClr val="tx1">
                    <a:lumMod val="95000"/>
                    <a:lumOff val="5000"/>
                  </a:schemeClr>
                </a:solidFill>
              </a:rPr>
              <a:t>A system is a well organizes set of interconnected components or parts that work together to achieve a specific purpose or goal. </a:t>
            </a:r>
          </a:p>
          <a:p>
            <a:r>
              <a:rPr lang="en-US" b="1" dirty="0">
                <a:solidFill>
                  <a:schemeClr val="tx1"/>
                </a:solidFill>
              </a:rPr>
              <a:t>System is not a randomly arranged set, It is arranged with some logic governed by rules, regulations, principles and policies and Systems are created to solve problems. </a:t>
            </a:r>
          </a:p>
          <a:p>
            <a:r>
              <a:rPr lang="en-US" b="1" dirty="0">
                <a:solidFill>
                  <a:schemeClr val="tx1"/>
                </a:solidFill>
              </a:rPr>
              <a:t>One can think of the systems approach as an organized way of dealing with a problem.</a:t>
            </a:r>
          </a:p>
          <a:p>
            <a:pPr marL="45720" indent="0">
              <a:buNone/>
            </a:pPr>
            <a:r>
              <a:rPr lang="en-US" b="1" dirty="0">
                <a:solidFill>
                  <a:srgbClr val="FF0000"/>
                </a:solidFill>
              </a:rPr>
              <a:t>Note:</a:t>
            </a:r>
          </a:p>
          <a:p>
            <a:pPr marL="45720" indent="0">
              <a:buNone/>
            </a:pPr>
            <a:r>
              <a:rPr lang="en-US" b="1" dirty="0">
                <a:solidFill>
                  <a:schemeClr val="tx1">
                    <a:lumMod val="95000"/>
                    <a:lumOff val="5000"/>
                  </a:schemeClr>
                </a:solidFill>
              </a:rPr>
              <a:t>By understanding how different parts of the system work together, we can make improvements, fix problems, and create well-organized, user-friendly, and reliable systems that make our lives easier and more productive. </a:t>
            </a:r>
          </a:p>
        </p:txBody>
      </p:sp>
    </p:spTree>
    <p:extLst>
      <p:ext uri="{BB962C8B-B14F-4D97-AF65-F5344CB8AC3E}">
        <p14:creationId xmlns:p14="http://schemas.microsoft.com/office/powerpoint/2010/main" val="2302119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80">
                                          <p:stCondLst>
                                            <p:cond delay="0"/>
                                          </p:stCondLst>
                                        </p:cTn>
                                        <p:tgtEl>
                                          <p:spTgt spid="3">
                                            <p:txEl>
                                              <p:pRg st="0" end="0"/>
                                            </p:txEl>
                                          </p:spTgt>
                                        </p:tgtEl>
                                      </p:cBhvr>
                                    </p:animEffect>
                                    <p:anim calcmode="lin" valueType="num">
                                      <p:cBhvr>
                                        <p:cTn id="8" dur="1822" tmFilter="0,0; 0.14,0.36; 0.43,0.73; 0.71,0.91; 1.0,1.0">
                                          <p:stCondLst>
                                            <p:cond delay="0"/>
                                          </p:stCondLst>
                                        </p:cTn>
                                        <p:tgtEl>
                                          <p:spTgt spid="3">
                                            <p:txEl>
                                              <p:pRg st="0" end="0"/>
                                            </p:txEl>
                                          </p:spTgt>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
                                            <p:txEl>
                                              <p:pRg st="0" end="0"/>
                                            </p:txEl>
                                          </p:spTgt>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
                                            <p:txEl>
                                              <p:pRg st="0" end="0"/>
                                            </p:txEl>
                                          </p:spTgt>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
                                            <p:txEl>
                                              <p:pRg st="0" end="0"/>
                                            </p:txEl>
                                          </p:spTgt>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
                                            <p:txEl>
                                              <p:pRg st="0" end="0"/>
                                            </p:txEl>
                                          </p:spTgt>
                                        </p:tgtEl>
                                        <p:attrNameLst>
                                          <p:attrName>ppt_y</p:attrName>
                                        </p:attrNameLst>
                                      </p:cBhvr>
                                      <p:tavLst>
                                        <p:tav tm="0" fmla="#ppt_y-sin(pi*$)/81">
                                          <p:val>
                                            <p:fltVal val="0"/>
                                          </p:val>
                                        </p:tav>
                                        <p:tav tm="100000">
                                          <p:val>
                                            <p:fltVal val="1"/>
                                          </p:val>
                                        </p:tav>
                                      </p:tavLst>
                                    </p:anim>
                                    <p:animScale>
                                      <p:cBhvr>
                                        <p:cTn id="13" dur="26">
                                          <p:stCondLst>
                                            <p:cond delay="650"/>
                                          </p:stCondLst>
                                        </p:cTn>
                                        <p:tgtEl>
                                          <p:spTgt spid="3">
                                            <p:txEl>
                                              <p:pRg st="0" end="0"/>
                                            </p:txEl>
                                          </p:spTgt>
                                        </p:tgtEl>
                                      </p:cBhvr>
                                      <p:to x="100000" y="60000"/>
                                    </p:animScale>
                                    <p:animScale>
                                      <p:cBhvr>
                                        <p:cTn id="14" dur="166" decel="50000">
                                          <p:stCondLst>
                                            <p:cond delay="676"/>
                                          </p:stCondLst>
                                        </p:cTn>
                                        <p:tgtEl>
                                          <p:spTgt spid="3">
                                            <p:txEl>
                                              <p:pRg st="0" end="0"/>
                                            </p:txEl>
                                          </p:spTgt>
                                        </p:tgtEl>
                                      </p:cBhvr>
                                      <p:to x="100000" y="100000"/>
                                    </p:animScale>
                                    <p:animScale>
                                      <p:cBhvr>
                                        <p:cTn id="15" dur="26">
                                          <p:stCondLst>
                                            <p:cond delay="1312"/>
                                          </p:stCondLst>
                                        </p:cTn>
                                        <p:tgtEl>
                                          <p:spTgt spid="3">
                                            <p:txEl>
                                              <p:pRg st="0" end="0"/>
                                            </p:txEl>
                                          </p:spTgt>
                                        </p:tgtEl>
                                      </p:cBhvr>
                                      <p:to x="100000" y="80000"/>
                                    </p:animScale>
                                    <p:animScale>
                                      <p:cBhvr>
                                        <p:cTn id="16" dur="166" decel="50000">
                                          <p:stCondLst>
                                            <p:cond delay="1338"/>
                                          </p:stCondLst>
                                        </p:cTn>
                                        <p:tgtEl>
                                          <p:spTgt spid="3">
                                            <p:txEl>
                                              <p:pRg st="0" end="0"/>
                                            </p:txEl>
                                          </p:spTgt>
                                        </p:tgtEl>
                                      </p:cBhvr>
                                      <p:to x="100000" y="100000"/>
                                    </p:animScale>
                                    <p:animScale>
                                      <p:cBhvr>
                                        <p:cTn id="17" dur="26">
                                          <p:stCondLst>
                                            <p:cond delay="1642"/>
                                          </p:stCondLst>
                                        </p:cTn>
                                        <p:tgtEl>
                                          <p:spTgt spid="3">
                                            <p:txEl>
                                              <p:pRg st="0" end="0"/>
                                            </p:txEl>
                                          </p:spTgt>
                                        </p:tgtEl>
                                      </p:cBhvr>
                                      <p:to x="100000" y="90000"/>
                                    </p:animScale>
                                    <p:animScale>
                                      <p:cBhvr>
                                        <p:cTn id="18" dur="166" decel="50000">
                                          <p:stCondLst>
                                            <p:cond delay="1668"/>
                                          </p:stCondLst>
                                        </p:cTn>
                                        <p:tgtEl>
                                          <p:spTgt spid="3">
                                            <p:txEl>
                                              <p:pRg st="0" end="0"/>
                                            </p:txEl>
                                          </p:spTgt>
                                        </p:tgtEl>
                                      </p:cBhvr>
                                      <p:to x="100000" y="100000"/>
                                    </p:animScale>
                                    <p:animScale>
                                      <p:cBhvr>
                                        <p:cTn id="19" dur="26">
                                          <p:stCondLst>
                                            <p:cond delay="1808"/>
                                          </p:stCondLst>
                                        </p:cTn>
                                        <p:tgtEl>
                                          <p:spTgt spid="3">
                                            <p:txEl>
                                              <p:pRg st="0" end="0"/>
                                            </p:txEl>
                                          </p:spTgt>
                                        </p:tgtEl>
                                      </p:cBhvr>
                                      <p:to x="100000" y="95000"/>
                                    </p:animScale>
                                    <p:animScale>
                                      <p:cBhvr>
                                        <p:cTn id="20" dur="166" decel="50000">
                                          <p:stCondLst>
                                            <p:cond delay="1834"/>
                                          </p:stCondLst>
                                        </p:cTn>
                                        <p:tgtEl>
                                          <p:spTgt spid="3">
                                            <p:txEl>
                                              <p:pRg st="0" end="0"/>
                                            </p:txEl>
                                          </p:spTgt>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6" presetClass="entr" presetSubtype="0" fill="hold" grpId="0" nodeType="clickEffect">
                                  <p:stCondLst>
                                    <p:cond delay="0"/>
                                  </p:stCondLst>
                                  <p:childTnLst>
                                    <p:set>
                                      <p:cBhvr>
                                        <p:cTn id="24" dur="1" fill="hold">
                                          <p:stCondLst>
                                            <p:cond delay="0"/>
                                          </p:stCondLst>
                                        </p:cTn>
                                        <p:tgtEl>
                                          <p:spTgt spid="3">
                                            <p:txEl>
                                              <p:pRg st="1" end="1"/>
                                            </p:txEl>
                                          </p:spTgt>
                                        </p:tgtEl>
                                        <p:attrNameLst>
                                          <p:attrName>style.visibility</p:attrName>
                                        </p:attrNameLst>
                                      </p:cBhvr>
                                      <p:to>
                                        <p:strVal val="visible"/>
                                      </p:to>
                                    </p:set>
                                    <p:animEffect transition="in" filter="wipe(down)">
                                      <p:cBhvr>
                                        <p:cTn id="25" dur="580">
                                          <p:stCondLst>
                                            <p:cond delay="0"/>
                                          </p:stCondLst>
                                        </p:cTn>
                                        <p:tgtEl>
                                          <p:spTgt spid="3">
                                            <p:txEl>
                                              <p:pRg st="1" end="1"/>
                                            </p:txEl>
                                          </p:spTgt>
                                        </p:tgtEl>
                                      </p:cBhvr>
                                    </p:animEffect>
                                    <p:anim calcmode="lin" valueType="num">
                                      <p:cBhvr>
                                        <p:cTn id="26" dur="1822" tmFilter="0,0; 0.14,0.36; 0.43,0.73; 0.71,0.91; 1.0,1.0">
                                          <p:stCondLst>
                                            <p:cond delay="0"/>
                                          </p:stCondLst>
                                        </p:cTn>
                                        <p:tgtEl>
                                          <p:spTgt spid="3">
                                            <p:txEl>
                                              <p:pRg st="1" end="1"/>
                                            </p:txEl>
                                          </p:spTgt>
                                        </p:tgtEl>
                                        <p:attrNameLst>
                                          <p:attrName>ppt_x</p:attrName>
                                        </p:attrNameLst>
                                      </p:cBhvr>
                                      <p:tavLst>
                                        <p:tav tm="0">
                                          <p:val>
                                            <p:strVal val="#ppt_x-0.25"/>
                                          </p:val>
                                        </p:tav>
                                        <p:tav tm="100000">
                                          <p:val>
                                            <p:strVal val="#ppt_x"/>
                                          </p:val>
                                        </p:tav>
                                      </p:tavLst>
                                    </p:anim>
                                    <p:anim calcmode="lin" valueType="num">
                                      <p:cBhvr>
                                        <p:cTn id="27" dur="664" tmFilter="0.0,0.0; 0.25,0.07; 0.50,0.2; 0.75,0.467; 1.0,1.0">
                                          <p:stCondLst>
                                            <p:cond delay="0"/>
                                          </p:stCondLst>
                                        </p:cTn>
                                        <p:tgtEl>
                                          <p:spTgt spid="3">
                                            <p:txEl>
                                              <p:pRg st="1" end="1"/>
                                            </p:txEl>
                                          </p:spTgt>
                                        </p:tgtEl>
                                        <p:attrNameLst>
                                          <p:attrName>ppt_y</p:attrName>
                                        </p:attrNameLst>
                                      </p:cBhvr>
                                      <p:tavLst>
                                        <p:tav tm="0" fmla="#ppt_y-sin(pi*$)/3">
                                          <p:val>
                                            <p:fltVal val="0.5"/>
                                          </p:val>
                                        </p:tav>
                                        <p:tav tm="100000">
                                          <p:val>
                                            <p:fltVal val="1"/>
                                          </p:val>
                                        </p:tav>
                                      </p:tavLst>
                                    </p:anim>
                                    <p:anim calcmode="lin" valueType="num">
                                      <p:cBhvr>
                                        <p:cTn id="28" dur="664" tmFilter="0, 0; 0.125,0.2665; 0.25,0.4; 0.375,0.465; 0.5,0.5;  0.625,0.535; 0.75,0.6; 0.875,0.7335; 1,1">
                                          <p:stCondLst>
                                            <p:cond delay="664"/>
                                          </p:stCondLst>
                                        </p:cTn>
                                        <p:tgtEl>
                                          <p:spTgt spid="3">
                                            <p:txEl>
                                              <p:pRg st="1" end="1"/>
                                            </p:txEl>
                                          </p:spTgt>
                                        </p:tgtEl>
                                        <p:attrNameLst>
                                          <p:attrName>ppt_y</p:attrName>
                                        </p:attrNameLst>
                                      </p:cBhvr>
                                      <p:tavLst>
                                        <p:tav tm="0" fmla="#ppt_y-sin(pi*$)/9">
                                          <p:val>
                                            <p:fltVal val="0"/>
                                          </p:val>
                                        </p:tav>
                                        <p:tav tm="100000">
                                          <p:val>
                                            <p:fltVal val="1"/>
                                          </p:val>
                                        </p:tav>
                                      </p:tavLst>
                                    </p:anim>
                                    <p:anim calcmode="lin" valueType="num">
                                      <p:cBhvr>
                                        <p:cTn id="29" dur="332" tmFilter="0, 0; 0.125,0.2665; 0.25,0.4; 0.375,0.465; 0.5,0.5;  0.625,0.535; 0.75,0.6; 0.875,0.7335; 1,1">
                                          <p:stCondLst>
                                            <p:cond delay="1324"/>
                                          </p:stCondLst>
                                        </p:cTn>
                                        <p:tgtEl>
                                          <p:spTgt spid="3">
                                            <p:txEl>
                                              <p:pRg st="1" end="1"/>
                                            </p:txEl>
                                          </p:spTgt>
                                        </p:tgtEl>
                                        <p:attrNameLst>
                                          <p:attrName>ppt_y</p:attrName>
                                        </p:attrNameLst>
                                      </p:cBhvr>
                                      <p:tavLst>
                                        <p:tav tm="0" fmla="#ppt_y-sin(pi*$)/27">
                                          <p:val>
                                            <p:fltVal val="0"/>
                                          </p:val>
                                        </p:tav>
                                        <p:tav tm="100000">
                                          <p:val>
                                            <p:fltVal val="1"/>
                                          </p:val>
                                        </p:tav>
                                      </p:tavLst>
                                    </p:anim>
                                    <p:anim calcmode="lin" valueType="num">
                                      <p:cBhvr>
                                        <p:cTn id="30" dur="164" tmFilter="0, 0; 0.125,0.2665; 0.25,0.4; 0.375,0.465; 0.5,0.5;  0.625,0.535; 0.75,0.6; 0.875,0.7335; 1,1">
                                          <p:stCondLst>
                                            <p:cond delay="1656"/>
                                          </p:stCondLst>
                                        </p:cTn>
                                        <p:tgtEl>
                                          <p:spTgt spid="3">
                                            <p:txEl>
                                              <p:pRg st="1" end="1"/>
                                            </p:txEl>
                                          </p:spTgt>
                                        </p:tgtEl>
                                        <p:attrNameLst>
                                          <p:attrName>ppt_y</p:attrName>
                                        </p:attrNameLst>
                                      </p:cBhvr>
                                      <p:tavLst>
                                        <p:tav tm="0" fmla="#ppt_y-sin(pi*$)/81">
                                          <p:val>
                                            <p:fltVal val="0"/>
                                          </p:val>
                                        </p:tav>
                                        <p:tav tm="100000">
                                          <p:val>
                                            <p:fltVal val="1"/>
                                          </p:val>
                                        </p:tav>
                                      </p:tavLst>
                                    </p:anim>
                                    <p:animScale>
                                      <p:cBhvr>
                                        <p:cTn id="31" dur="26">
                                          <p:stCondLst>
                                            <p:cond delay="650"/>
                                          </p:stCondLst>
                                        </p:cTn>
                                        <p:tgtEl>
                                          <p:spTgt spid="3">
                                            <p:txEl>
                                              <p:pRg st="1" end="1"/>
                                            </p:txEl>
                                          </p:spTgt>
                                        </p:tgtEl>
                                      </p:cBhvr>
                                      <p:to x="100000" y="60000"/>
                                    </p:animScale>
                                    <p:animScale>
                                      <p:cBhvr>
                                        <p:cTn id="32" dur="166" decel="50000">
                                          <p:stCondLst>
                                            <p:cond delay="676"/>
                                          </p:stCondLst>
                                        </p:cTn>
                                        <p:tgtEl>
                                          <p:spTgt spid="3">
                                            <p:txEl>
                                              <p:pRg st="1" end="1"/>
                                            </p:txEl>
                                          </p:spTgt>
                                        </p:tgtEl>
                                      </p:cBhvr>
                                      <p:to x="100000" y="100000"/>
                                    </p:animScale>
                                    <p:animScale>
                                      <p:cBhvr>
                                        <p:cTn id="33" dur="26">
                                          <p:stCondLst>
                                            <p:cond delay="1312"/>
                                          </p:stCondLst>
                                        </p:cTn>
                                        <p:tgtEl>
                                          <p:spTgt spid="3">
                                            <p:txEl>
                                              <p:pRg st="1" end="1"/>
                                            </p:txEl>
                                          </p:spTgt>
                                        </p:tgtEl>
                                      </p:cBhvr>
                                      <p:to x="100000" y="80000"/>
                                    </p:animScale>
                                    <p:animScale>
                                      <p:cBhvr>
                                        <p:cTn id="34" dur="166" decel="50000">
                                          <p:stCondLst>
                                            <p:cond delay="1338"/>
                                          </p:stCondLst>
                                        </p:cTn>
                                        <p:tgtEl>
                                          <p:spTgt spid="3">
                                            <p:txEl>
                                              <p:pRg st="1" end="1"/>
                                            </p:txEl>
                                          </p:spTgt>
                                        </p:tgtEl>
                                      </p:cBhvr>
                                      <p:to x="100000" y="100000"/>
                                    </p:animScale>
                                    <p:animScale>
                                      <p:cBhvr>
                                        <p:cTn id="35" dur="26">
                                          <p:stCondLst>
                                            <p:cond delay="1642"/>
                                          </p:stCondLst>
                                        </p:cTn>
                                        <p:tgtEl>
                                          <p:spTgt spid="3">
                                            <p:txEl>
                                              <p:pRg st="1" end="1"/>
                                            </p:txEl>
                                          </p:spTgt>
                                        </p:tgtEl>
                                      </p:cBhvr>
                                      <p:to x="100000" y="90000"/>
                                    </p:animScale>
                                    <p:animScale>
                                      <p:cBhvr>
                                        <p:cTn id="36" dur="166" decel="50000">
                                          <p:stCondLst>
                                            <p:cond delay="1668"/>
                                          </p:stCondLst>
                                        </p:cTn>
                                        <p:tgtEl>
                                          <p:spTgt spid="3">
                                            <p:txEl>
                                              <p:pRg st="1" end="1"/>
                                            </p:txEl>
                                          </p:spTgt>
                                        </p:tgtEl>
                                      </p:cBhvr>
                                      <p:to x="100000" y="100000"/>
                                    </p:animScale>
                                    <p:animScale>
                                      <p:cBhvr>
                                        <p:cTn id="37" dur="26">
                                          <p:stCondLst>
                                            <p:cond delay="1808"/>
                                          </p:stCondLst>
                                        </p:cTn>
                                        <p:tgtEl>
                                          <p:spTgt spid="3">
                                            <p:txEl>
                                              <p:pRg st="1" end="1"/>
                                            </p:txEl>
                                          </p:spTgt>
                                        </p:tgtEl>
                                      </p:cBhvr>
                                      <p:to x="100000" y="95000"/>
                                    </p:animScale>
                                    <p:animScale>
                                      <p:cBhvr>
                                        <p:cTn id="38" dur="166" decel="50000">
                                          <p:stCondLst>
                                            <p:cond delay="1834"/>
                                          </p:stCondLst>
                                        </p:cTn>
                                        <p:tgtEl>
                                          <p:spTgt spid="3">
                                            <p:txEl>
                                              <p:pRg st="1" end="1"/>
                                            </p:txEl>
                                          </p:spTgt>
                                        </p:tgtEl>
                                      </p:cBhvr>
                                      <p:to x="100000" y="100000"/>
                                    </p:animScale>
                                  </p:childTnLst>
                                </p:cTn>
                              </p:par>
                            </p:childTnLst>
                          </p:cTn>
                        </p:par>
                      </p:childTnLst>
                    </p:cTn>
                  </p:par>
                  <p:par>
                    <p:cTn id="39" fill="hold">
                      <p:stCondLst>
                        <p:cond delay="indefinite"/>
                      </p:stCondLst>
                      <p:childTnLst>
                        <p:par>
                          <p:cTn id="40" fill="hold">
                            <p:stCondLst>
                              <p:cond delay="0"/>
                            </p:stCondLst>
                            <p:childTnLst>
                              <p:par>
                                <p:cTn id="41" presetID="26" presetClass="entr" presetSubtype="0" fill="hold" grpId="0" nodeType="clickEffect">
                                  <p:stCondLst>
                                    <p:cond delay="0"/>
                                  </p:stCondLst>
                                  <p:childTnLst>
                                    <p:set>
                                      <p:cBhvr>
                                        <p:cTn id="42" dur="1" fill="hold">
                                          <p:stCondLst>
                                            <p:cond delay="0"/>
                                          </p:stCondLst>
                                        </p:cTn>
                                        <p:tgtEl>
                                          <p:spTgt spid="3">
                                            <p:txEl>
                                              <p:pRg st="2" end="2"/>
                                            </p:txEl>
                                          </p:spTgt>
                                        </p:tgtEl>
                                        <p:attrNameLst>
                                          <p:attrName>style.visibility</p:attrName>
                                        </p:attrNameLst>
                                      </p:cBhvr>
                                      <p:to>
                                        <p:strVal val="visible"/>
                                      </p:to>
                                    </p:set>
                                    <p:animEffect transition="in" filter="wipe(down)">
                                      <p:cBhvr>
                                        <p:cTn id="43" dur="580">
                                          <p:stCondLst>
                                            <p:cond delay="0"/>
                                          </p:stCondLst>
                                        </p:cTn>
                                        <p:tgtEl>
                                          <p:spTgt spid="3">
                                            <p:txEl>
                                              <p:pRg st="2" end="2"/>
                                            </p:txEl>
                                          </p:spTgt>
                                        </p:tgtEl>
                                      </p:cBhvr>
                                    </p:animEffect>
                                    <p:anim calcmode="lin" valueType="num">
                                      <p:cBhvr>
                                        <p:cTn id="44" dur="1822" tmFilter="0,0; 0.14,0.36; 0.43,0.73; 0.71,0.91; 1.0,1.0">
                                          <p:stCondLst>
                                            <p:cond delay="0"/>
                                          </p:stCondLst>
                                        </p:cTn>
                                        <p:tgtEl>
                                          <p:spTgt spid="3">
                                            <p:txEl>
                                              <p:pRg st="2" end="2"/>
                                            </p:txEl>
                                          </p:spTgt>
                                        </p:tgtEl>
                                        <p:attrNameLst>
                                          <p:attrName>ppt_x</p:attrName>
                                        </p:attrNameLst>
                                      </p:cBhvr>
                                      <p:tavLst>
                                        <p:tav tm="0">
                                          <p:val>
                                            <p:strVal val="#ppt_x-0.25"/>
                                          </p:val>
                                        </p:tav>
                                        <p:tav tm="100000">
                                          <p:val>
                                            <p:strVal val="#ppt_x"/>
                                          </p:val>
                                        </p:tav>
                                      </p:tavLst>
                                    </p:anim>
                                    <p:anim calcmode="lin" valueType="num">
                                      <p:cBhvr>
                                        <p:cTn id="45" dur="664" tmFilter="0.0,0.0; 0.25,0.07; 0.50,0.2; 0.75,0.467; 1.0,1.0">
                                          <p:stCondLst>
                                            <p:cond delay="0"/>
                                          </p:stCondLst>
                                        </p:cTn>
                                        <p:tgtEl>
                                          <p:spTgt spid="3">
                                            <p:txEl>
                                              <p:pRg st="2" end="2"/>
                                            </p:txEl>
                                          </p:spTgt>
                                        </p:tgtEl>
                                        <p:attrNameLst>
                                          <p:attrName>ppt_y</p:attrName>
                                        </p:attrNameLst>
                                      </p:cBhvr>
                                      <p:tavLst>
                                        <p:tav tm="0" fmla="#ppt_y-sin(pi*$)/3">
                                          <p:val>
                                            <p:fltVal val="0.5"/>
                                          </p:val>
                                        </p:tav>
                                        <p:tav tm="100000">
                                          <p:val>
                                            <p:fltVal val="1"/>
                                          </p:val>
                                        </p:tav>
                                      </p:tavLst>
                                    </p:anim>
                                    <p:anim calcmode="lin" valueType="num">
                                      <p:cBhvr>
                                        <p:cTn id="46" dur="664" tmFilter="0, 0; 0.125,0.2665; 0.25,0.4; 0.375,0.465; 0.5,0.5;  0.625,0.535; 0.75,0.6; 0.875,0.7335; 1,1">
                                          <p:stCondLst>
                                            <p:cond delay="664"/>
                                          </p:stCondLst>
                                        </p:cTn>
                                        <p:tgtEl>
                                          <p:spTgt spid="3">
                                            <p:txEl>
                                              <p:pRg st="2" end="2"/>
                                            </p:txEl>
                                          </p:spTgt>
                                        </p:tgtEl>
                                        <p:attrNameLst>
                                          <p:attrName>ppt_y</p:attrName>
                                        </p:attrNameLst>
                                      </p:cBhvr>
                                      <p:tavLst>
                                        <p:tav tm="0" fmla="#ppt_y-sin(pi*$)/9">
                                          <p:val>
                                            <p:fltVal val="0"/>
                                          </p:val>
                                        </p:tav>
                                        <p:tav tm="100000">
                                          <p:val>
                                            <p:fltVal val="1"/>
                                          </p:val>
                                        </p:tav>
                                      </p:tavLst>
                                    </p:anim>
                                    <p:anim calcmode="lin" valueType="num">
                                      <p:cBhvr>
                                        <p:cTn id="47" dur="332" tmFilter="0, 0; 0.125,0.2665; 0.25,0.4; 0.375,0.465; 0.5,0.5;  0.625,0.535; 0.75,0.6; 0.875,0.7335; 1,1">
                                          <p:stCondLst>
                                            <p:cond delay="1324"/>
                                          </p:stCondLst>
                                        </p:cTn>
                                        <p:tgtEl>
                                          <p:spTgt spid="3">
                                            <p:txEl>
                                              <p:pRg st="2" end="2"/>
                                            </p:txEl>
                                          </p:spTgt>
                                        </p:tgtEl>
                                        <p:attrNameLst>
                                          <p:attrName>ppt_y</p:attrName>
                                        </p:attrNameLst>
                                      </p:cBhvr>
                                      <p:tavLst>
                                        <p:tav tm="0" fmla="#ppt_y-sin(pi*$)/27">
                                          <p:val>
                                            <p:fltVal val="0"/>
                                          </p:val>
                                        </p:tav>
                                        <p:tav tm="100000">
                                          <p:val>
                                            <p:fltVal val="1"/>
                                          </p:val>
                                        </p:tav>
                                      </p:tavLst>
                                    </p:anim>
                                    <p:anim calcmode="lin" valueType="num">
                                      <p:cBhvr>
                                        <p:cTn id="48" dur="164" tmFilter="0, 0; 0.125,0.2665; 0.25,0.4; 0.375,0.465; 0.5,0.5;  0.625,0.535; 0.75,0.6; 0.875,0.7335; 1,1">
                                          <p:stCondLst>
                                            <p:cond delay="1656"/>
                                          </p:stCondLst>
                                        </p:cTn>
                                        <p:tgtEl>
                                          <p:spTgt spid="3">
                                            <p:txEl>
                                              <p:pRg st="2" end="2"/>
                                            </p:txEl>
                                          </p:spTgt>
                                        </p:tgtEl>
                                        <p:attrNameLst>
                                          <p:attrName>ppt_y</p:attrName>
                                        </p:attrNameLst>
                                      </p:cBhvr>
                                      <p:tavLst>
                                        <p:tav tm="0" fmla="#ppt_y-sin(pi*$)/81">
                                          <p:val>
                                            <p:fltVal val="0"/>
                                          </p:val>
                                        </p:tav>
                                        <p:tav tm="100000">
                                          <p:val>
                                            <p:fltVal val="1"/>
                                          </p:val>
                                        </p:tav>
                                      </p:tavLst>
                                    </p:anim>
                                    <p:animScale>
                                      <p:cBhvr>
                                        <p:cTn id="49" dur="26">
                                          <p:stCondLst>
                                            <p:cond delay="650"/>
                                          </p:stCondLst>
                                        </p:cTn>
                                        <p:tgtEl>
                                          <p:spTgt spid="3">
                                            <p:txEl>
                                              <p:pRg st="2" end="2"/>
                                            </p:txEl>
                                          </p:spTgt>
                                        </p:tgtEl>
                                      </p:cBhvr>
                                      <p:to x="100000" y="60000"/>
                                    </p:animScale>
                                    <p:animScale>
                                      <p:cBhvr>
                                        <p:cTn id="50" dur="166" decel="50000">
                                          <p:stCondLst>
                                            <p:cond delay="676"/>
                                          </p:stCondLst>
                                        </p:cTn>
                                        <p:tgtEl>
                                          <p:spTgt spid="3">
                                            <p:txEl>
                                              <p:pRg st="2" end="2"/>
                                            </p:txEl>
                                          </p:spTgt>
                                        </p:tgtEl>
                                      </p:cBhvr>
                                      <p:to x="100000" y="100000"/>
                                    </p:animScale>
                                    <p:animScale>
                                      <p:cBhvr>
                                        <p:cTn id="51" dur="26">
                                          <p:stCondLst>
                                            <p:cond delay="1312"/>
                                          </p:stCondLst>
                                        </p:cTn>
                                        <p:tgtEl>
                                          <p:spTgt spid="3">
                                            <p:txEl>
                                              <p:pRg st="2" end="2"/>
                                            </p:txEl>
                                          </p:spTgt>
                                        </p:tgtEl>
                                      </p:cBhvr>
                                      <p:to x="100000" y="80000"/>
                                    </p:animScale>
                                    <p:animScale>
                                      <p:cBhvr>
                                        <p:cTn id="52" dur="166" decel="50000">
                                          <p:stCondLst>
                                            <p:cond delay="1338"/>
                                          </p:stCondLst>
                                        </p:cTn>
                                        <p:tgtEl>
                                          <p:spTgt spid="3">
                                            <p:txEl>
                                              <p:pRg st="2" end="2"/>
                                            </p:txEl>
                                          </p:spTgt>
                                        </p:tgtEl>
                                      </p:cBhvr>
                                      <p:to x="100000" y="100000"/>
                                    </p:animScale>
                                    <p:animScale>
                                      <p:cBhvr>
                                        <p:cTn id="53" dur="26">
                                          <p:stCondLst>
                                            <p:cond delay="1642"/>
                                          </p:stCondLst>
                                        </p:cTn>
                                        <p:tgtEl>
                                          <p:spTgt spid="3">
                                            <p:txEl>
                                              <p:pRg st="2" end="2"/>
                                            </p:txEl>
                                          </p:spTgt>
                                        </p:tgtEl>
                                      </p:cBhvr>
                                      <p:to x="100000" y="90000"/>
                                    </p:animScale>
                                    <p:animScale>
                                      <p:cBhvr>
                                        <p:cTn id="54" dur="166" decel="50000">
                                          <p:stCondLst>
                                            <p:cond delay="1668"/>
                                          </p:stCondLst>
                                        </p:cTn>
                                        <p:tgtEl>
                                          <p:spTgt spid="3">
                                            <p:txEl>
                                              <p:pRg st="2" end="2"/>
                                            </p:txEl>
                                          </p:spTgt>
                                        </p:tgtEl>
                                      </p:cBhvr>
                                      <p:to x="100000" y="100000"/>
                                    </p:animScale>
                                    <p:animScale>
                                      <p:cBhvr>
                                        <p:cTn id="55" dur="26">
                                          <p:stCondLst>
                                            <p:cond delay="1808"/>
                                          </p:stCondLst>
                                        </p:cTn>
                                        <p:tgtEl>
                                          <p:spTgt spid="3">
                                            <p:txEl>
                                              <p:pRg st="2" end="2"/>
                                            </p:txEl>
                                          </p:spTgt>
                                        </p:tgtEl>
                                      </p:cBhvr>
                                      <p:to x="100000" y="95000"/>
                                    </p:animScale>
                                    <p:animScale>
                                      <p:cBhvr>
                                        <p:cTn id="56" dur="166" decel="50000">
                                          <p:stCondLst>
                                            <p:cond delay="1834"/>
                                          </p:stCondLst>
                                        </p:cTn>
                                        <p:tgtEl>
                                          <p:spTgt spid="3">
                                            <p:txEl>
                                              <p:pRg st="2" end="2"/>
                                            </p:txEl>
                                          </p:spTgt>
                                        </p:tgtEl>
                                      </p:cBhvr>
                                      <p:to x="100000" y="100000"/>
                                    </p:animScale>
                                  </p:childTnLst>
                                </p:cTn>
                              </p:par>
                            </p:childTnLst>
                          </p:cTn>
                        </p:par>
                      </p:childTnLst>
                    </p:cTn>
                  </p:par>
                  <p:par>
                    <p:cTn id="57" fill="hold">
                      <p:stCondLst>
                        <p:cond delay="indefinite"/>
                      </p:stCondLst>
                      <p:childTnLst>
                        <p:par>
                          <p:cTn id="58" fill="hold">
                            <p:stCondLst>
                              <p:cond delay="0"/>
                            </p:stCondLst>
                            <p:childTnLst>
                              <p:par>
                                <p:cTn id="59" presetID="26" presetClass="entr" presetSubtype="0" fill="hold" grpId="0" nodeType="clickEffect">
                                  <p:stCondLst>
                                    <p:cond delay="0"/>
                                  </p:stCondLst>
                                  <p:childTnLst>
                                    <p:set>
                                      <p:cBhvr>
                                        <p:cTn id="60" dur="1" fill="hold">
                                          <p:stCondLst>
                                            <p:cond delay="0"/>
                                          </p:stCondLst>
                                        </p:cTn>
                                        <p:tgtEl>
                                          <p:spTgt spid="3">
                                            <p:txEl>
                                              <p:pRg st="3" end="3"/>
                                            </p:txEl>
                                          </p:spTgt>
                                        </p:tgtEl>
                                        <p:attrNameLst>
                                          <p:attrName>style.visibility</p:attrName>
                                        </p:attrNameLst>
                                      </p:cBhvr>
                                      <p:to>
                                        <p:strVal val="visible"/>
                                      </p:to>
                                    </p:set>
                                    <p:animEffect transition="in" filter="wipe(down)">
                                      <p:cBhvr>
                                        <p:cTn id="61" dur="580">
                                          <p:stCondLst>
                                            <p:cond delay="0"/>
                                          </p:stCondLst>
                                        </p:cTn>
                                        <p:tgtEl>
                                          <p:spTgt spid="3">
                                            <p:txEl>
                                              <p:pRg st="3" end="3"/>
                                            </p:txEl>
                                          </p:spTgt>
                                        </p:tgtEl>
                                      </p:cBhvr>
                                    </p:animEffect>
                                    <p:anim calcmode="lin" valueType="num">
                                      <p:cBhvr>
                                        <p:cTn id="62" dur="1822" tmFilter="0,0; 0.14,0.36; 0.43,0.73; 0.71,0.91; 1.0,1.0">
                                          <p:stCondLst>
                                            <p:cond delay="0"/>
                                          </p:stCondLst>
                                        </p:cTn>
                                        <p:tgtEl>
                                          <p:spTgt spid="3">
                                            <p:txEl>
                                              <p:pRg st="3" end="3"/>
                                            </p:txEl>
                                          </p:spTgt>
                                        </p:tgtEl>
                                        <p:attrNameLst>
                                          <p:attrName>ppt_x</p:attrName>
                                        </p:attrNameLst>
                                      </p:cBhvr>
                                      <p:tavLst>
                                        <p:tav tm="0">
                                          <p:val>
                                            <p:strVal val="#ppt_x-0.25"/>
                                          </p:val>
                                        </p:tav>
                                        <p:tav tm="100000">
                                          <p:val>
                                            <p:strVal val="#ppt_x"/>
                                          </p:val>
                                        </p:tav>
                                      </p:tavLst>
                                    </p:anim>
                                    <p:anim calcmode="lin" valueType="num">
                                      <p:cBhvr>
                                        <p:cTn id="63" dur="664" tmFilter="0.0,0.0; 0.25,0.07; 0.50,0.2; 0.75,0.467; 1.0,1.0">
                                          <p:stCondLst>
                                            <p:cond delay="0"/>
                                          </p:stCondLst>
                                        </p:cTn>
                                        <p:tgtEl>
                                          <p:spTgt spid="3">
                                            <p:txEl>
                                              <p:pRg st="3" end="3"/>
                                            </p:txEl>
                                          </p:spTgt>
                                        </p:tgtEl>
                                        <p:attrNameLst>
                                          <p:attrName>ppt_y</p:attrName>
                                        </p:attrNameLst>
                                      </p:cBhvr>
                                      <p:tavLst>
                                        <p:tav tm="0" fmla="#ppt_y-sin(pi*$)/3">
                                          <p:val>
                                            <p:fltVal val="0.5"/>
                                          </p:val>
                                        </p:tav>
                                        <p:tav tm="100000">
                                          <p:val>
                                            <p:fltVal val="1"/>
                                          </p:val>
                                        </p:tav>
                                      </p:tavLst>
                                    </p:anim>
                                    <p:anim calcmode="lin" valueType="num">
                                      <p:cBhvr>
                                        <p:cTn id="64" dur="664" tmFilter="0, 0; 0.125,0.2665; 0.25,0.4; 0.375,0.465; 0.5,0.5;  0.625,0.535; 0.75,0.6; 0.875,0.7335; 1,1">
                                          <p:stCondLst>
                                            <p:cond delay="664"/>
                                          </p:stCondLst>
                                        </p:cTn>
                                        <p:tgtEl>
                                          <p:spTgt spid="3">
                                            <p:txEl>
                                              <p:pRg st="3" end="3"/>
                                            </p:txEl>
                                          </p:spTgt>
                                        </p:tgtEl>
                                        <p:attrNameLst>
                                          <p:attrName>ppt_y</p:attrName>
                                        </p:attrNameLst>
                                      </p:cBhvr>
                                      <p:tavLst>
                                        <p:tav tm="0" fmla="#ppt_y-sin(pi*$)/9">
                                          <p:val>
                                            <p:fltVal val="0"/>
                                          </p:val>
                                        </p:tav>
                                        <p:tav tm="100000">
                                          <p:val>
                                            <p:fltVal val="1"/>
                                          </p:val>
                                        </p:tav>
                                      </p:tavLst>
                                    </p:anim>
                                    <p:anim calcmode="lin" valueType="num">
                                      <p:cBhvr>
                                        <p:cTn id="65" dur="332" tmFilter="0, 0; 0.125,0.2665; 0.25,0.4; 0.375,0.465; 0.5,0.5;  0.625,0.535; 0.75,0.6; 0.875,0.7335; 1,1">
                                          <p:stCondLst>
                                            <p:cond delay="1324"/>
                                          </p:stCondLst>
                                        </p:cTn>
                                        <p:tgtEl>
                                          <p:spTgt spid="3">
                                            <p:txEl>
                                              <p:pRg st="3" end="3"/>
                                            </p:txEl>
                                          </p:spTgt>
                                        </p:tgtEl>
                                        <p:attrNameLst>
                                          <p:attrName>ppt_y</p:attrName>
                                        </p:attrNameLst>
                                      </p:cBhvr>
                                      <p:tavLst>
                                        <p:tav tm="0" fmla="#ppt_y-sin(pi*$)/27">
                                          <p:val>
                                            <p:fltVal val="0"/>
                                          </p:val>
                                        </p:tav>
                                        <p:tav tm="100000">
                                          <p:val>
                                            <p:fltVal val="1"/>
                                          </p:val>
                                        </p:tav>
                                      </p:tavLst>
                                    </p:anim>
                                    <p:anim calcmode="lin" valueType="num">
                                      <p:cBhvr>
                                        <p:cTn id="66" dur="164" tmFilter="0, 0; 0.125,0.2665; 0.25,0.4; 0.375,0.465; 0.5,0.5;  0.625,0.535; 0.75,0.6; 0.875,0.7335; 1,1">
                                          <p:stCondLst>
                                            <p:cond delay="1656"/>
                                          </p:stCondLst>
                                        </p:cTn>
                                        <p:tgtEl>
                                          <p:spTgt spid="3">
                                            <p:txEl>
                                              <p:pRg st="3" end="3"/>
                                            </p:txEl>
                                          </p:spTgt>
                                        </p:tgtEl>
                                        <p:attrNameLst>
                                          <p:attrName>ppt_y</p:attrName>
                                        </p:attrNameLst>
                                      </p:cBhvr>
                                      <p:tavLst>
                                        <p:tav tm="0" fmla="#ppt_y-sin(pi*$)/81">
                                          <p:val>
                                            <p:fltVal val="0"/>
                                          </p:val>
                                        </p:tav>
                                        <p:tav tm="100000">
                                          <p:val>
                                            <p:fltVal val="1"/>
                                          </p:val>
                                        </p:tav>
                                      </p:tavLst>
                                    </p:anim>
                                    <p:animScale>
                                      <p:cBhvr>
                                        <p:cTn id="67" dur="26">
                                          <p:stCondLst>
                                            <p:cond delay="650"/>
                                          </p:stCondLst>
                                        </p:cTn>
                                        <p:tgtEl>
                                          <p:spTgt spid="3">
                                            <p:txEl>
                                              <p:pRg st="3" end="3"/>
                                            </p:txEl>
                                          </p:spTgt>
                                        </p:tgtEl>
                                      </p:cBhvr>
                                      <p:to x="100000" y="60000"/>
                                    </p:animScale>
                                    <p:animScale>
                                      <p:cBhvr>
                                        <p:cTn id="68" dur="166" decel="50000">
                                          <p:stCondLst>
                                            <p:cond delay="676"/>
                                          </p:stCondLst>
                                        </p:cTn>
                                        <p:tgtEl>
                                          <p:spTgt spid="3">
                                            <p:txEl>
                                              <p:pRg st="3" end="3"/>
                                            </p:txEl>
                                          </p:spTgt>
                                        </p:tgtEl>
                                      </p:cBhvr>
                                      <p:to x="100000" y="100000"/>
                                    </p:animScale>
                                    <p:animScale>
                                      <p:cBhvr>
                                        <p:cTn id="69" dur="26">
                                          <p:stCondLst>
                                            <p:cond delay="1312"/>
                                          </p:stCondLst>
                                        </p:cTn>
                                        <p:tgtEl>
                                          <p:spTgt spid="3">
                                            <p:txEl>
                                              <p:pRg st="3" end="3"/>
                                            </p:txEl>
                                          </p:spTgt>
                                        </p:tgtEl>
                                      </p:cBhvr>
                                      <p:to x="100000" y="80000"/>
                                    </p:animScale>
                                    <p:animScale>
                                      <p:cBhvr>
                                        <p:cTn id="70" dur="166" decel="50000">
                                          <p:stCondLst>
                                            <p:cond delay="1338"/>
                                          </p:stCondLst>
                                        </p:cTn>
                                        <p:tgtEl>
                                          <p:spTgt spid="3">
                                            <p:txEl>
                                              <p:pRg st="3" end="3"/>
                                            </p:txEl>
                                          </p:spTgt>
                                        </p:tgtEl>
                                      </p:cBhvr>
                                      <p:to x="100000" y="100000"/>
                                    </p:animScale>
                                    <p:animScale>
                                      <p:cBhvr>
                                        <p:cTn id="71" dur="26">
                                          <p:stCondLst>
                                            <p:cond delay="1642"/>
                                          </p:stCondLst>
                                        </p:cTn>
                                        <p:tgtEl>
                                          <p:spTgt spid="3">
                                            <p:txEl>
                                              <p:pRg st="3" end="3"/>
                                            </p:txEl>
                                          </p:spTgt>
                                        </p:tgtEl>
                                      </p:cBhvr>
                                      <p:to x="100000" y="90000"/>
                                    </p:animScale>
                                    <p:animScale>
                                      <p:cBhvr>
                                        <p:cTn id="72" dur="166" decel="50000">
                                          <p:stCondLst>
                                            <p:cond delay="1668"/>
                                          </p:stCondLst>
                                        </p:cTn>
                                        <p:tgtEl>
                                          <p:spTgt spid="3">
                                            <p:txEl>
                                              <p:pRg st="3" end="3"/>
                                            </p:txEl>
                                          </p:spTgt>
                                        </p:tgtEl>
                                      </p:cBhvr>
                                      <p:to x="100000" y="100000"/>
                                    </p:animScale>
                                    <p:animScale>
                                      <p:cBhvr>
                                        <p:cTn id="73" dur="26">
                                          <p:stCondLst>
                                            <p:cond delay="1808"/>
                                          </p:stCondLst>
                                        </p:cTn>
                                        <p:tgtEl>
                                          <p:spTgt spid="3">
                                            <p:txEl>
                                              <p:pRg st="3" end="3"/>
                                            </p:txEl>
                                          </p:spTgt>
                                        </p:tgtEl>
                                      </p:cBhvr>
                                      <p:to x="100000" y="95000"/>
                                    </p:animScale>
                                    <p:animScale>
                                      <p:cBhvr>
                                        <p:cTn id="74" dur="166" decel="50000">
                                          <p:stCondLst>
                                            <p:cond delay="1834"/>
                                          </p:stCondLst>
                                        </p:cTn>
                                        <p:tgtEl>
                                          <p:spTgt spid="3">
                                            <p:txEl>
                                              <p:pRg st="3" end="3"/>
                                            </p:txEl>
                                          </p:spTgt>
                                        </p:tgtEl>
                                      </p:cBhvr>
                                      <p:to x="100000" y="100000"/>
                                    </p:animScale>
                                  </p:childTnLst>
                                </p:cTn>
                              </p:par>
                            </p:childTnLst>
                          </p:cTn>
                        </p:par>
                      </p:childTnLst>
                    </p:cTn>
                  </p:par>
                  <p:par>
                    <p:cTn id="75" fill="hold">
                      <p:stCondLst>
                        <p:cond delay="indefinite"/>
                      </p:stCondLst>
                      <p:childTnLst>
                        <p:par>
                          <p:cTn id="76" fill="hold">
                            <p:stCondLst>
                              <p:cond delay="0"/>
                            </p:stCondLst>
                            <p:childTnLst>
                              <p:par>
                                <p:cTn id="77" presetID="26" presetClass="entr" presetSubtype="0" fill="hold" grpId="0" nodeType="clickEffect">
                                  <p:stCondLst>
                                    <p:cond delay="0"/>
                                  </p:stCondLst>
                                  <p:childTnLst>
                                    <p:set>
                                      <p:cBhvr>
                                        <p:cTn id="78" dur="1" fill="hold">
                                          <p:stCondLst>
                                            <p:cond delay="0"/>
                                          </p:stCondLst>
                                        </p:cTn>
                                        <p:tgtEl>
                                          <p:spTgt spid="3">
                                            <p:txEl>
                                              <p:pRg st="4" end="4"/>
                                            </p:txEl>
                                          </p:spTgt>
                                        </p:tgtEl>
                                        <p:attrNameLst>
                                          <p:attrName>style.visibility</p:attrName>
                                        </p:attrNameLst>
                                      </p:cBhvr>
                                      <p:to>
                                        <p:strVal val="visible"/>
                                      </p:to>
                                    </p:set>
                                    <p:animEffect transition="in" filter="wipe(down)">
                                      <p:cBhvr>
                                        <p:cTn id="79" dur="580">
                                          <p:stCondLst>
                                            <p:cond delay="0"/>
                                          </p:stCondLst>
                                        </p:cTn>
                                        <p:tgtEl>
                                          <p:spTgt spid="3">
                                            <p:txEl>
                                              <p:pRg st="4" end="4"/>
                                            </p:txEl>
                                          </p:spTgt>
                                        </p:tgtEl>
                                      </p:cBhvr>
                                    </p:animEffect>
                                    <p:anim calcmode="lin" valueType="num">
                                      <p:cBhvr>
                                        <p:cTn id="80" dur="1822" tmFilter="0,0; 0.14,0.36; 0.43,0.73; 0.71,0.91; 1.0,1.0">
                                          <p:stCondLst>
                                            <p:cond delay="0"/>
                                          </p:stCondLst>
                                        </p:cTn>
                                        <p:tgtEl>
                                          <p:spTgt spid="3">
                                            <p:txEl>
                                              <p:pRg st="4" end="4"/>
                                            </p:txEl>
                                          </p:spTgt>
                                        </p:tgtEl>
                                        <p:attrNameLst>
                                          <p:attrName>ppt_x</p:attrName>
                                        </p:attrNameLst>
                                      </p:cBhvr>
                                      <p:tavLst>
                                        <p:tav tm="0">
                                          <p:val>
                                            <p:strVal val="#ppt_x-0.25"/>
                                          </p:val>
                                        </p:tav>
                                        <p:tav tm="100000">
                                          <p:val>
                                            <p:strVal val="#ppt_x"/>
                                          </p:val>
                                        </p:tav>
                                      </p:tavLst>
                                    </p:anim>
                                    <p:anim calcmode="lin" valueType="num">
                                      <p:cBhvr>
                                        <p:cTn id="81" dur="664" tmFilter="0.0,0.0; 0.25,0.07; 0.50,0.2; 0.75,0.467; 1.0,1.0">
                                          <p:stCondLst>
                                            <p:cond delay="0"/>
                                          </p:stCondLst>
                                        </p:cTn>
                                        <p:tgtEl>
                                          <p:spTgt spid="3">
                                            <p:txEl>
                                              <p:pRg st="4" end="4"/>
                                            </p:txEl>
                                          </p:spTgt>
                                        </p:tgtEl>
                                        <p:attrNameLst>
                                          <p:attrName>ppt_y</p:attrName>
                                        </p:attrNameLst>
                                      </p:cBhvr>
                                      <p:tavLst>
                                        <p:tav tm="0" fmla="#ppt_y-sin(pi*$)/3">
                                          <p:val>
                                            <p:fltVal val="0.5"/>
                                          </p:val>
                                        </p:tav>
                                        <p:tav tm="100000">
                                          <p:val>
                                            <p:fltVal val="1"/>
                                          </p:val>
                                        </p:tav>
                                      </p:tavLst>
                                    </p:anim>
                                    <p:anim calcmode="lin" valueType="num">
                                      <p:cBhvr>
                                        <p:cTn id="82" dur="664" tmFilter="0, 0; 0.125,0.2665; 0.25,0.4; 0.375,0.465; 0.5,0.5;  0.625,0.535; 0.75,0.6; 0.875,0.7335; 1,1">
                                          <p:stCondLst>
                                            <p:cond delay="664"/>
                                          </p:stCondLst>
                                        </p:cTn>
                                        <p:tgtEl>
                                          <p:spTgt spid="3">
                                            <p:txEl>
                                              <p:pRg st="4" end="4"/>
                                            </p:txEl>
                                          </p:spTgt>
                                        </p:tgtEl>
                                        <p:attrNameLst>
                                          <p:attrName>ppt_y</p:attrName>
                                        </p:attrNameLst>
                                      </p:cBhvr>
                                      <p:tavLst>
                                        <p:tav tm="0" fmla="#ppt_y-sin(pi*$)/9">
                                          <p:val>
                                            <p:fltVal val="0"/>
                                          </p:val>
                                        </p:tav>
                                        <p:tav tm="100000">
                                          <p:val>
                                            <p:fltVal val="1"/>
                                          </p:val>
                                        </p:tav>
                                      </p:tavLst>
                                    </p:anim>
                                    <p:anim calcmode="lin" valueType="num">
                                      <p:cBhvr>
                                        <p:cTn id="83" dur="332" tmFilter="0, 0; 0.125,0.2665; 0.25,0.4; 0.375,0.465; 0.5,0.5;  0.625,0.535; 0.75,0.6; 0.875,0.7335; 1,1">
                                          <p:stCondLst>
                                            <p:cond delay="1324"/>
                                          </p:stCondLst>
                                        </p:cTn>
                                        <p:tgtEl>
                                          <p:spTgt spid="3">
                                            <p:txEl>
                                              <p:pRg st="4" end="4"/>
                                            </p:txEl>
                                          </p:spTgt>
                                        </p:tgtEl>
                                        <p:attrNameLst>
                                          <p:attrName>ppt_y</p:attrName>
                                        </p:attrNameLst>
                                      </p:cBhvr>
                                      <p:tavLst>
                                        <p:tav tm="0" fmla="#ppt_y-sin(pi*$)/27">
                                          <p:val>
                                            <p:fltVal val="0"/>
                                          </p:val>
                                        </p:tav>
                                        <p:tav tm="100000">
                                          <p:val>
                                            <p:fltVal val="1"/>
                                          </p:val>
                                        </p:tav>
                                      </p:tavLst>
                                    </p:anim>
                                    <p:anim calcmode="lin" valueType="num">
                                      <p:cBhvr>
                                        <p:cTn id="84" dur="164" tmFilter="0, 0; 0.125,0.2665; 0.25,0.4; 0.375,0.465; 0.5,0.5;  0.625,0.535; 0.75,0.6; 0.875,0.7335; 1,1">
                                          <p:stCondLst>
                                            <p:cond delay="1656"/>
                                          </p:stCondLst>
                                        </p:cTn>
                                        <p:tgtEl>
                                          <p:spTgt spid="3">
                                            <p:txEl>
                                              <p:pRg st="4" end="4"/>
                                            </p:txEl>
                                          </p:spTgt>
                                        </p:tgtEl>
                                        <p:attrNameLst>
                                          <p:attrName>ppt_y</p:attrName>
                                        </p:attrNameLst>
                                      </p:cBhvr>
                                      <p:tavLst>
                                        <p:tav tm="0" fmla="#ppt_y-sin(pi*$)/81">
                                          <p:val>
                                            <p:fltVal val="0"/>
                                          </p:val>
                                        </p:tav>
                                        <p:tav tm="100000">
                                          <p:val>
                                            <p:fltVal val="1"/>
                                          </p:val>
                                        </p:tav>
                                      </p:tavLst>
                                    </p:anim>
                                    <p:animScale>
                                      <p:cBhvr>
                                        <p:cTn id="85" dur="26">
                                          <p:stCondLst>
                                            <p:cond delay="650"/>
                                          </p:stCondLst>
                                        </p:cTn>
                                        <p:tgtEl>
                                          <p:spTgt spid="3">
                                            <p:txEl>
                                              <p:pRg st="4" end="4"/>
                                            </p:txEl>
                                          </p:spTgt>
                                        </p:tgtEl>
                                      </p:cBhvr>
                                      <p:to x="100000" y="60000"/>
                                    </p:animScale>
                                    <p:animScale>
                                      <p:cBhvr>
                                        <p:cTn id="86" dur="166" decel="50000">
                                          <p:stCondLst>
                                            <p:cond delay="676"/>
                                          </p:stCondLst>
                                        </p:cTn>
                                        <p:tgtEl>
                                          <p:spTgt spid="3">
                                            <p:txEl>
                                              <p:pRg st="4" end="4"/>
                                            </p:txEl>
                                          </p:spTgt>
                                        </p:tgtEl>
                                      </p:cBhvr>
                                      <p:to x="100000" y="100000"/>
                                    </p:animScale>
                                    <p:animScale>
                                      <p:cBhvr>
                                        <p:cTn id="87" dur="26">
                                          <p:stCondLst>
                                            <p:cond delay="1312"/>
                                          </p:stCondLst>
                                        </p:cTn>
                                        <p:tgtEl>
                                          <p:spTgt spid="3">
                                            <p:txEl>
                                              <p:pRg st="4" end="4"/>
                                            </p:txEl>
                                          </p:spTgt>
                                        </p:tgtEl>
                                      </p:cBhvr>
                                      <p:to x="100000" y="80000"/>
                                    </p:animScale>
                                    <p:animScale>
                                      <p:cBhvr>
                                        <p:cTn id="88" dur="166" decel="50000">
                                          <p:stCondLst>
                                            <p:cond delay="1338"/>
                                          </p:stCondLst>
                                        </p:cTn>
                                        <p:tgtEl>
                                          <p:spTgt spid="3">
                                            <p:txEl>
                                              <p:pRg st="4" end="4"/>
                                            </p:txEl>
                                          </p:spTgt>
                                        </p:tgtEl>
                                      </p:cBhvr>
                                      <p:to x="100000" y="100000"/>
                                    </p:animScale>
                                    <p:animScale>
                                      <p:cBhvr>
                                        <p:cTn id="89" dur="26">
                                          <p:stCondLst>
                                            <p:cond delay="1642"/>
                                          </p:stCondLst>
                                        </p:cTn>
                                        <p:tgtEl>
                                          <p:spTgt spid="3">
                                            <p:txEl>
                                              <p:pRg st="4" end="4"/>
                                            </p:txEl>
                                          </p:spTgt>
                                        </p:tgtEl>
                                      </p:cBhvr>
                                      <p:to x="100000" y="90000"/>
                                    </p:animScale>
                                    <p:animScale>
                                      <p:cBhvr>
                                        <p:cTn id="90" dur="166" decel="50000">
                                          <p:stCondLst>
                                            <p:cond delay="1668"/>
                                          </p:stCondLst>
                                        </p:cTn>
                                        <p:tgtEl>
                                          <p:spTgt spid="3">
                                            <p:txEl>
                                              <p:pRg st="4" end="4"/>
                                            </p:txEl>
                                          </p:spTgt>
                                        </p:tgtEl>
                                      </p:cBhvr>
                                      <p:to x="100000" y="100000"/>
                                    </p:animScale>
                                    <p:animScale>
                                      <p:cBhvr>
                                        <p:cTn id="91" dur="26">
                                          <p:stCondLst>
                                            <p:cond delay="1808"/>
                                          </p:stCondLst>
                                        </p:cTn>
                                        <p:tgtEl>
                                          <p:spTgt spid="3">
                                            <p:txEl>
                                              <p:pRg st="4" end="4"/>
                                            </p:txEl>
                                          </p:spTgt>
                                        </p:tgtEl>
                                      </p:cBhvr>
                                      <p:to x="100000" y="95000"/>
                                    </p:animScale>
                                    <p:animScale>
                                      <p:cBhvr>
                                        <p:cTn id="92" dur="166" decel="50000">
                                          <p:stCondLst>
                                            <p:cond delay="1834"/>
                                          </p:stCondLst>
                                        </p:cTn>
                                        <p:tgtEl>
                                          <p:spTgt spid="3">
                                            <p:txEl>
                                              <p:pRg st="4" end="4"/>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19100" y="469900"/>
            <a:ext cx="11379200" cy="6070600"/>
          </a:xfrm>
        </p:spPr>
        <p:txBody>
          <a:bodyPr>
            <a:normAutofit fontScale="92500"/>
          </a:bodyPr>
          <a:lstStyle/>
          <a:p>
            <a:r>
              <a:rPr lang="en-US" dirty="0">
                <a:solidFill>
                  <a:srgbClr val="0070C0"/>
                </a:solidFill>
              </a:rPr>
              <a:t>In the context of system analysis and design for an E-commerce website, the concepts of input, processing, control, output, feedback, environment, and boundaries are crucial to creating a successful online shopping platform. Let's explore each of these components with reference to an E-commerce website:</a:t>
            </a:r>
          </a:p>
          <a:p>
            <a:pPr>
              <a:buFont typeface="Wingdings" panose="05000000000000000000" pitchFamily="2" charset="2"/>
              <a:buChar char="v"/>
            </a:pPr>
            <a:r>
              <a:rPr lang="en-US" b="1" dirty="0">
                <a:solidFill>
                  <a:schemeClr val="accent3">
                    <a:lumMod val="60000"/>
                    <a:lumOff val="40000"/>
                  </a:schemeClr>
                </a:solidFill>
              </a:rPr>
              <a:t>Input</a:t>
            </a:r>
            <a:r>
              <a:rPr lang="en-US" dirty="0">
                <a:solidFill>
                  <a:srgbClr val="002060"/>
                </a:solidFill>
              </a:rPr>
              <a:t>: Input in the context of an E-commerce website refers to the data or information that users provide to the system. This data includes various elements such as user registration details, shipping address, payment information, product search queries, and product reviews. Understanding the input is essential for the E-commerce website's design, as it determines how users interact with the platform and what information the system needs to process for effective online shopping.</a:t>
            </a:r>
          </a:p>
          <a:p>
            <a:pPr>
              <a:buFont typeface="Wingdings" panose="05000000000000000000" pitchFamily="2" charset="2"/>
              <a:buChar char="v"/>
            </a:pPr>
            <a:r>
              <a:rPr lang="en-US" b="1" dirty="0">
                <a:solidFill>
                  <a:srgbClr val="FFC000"/>
                </a:solidFill>
              </a:rPr>
              <a:t>Processing</a:t>
            </a:r>
            <a:r>
              <a:rPr lang="en-US" dirty="0">
                <a:solidFill>
                  <a:srgbClr val="FFC000"/>
                </a:solidFill>
              </a:rPr>
              <a:t>: </a:t>
            </a:r>
            <a:r>
              <a:rPr lang="en-US" dirty="0">
                <a:solidFill>
                  <a:srgbClr val="002060"/>
                </a:solidFill>
              </a:rPr>
              <a:t>In the context of an E-commerce website, processing includes tasks such as product catalog management, order processing, inventory tracking, payment processing, and handling user accounts. The processing components ensure that users can find products easily, add items to their shopping carts, and complete transactions securely.</a:t>
            </a:r>
          </a:p>
          <a:p>
            <a:pPr>
              <a:buFont typeface="Wingdings" panose="05000000000000000000" pitchFamily="2" charset="2"/>
              <a:buChar char="v"/>
            </a:pPr>
            <a:r>
              <a:rPr lang="en-US" b="1" dirty="0">
                <a:solidFill>
                  <a:srgbClr val="FFC000"/>
                </a:solidFill>
              </a:rPr>
              <a:t>Control</a:t>
            </a:r>
            <a:r>
              <a:rPr lang="en-US" dirty="0">
                <a:solidFill>
                  <a:srgbClr val="FFC000"/>
                </a:solidFill>
              </a:rPr>
              <a:t>: </a:t>
            </a:r>
            <a:r>
              <a:rPr lang="en-US" dirty="0">
                <a:solidFill>
                  <a:srgbClr val="002060"/>
                </a:solidFill>
              </a:rPr>
              <a:t>Control mechanisms in the context of an E-commerce website refer to managing the flow of processes, error handling, and ensuring the website operates as intended. </a:t>
            </a:r>
          </a:p>
          <a:p>
            <a:pPr>
              <a:buFont typeface="Wingdings" panose="05000000000000000000" pitchFamily="2" charset="2"/>
              <a:buChar char="v"/>
            </a:pPr>
            <a:r>
              <a:rPr lang="en-US" b="1" dirty="0">
                <a:solidFill>
                  <a:srgbClr val="FFC000"/>
                </a:solidFill>
              </a:rPr>
              <a:t>Output</a:t>
            </a:r>
            <a:r>
              <a:rPr lang="en-US" dirty="0">
                <a:solidFill>
                  <a:srgbClr val="FFC000"/>
                </a:solidFill>
              </a:rPr>
              <a:t>: </a:t>
            </a:r>
            <a:r>
              <a:rPr lang="en-US" dirty="0">
                <a:solidFill>
                  <a:srgbClr val="002060"/>
                </a:solidFill>
              </a:rPr>
              <a:t>Output in the context of an E-commerce website represents the information and results presented to users based on their input and the system's processing. This includes product listings, shopping cart summaries, order confirmations, and delivery status updates. The output must be well-designed, user-friendly, and provide relevant information to enhance the overall shopping experience.</a:t>
            </a:r>
          </a:p>
          <a:p>
            <a:endParaRPr lang="en-US" dirty="0">
              <a:solidFill>
                <a:srgbClr val="002060"/>
              </a:solidFill>
            </a:endParaRPr>
          </a:p>
        </p:txBody>
      </p:sp>
    </p:spTree>
    <p:extLst>
      <p:ext uri="{BB962C8B-B14F-4D97-AF65-F5344CB8AC3E}">
        <p14:creationId xmlns:p14="http://schemas.microsoft.com/office/powerpoint/2010/main" val="648252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heel(1)">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heel(1)">
                                      <p:cBhvr>
                                        <p:cTn id="12" dur="20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heel(1)">
                                      <p:cBhvr>
                                        <p:cTn id="17" dur="20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1" presetClass="entr" presetSubtype="1"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heel(1)">
                                      <p:cBhvr>
                                        <p:cTn id="22" dur="20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1" presetClass="entr" presetSubtype="1"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wheel(1)">
                                      <p:cBhvr>
                                        <p:cTn id="27" dur="20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19100"/>
            <a:ext cx="11379200" cy="6019800"/>
          </a:xfrm>
        </p:spPr>
        <p:txBody>
          <a:bodyPr>
            <a:normAutofit fontScale="92500" lnSpcReduction="20000"/>
          </a:bodyPr>
          <a:lstStyle/>
          <a:p>
            <a:pPr>
              <a:buFont typeface="Wingdings" panose="05000000000000000000" pitchFamily="2" charset="2"/>
              <a:buChar char="v"/>
            </a:pPr>
            <a:r>
              <a:rPr lang="en-US" b="1" dirty="0">
                <a:solidFill>
                  <a:srgbClr val="FFC000"/>
                </a:solidFill>
              </a:rPr>
              <a:t>Feedback</a:t>
            </a:r>
            <a:r>
              <a:rPr lang="en-US" dirty="0">
                <a:solidFill>
                  <a:srgbClr val="FFC000"/>
                </a:solidFill>
              </a:rPr>
              <a:t>: </a:t>
            </a:r>
            <a:r>
              <a:rPr lang="en-US" dirty="0"/>
              <a:t>Feedback in the context of an E-commerce website involves information received from users about their experiences with the platform. </a:t>
            </a:r>
          </a:p>
          <a:p>
            <a:r>
              <a:rPr lang="en-US" dirty="0"/>
              <a:t>Feedback can be in the form of product ratings, customer reviews, and user satisfaction surveys. E-commerce websites collect and analyze this feedback to understand customer preferences, identify areas for improvement, and make necessary adjustments to enhance user satisfaction.</a:t>
            </a:r>
          </a:p>
          <a:p>
            <a:r>
              <a:rPr lang="en-US" sz="2400" dirty="0"/>
              <a:t>Feedback provides the control in a dynamic system. There are two types of feedback,</a:t>
            </a:r>
          </a:p>
          <a:p>
            <a:pPr algn="just">
              <a:buFont typeface="Wingdings" panose="05000000000000000000" pitchFamily="2" charset="2"/>
              <a:buChar char="ü"/>
            </a:pPr>
            <a:r>
              <a:rPr lang="en-US" sz="2400" dirty="0"/>
              <a:t>Positive feedback encourages the performance of the system.</a:t>
            </a:r>
          </a:p>
          <a:p>
            <a:pPr algn="just">
              <a:buFont typeface="Wingdings" panose="05000000000000000000" pitchFamily="2" charset="2"/>
              <a:buChar char="ü"/>
            </a:pPr>
            <a:r>
              <a:rPr lang="en-US" sz="2400" dirty="0"/>
              <a:t>Negative feedback is informational in nature that provides the controller with information for action.</a:t>
            </a:r>
            <a:endParaRPr lang="en-US" dirty="0"/>
          </a:p>
          <a:p>
            <a:pPr algn="just">
              <a:buFont typeface="Wingdings" panose="05000000000000000000" pitchFamily="2" charset="2"/>
              <a:buChar char="v"/>
            </a:pPr>
            <a:r>
              <a:rPr lang="en-US" b="1" dirty="0">
                <a:solidFill>
                  <a:srgbClr val="FFC000"/>
                </a:solidFill>
              </a:rPr>
              <a:t>Environment</a:t>
            </a:r>
            <a:r>
              <a:rPr lang="en-US" dirty="0">
                <a:solidFill>
                  <a:srgbClr val="FFC000"/>
                </a:solidFill>
              </a:rPr>
              <a:t>: </a:t>
            </a:r>
            <a:r>
              <a:rPr lang="en-US" dirty="0"/>
              <a:t>The environment in the context of an E-commerce website includes all </a:t>
            </a:r>
            <a:r>
              <a:rPr lang="en-US" b="1" i="1" dirty="0">
                <a:solidFill>
                  <a:srgbClr val="FFC000"/>
                </a:solidFill>
              </a:rPr>
              <a:t>external factors </a:t>
            </a:r>
            <a:r>
              <a:rPr lang="en-US" dirty="0"/>
              <a:t>that can influence or interact with the system. This encompasses various elements such as web browsers, internet connection speeds, device types (desktop, mobile, tablet), and external payment gateways. Understanding the environment is vital for ensuring the website's compatibility and responsiveness across different devices and platforms.</a:t>
            </a:r>
          </a:p>
          <a:p>
            <a:pPr algn="just">
              <a:buFont typeface="Wingdings" panose="05000000000000000000" pitchFamily="2" charset="2"/>
              <a:buChar char="v"/>
            </a:pPr>
            <a:r>
              <a:rPr lang="en-US" b="1" dirty="0">
                <a:solidFill>
                  <a:srgbClr val="FFC000"/>
                </a:solidFill>
              </a:rPr>
              <a:t>Boundaries</a:t>
            </a:r>
            <a:r>
              <a:rPr lang="en-US" dirty="0">
                <a:solidFill>
                  <a:srgbClr val="FFC000"/>
                </a:solidFill>
              </a:rPr>
              <a:t>: </a:t>
            </a:r>
            <a:r>
              <a:rPr lang="en-US" dirty="0"/>
              <a:t>Boundaries in the context of an E-commerce website define the scope and limits of the system's functionalities. E-commerce websites may have boundaries related to the types of products sold, supported payment methods, and geographic regions for shipping.</a:t>
            </a:r>
          </a:p>
          <a:p>
            <a:pPr marL="45720" indent="0">
              <a:buNone/>
            </a:pPr>
            <a:r>
              <a:rPr lang="en-US" b="1" dirty="0">
                <a:solidFill>
                  <a:srgbClr val="FFC000"/>
                </a:solidFill>
              </a:rPr>
              <a:t>Note: </a:t>
            </a:r>
            <a:r>
              <a:rPr lang="en-US" dirty="0"/>
              <a:t>In system analysis and design for an E-commerce website, carefully analyzing and designing these components is crucial to providing a smooth and satisfying shopping experience for users. By considering input, processing, control, output, feedback, environment, and boundaries, developers can create an efficient and user-friendly E-commerce website that meets customer needs and drives business success.</a:t>
            </a:r>
          </a:p>
          <a:p>
            <a:endParaRPr lang="en-US" dirty="0"/>
          </a:p>
        </p:txBody>
      </p:sp>
    </p:spTree>
    <p:extLst>
      <p:ext uri="{BB962C8B-B14F-4D97-AF65-F5344CB8AC3E}">
        <p14:creationId xmlns:p14="http://schemas.microsoft.com/office/powerpoint/2010/main" val="104112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fade">
                                      <p:cBhvr>
                                        <p:cTn id="42" dur="1000"/>
                                        <p:tgtEl>
                                          <p:spTgt spid="3">
                                            <p:txEl>
                                              <p:pRg st="5" end="5"/>
                                            </p:txEl>
                                          </p:spTgt>
                                        </p:tgtEl>
                                      </p:cBhvr>
                                    </p:animEffect>
                                    <p:anim calcmode="lin" valueType="num">
                                      <p:cBhvr>
                                        <p:cTn id="4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Effect transition="in" filter="fade">
                                      <p:cBhvr>
                                        <p:cTn id="49" dur="1000"/>
                                        <p:tgtEl>
                                          <p:spTgt spid="3">
                                            <p:txEl>
                                              <p:pRg st="6" end="6"/>
                                            </p:txEl>
                                          </p:spTgt>
                                        </p:tgtEl>
                                      </p:cBhvr>
                                    </p:animEffect>
                                    <p:anim calcmode="lin" valueType="num">
                                      <p:cBhvr>
                                        <p:cTn id="50"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51"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3">
                                            <p:txEl>
                                              <p:pRg st="7" end="7"/>
                                            </p:txEl>
                                          </p:spTgt>
                                        </p:tgtEl>
                                        <p:attrNameLst>
                                          <p:attrName>style.visibility</p:attrName>
                                        </p:attrNameLst>
                                      </p:cBhvr>
                                      <p:to>
                                        <p:strVal val="visible"/>
                                      </p:to>
                                    </p:set>
                                    <p:animEffect transition="in" filter="fade">
                                      <p:cBhvr>
                                        <p:cTn id="56" dur="1000"/>
                                        <p:tgtEl>
                                          <p:spTgt spid="3">
                                            <p:txEl>
                                              <p:pRg st="7" end="7"/>
                                            </p:txEl>
                                          </p:spTgt>
                                        </p:tgtEl>
                                      </p:cBhvr>
                                    </p:animEffect>
                                    <p:anim calcmode="lin" valueType="num">
                                      <p:cBhvr>
                                        <p:cTn id="57"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58"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3535" y="355600"/>
            <a:ext cx="10591800" cy="469900"/>
          </a:xfrm>
        </p:spPr>
        <p:txBody>
          <a:bodyPr>
            <a:normAutofit fontScale="90000"/>
          </a:bodyPr>
          <a:lstStyle/>
          <a:p>
            <a:pPr marL="571500" indent="-571500">
              <a:buFont typeface="Wingdings" panose="05000000000000000000" pitchFamily="2" charset="2"/>
              <a:buChar char="q"/>
            </a:pPr>
            <a:r>
              <a:rPr lang="en-US" b="1" i="1" u="sng" dirty="0">
                <a:solidFill>
                  <a:srgbClr val="7030A0"/>
                </a:solidFill>
              </a:rPr>
              <a:t>Software Development Life Cycle (SDLC) </a:t>
            </a:r>
          </a:p>
        </p:txBody>
      </p:sp>
      <p:sp>
        <p:nvSpPr>
          <p:cNvPr id="3" name="Content Placeholder 2"/>
          <p:cNvSpPr>
            <a:spLocks noGrp="1"/>
          </p:cNvSpPr>
          <p:nvPr>
            <p:ph idx="1"/>
          </p:nvPr>
        </p:nvSpPr>
        <p:spPr>
          <a:xfrm>
            <a:off x="431800" y="939800"/>
            <a:ext cx="11404600" cy="5524500"/>
          </a:xfrm>
        </p:spPr>
        <p:txBody>
          <a:bodyPr>
            <a:normAutofit fontScale="92500" lnSpcReduction="20000"/>
          </a:bodyPr>
          <a:lstStyle/>
          <a:p>
            <a:r>
              <a:rPr lang="en-US" b="1" dirty="0">
                <a:solidFill>
                  <a:schemeClr val="accent2"/>
                </a:solidFill>
              </a:rPr>
              <a:t>Software Development Life Cycle (SDLC) is a process used by the software industry to design, develop and test high quality software's. </a:t>
            </a:r>
          </a:p>
          <a:p>
            <a:r>
              <a:rPr lang="en-US" b="1" dirty="0">
                <a:solidFill>
                  <a:schemeClr val="accent2"/>
                </a:solidFill>
              </a:rPr>
              <a:t>It is also called as Software Development Process.</a:t>
            </a:r>
          </a:p>
          <a:p>
            <a:r>
              <a:rPr lang="en-US" b="1" dirty="0">
                <a:solidFill>
                  <a:schemeClr val="accent2"/>
                </a:solidFill>
              </a:rPr>
              <a:t>The SDLC aims to produce a high-quality software that meets customer expectations, reaches completion within times and cost estimates.</a:t>
            </a:r>
          </a:p>
          <a:p>
            <a:r>
              <a:rPr lang="en-US" b="1" dirty="0">
                <a:solidFill>
                  <a:schemeClr val="accent2"/>
                </a:solidFill>
              </a:rPr>
              <a:t>SDLC provides a well-structured flow of phases(7 phases) that help an organization to quickly produce high-quality software which is well-tested and ready for production use.</a:t>
            </a:r>
          </a:p>
          <a:p>
            <a:r>
              <a:rPr lang="en-US" b="1" dirty="0">
                <a:solidFill>
                  <a:schemeClr val="accent2"/>
                </a:solidFill>
              </a:rPr>
              <a:t>The Software Development Life Cycle (SDLC) refers to a methodology with clearly defined processes for creating high-quality software. in detail, the SDLC methodology focuses on the following phases of software development:</a:t>
            </a:r>
          </a:p>
          <a:p>
            <a:r>
              <a:rPr lang="en-US" b="1" dirty="0">
                <a:solidFill>
                  <a:srgbClr val="00B0F0"/>
                </a:solidFill>
              </a:rPr>
              <a:t>Requirement analysis</a:t>
            </a:r>
          </a:p>
          <a:p>
            <a:r>
              <a:rPr lang="en-US" b="1" dirty="0">
                <a:solidFill>
                  <a:srgbClr val="00B0F0"/>
                </a:solidFill>
              </a:rPr>
              <a:t>Planning</a:t>
            </a:r>
          </a:p>
          <a:p>
            <a:r>
              <a:rPr lang="en-US" b="1" dirty="0">
                <a:solidFill>
                  <a:srgbClr val="00B0F0"/>
                </a:solidFill>
              </a:rPr>
              <a:t>Software design such as architectural design</a:t>
            </a:r>
          </a:p>
          <a:p>
            <a:r>
              <a:rPr lang="en-US" b="1" dirty="0">
                <a:solidFill>
                  <a:srgbClr val="00B0F0"/>
                </a:solidFill>
              </a:rPr>
              <a:t>Software development</a:t>
            </a:r>
          </a:p>
          <a:p>
            <a:r>
              <a:rPr lang="en-US" b="1" dirty="0">
                <a:solidFill>
                  <a:srgbClr val="00B0F0"/>
                </a:solidFill>
              </a:rPr>
              <a:t>Testing</a:t>
            </a:r>
          </a:p>
          <a:p>
            <a:r>
              <a:rPr lang="en-US" b="1" dirty="0">
                <a:solidFill>
                  <a:srgbClr val="00B0F0"/>
                </a:solidFill>
              </a:rPr>
              <a:t>Deployment</a:t>
            </a:r>
          </a:p>
          <a:p>
            <a:endParaRPr lang="en-US" dirty="0"/>
          </a:p>
        </p:txBody>
      </p:sp>
    </p:spTree>
    <p:extLst>
      <p:ext uri="{BB962C8B-B14F-4D97-AF65-F5344CB8AC3E}">
        <p14:creationId xmlns:p14="http://schemas.microsoft.com/office/powerpoint/2010/main" val="1235197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80">
                                          <p:stCondLst>
                                            <p:cond delay="0"/>
                                          </p:stCondLst>
                                        </p:cTn>
                                        <p:tgtEl>
                                          <p:spTgt spid="3">
                                            <p:txEl>
                                              <p:pRg st="0" end="0"/>
                                            </p:txEl>
                                          </p:spTgt>
                                        </p:tgtEl>
                                      </p:cBhvr>
                                    </p:animEffect>
                                    <p:anim calcmode="lin" valueType="num">
                                      <p:cBhvr>
                                        <p:cTn id="8" dur="1822" tmFilter="0,0; 0.14,0.36; 0.43,0.73; 0.71,0.91; 1.0,1.0">
                                          <p:stCondLst>
                                            <p:cond delay="0"/>
                                          </p:stCondLst>
                                        </p:cTn>
                                        <p:tgtEl>
                                          <p:spTgt spid="3">
                                            <p:txEl>
                                              <p:pRg st="0" end="0"/>
                                            </p:txEl>
                                          </p:spTgt>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
                                            <p:txEl>
                                              <p:pRg st="0" end="0"/>
                                            </p:txEl>
                                          </p:spTgt>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
                                            <p:txEl>
                                              <p:pRg st="0" end="0"/>
                                            </p:txEl>
                                          </p:spTgt>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
                                            <p:txEl>
                                              <p:pRg st="0" end="0"/>
                                            </p:txEl>
                                          </p:spTgt>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
                                            <p:txEl>
                                              <p:pRg st="0" end="0"/>
                                            </p:txEl>
                                          </p:spTgt>
                                        </p:tgtEl>
                                        <p:attrNameLst>
                                          <p:attrName>ppt_y</p:attrName>
                                        </p:attrNameLst>
                                      </p:cBhvr>
                                      <p:tavLst>
                                        <p:tav tm="0" fmla="#ppt_y-sin(pi*$)/81">
                                          <p:val>
                                            <p:fltVal val="0"/>
                                          </p:val>
                                        </p:tav>
                                        <p:tav tm="100000">
                                          <p:val>
                                            <p:fltVal val="1"/>
                                          </p:val>
                                        </p:tav>
                                      </p:tavLst>
                                    </p:anim>
                                    <p:animScale>
                                      <p:cBhvr>
                                        <p:cTn id="13" dur="26">
                                          <p:stCondLst>
                                            <p:cond delay="650"/>
                                          </p:stCondLst>
                                        </p:cTn>
                                        <p:tgtEl>
                                          <p:spTgt spid="3">
                                            <p:txEl>
                                              <p:pRg st="0" end="0"/>
                                            </p:txEl>
                                          </p:spTgt>
                                        </p:tgtEl>
                                      </p:cBhvr>
                                      <p:to x="100000" y="60000"/>
                                    </p:animScale>
                                    <p:animScale>
                                      <p:cBhvr>
                                        <p:cTn id="14" dur="166" decel="50000">
                                          <p:stCondLst>
                                            <p:cond delay="676"/>
                                          </p:stCondLst>
                                        </p:cTn>
                                        <p:tgtEl>
                                          <p:spTgt spid="3">
                                            <p:txEl>
                                              <p:pRg st="0" end="0"/>
                                            </p:txEl>
                                          </p:spTgt>
                                        </p:tgtEl>
                                      </p:cBhvr>
                                      <p:to x="100000" y="100000"/>
                                    </p:animScale>
                                    <p:animScale>
                                      <p:cBhvr>
                                        <p:cTn id="15" dur="26">
                                          <p:stCondLst>
                                            <p:cond delay="1312"/>
                                          </p:stCondLst>
                                        </p:cTn>
                                        <p:tgtEl>
                                          <p:spTgt spid="3">
                                            <p:txEl>
                                              <p:pRg st="0" end="0"/>
                                            </p:txEl>
                                          </p:spTgt>
                                        </p:tgtEl>
                                      </p:cBhvr>
                                      <p:to x="100000" y="80000"/>
                                    </p:animScale>
                                    <p:animScale>
                                      <p:cBhvr>
                                        <p:cTn id="16" dur="166" decel="50000">
                                          <p:stCondLst>
                                            <p:cond delay="1338"/>
                                          </p:stCondLst>
                                        </p:cTn>
                                        <p:tgtEl>
                                          <p:spTgt spid="3">
                                            <p:txEl>
                                              <p:pRg st="0" end="0"/>
                                            </p:txEl>
                                          </p:spTgt>
                                        </p:tgtEl>
                                      </p:cBhvr>
                                      <p:to x="100000" y="100000"/>
                                    </p:animScale>
                                    <p:animScale>
                                      <p:cBhvr>
                                        <p:cTn id="17" dur="26">
                                          <p:stCondLst>
                                            <p:cond delay="1642"/>
                                          </p:stCondLst>
                                        </p:cTn>
                                        <p:tgtEl>
                                          <p:spTgt spid="3">
                                            <p:txEl>
                                              <p:pRg st="0" end="0"/>
                                            </p:txEl>
                                          </p:spTgt>
                                        </p:tgtEl>
                                      </p:cBhvr>
                                      <p:to x="100000" y="90000"/>
                                    </p:animScale>
                                    <p:animScale>
                                      <p:cBhvr>
                                        <p:cTn id="18" dur="166" decel="50000">
                                          <p:stCondLst>
                                            <p:cond delay="1668"/>
                                          </p:stCondLst>
                                        </p:cTn>
                                        <p:tgtEl>
                                          <p:spTgt spid="3">
                                            <p:txEl>
                                              <p:pRg st="0" end="0"/>
                                            </p:txEl>
                                          </p:spTgt>
                                        </p:tgtEl>
                                      </p:cBhvr>
                                      <p:to x="100000" y="100000"/>
                                    </p:animScale>
                                    <p:animScale>
                                      <p:cBhvr>
                                        <p:cTn id="19" dur="26">
                                          <p:stCondLst>
                                            <p:cond delay="1808"/>
                                          </p:stCondLst>
                                        </p:cTn>
                                        <p:tgtEl>
                                          <p:spTgt spid="3">
                                            <p:txEl>
                                              <p:pRg st="0" end="0"/>
                                            </p:txEl>
                                          </p:spTgt>
                                        </p:tgtEl>
                                      </p:cBhvr>
                                      <p:to x="100000" y="95000"/>
                                    </p:animScale>
                                    <p:animScale>
                                      <p:cBhvr>
                                        <p:cTn id="20" dur="166" decel="50000">
                                          <p:stCondLst>
                                            <p:cond delay="1834"/>
                                          </p:stCondLst>
                                        </p:cTn>
                                        <p:tgtEl>
                                          <p:spTgt spid="3">
                                            <p:txEl>
                                              <p:pRg st="0" end="0"/>
                                            </p:txEl>
                                          </p:spTgt>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6" presetClass="entr" presetSubtype="0" fill="hold" grpId="0" nodeType="clickEffect">
                                  <p:stCondLst>
                                    <p:cond delay="0"/>
                                  </p:stCondLst>
                                  <p:childTnLst>
                                    <p:set>
                                      <p:cBhvr>
                                        <p:cTn id="24" dur="1" fill="hold">
                                          <p:stCondLst>
                                            <p:cond delay="0"/>
                                          </p:stCondLst>
                                        </p:cTn>
                                        <p:tgtEl>
                                          <p:spTgt spid="3">
                                            <p:txEl>
                                              <p:pRg st="1" end="1"/>
                                            </p:txEl>
                                          </p:spTgt>
                                        </p:tgtEl>
                                        <p:attrNameLst>
                                          <p:attrName>style.visibility</p:attrName>
                                        </p:attrNameLst>
                                      </p:cBhvr>
                                      <p:to>
                                        <p:strVal val="visible"/>
                                      </p:to>
                                    </p:set>
                                    <p:animEffect transition="in" filter="wipe(down)">
                                      <p:cBhvr>
                                        <p:cTn id="25" dur="580">
                                          <p:stCondLst>
                                            <p:cond delay="0"/>
                                          </p:stCondLst>
                                        </p:cTn>
                                        <p:tgtEl>
                                          <p:spTgt spid="3">
                                            <p:txEl>
                                              <p:pRg st="1" end="1"/>
                                            </p:txEl>
                                          </p:spTgt>
                                        </p:tgtEl>
                                      </p:cBhvr>
                                    </p:animEffect>
                                    <p:anim calcmode="lin" valueType="num">
                                      <p:cBhvr>
                                        <p:cTn id="26" dur="1822" tmFilter="0,0; 0.14,0.36; 0.43,0.73; 0.71,0.91; 1.0,1.0">
                                          <p:stCondLst>
                                            <p:cond delay="0"/>
                                          </p:stCondLst>
                                        </p:cTn>
                                        <p:tgtEl>
                                          <p:spTgt spid="3">
                                            <p:txEl>
                                              <p:pRg st="1" end="1"/>
                                            </p:txEl>
                                          </p:spTgt>
                                        </p:tgtEl>
                                        <p:attrNameLst>
                                          <p:attrName>ppt_x</p:attrName>
                                        </p:attrNameLst>
                                      </p:cBhvr>
                                      <p:tavLst>
                                        <p:tav tm="0">
                                          <p:val>
                                            <p:strVal val="#ppt_x-0.25"/>
                                          </p:val>
                                        </p:tav>
                                        <p:tav tm="100000">
                                          <p:val>
                                            <p:strVal val="#ppt_x"/>
                                          </p:val>
                                        </p:tav>
                                      </p:tavLst>
                                    </p:anim>
                                    <p:anim calcmode="lin" valueType="num">
                                      <p:cBhvr>
                                        <p:cTn id="27" dur="664" tmFilter="0.0,0.0; 0.25,0.07; 0.50,0.2; 0.75,0.467; 1.0,1.0">
                                          <p:stCondLst>
                                            <p:cond delay="0"/>
                                          </p:stCondLst>
                                        </p:cTn>
                                        <p:tgtEl>
                                          <p:spTgt spid="3">
                                            <p:txEl>
                                              <p:pRg st="1" end="1"/>
                                            </p:txEl>
                                          </p:spTgt>
                                        </p:tgtEl>
                                        <p:attrNameLst>
                                          <p:attrName>ppt_y</p:attrName>
                                        </p:attrNameLst>
                                      </p:cBhvr>
                                      <p:tavLst>
                                        <p:tav tm="0" fmla="#ppt_y-sin(pi*$)/3">
                                          <p:val>
                                            <p:fltVal val="0.5"/>
                                          </p:val>
                                        </p:tav>
                                        <p:tav tm="100000">
                                          <p:val>
                                            <p:fltVal val="1"/>
                                          </p:val>
                                        </p:tav>
                                      </p:tavLst>
                                    </p:anim>
                                    <p:anim calcmode="lin" valueType="num">
                                      <p:cBhvr>
                                        <p:cTn id="28" dur="664" tmFilter="0, 0; 0.125,0.2665; 0.25,0.4; 0.375,0.465; 0.5,0.5;  0.625,0.535; 0.75,0.6; 0.875,0.7335; 1,1">
                                          <p:stCondLst>
                                            <p:cond delay="664"/>
                                          </p:stCondLst>
                                        </p:cTn>
                                        <p:tgtEl>
                                          <p:spTgt spid="3">
                                            <p:txEl>
                                              <p:pRg st="1" end="1"/>
                                            </p:txEl>
                                          </p:spTgt>
                                        </p:tgtEl>
                                        <p:attrNameLst>
                                          <p:attrName>ppt_y</p:attrName>
                                        </p:attrNameLst>
                                      </p:cBhvr>
                                      <p:tavLst>
                                        <p:tav tm="0" fmla="#ppt_y-sin(pi*$)/9">
                                          <p:val>
                                            <p:fltVal val="0"/>
                                          </p:val>
                                        </p:tav>
                                        <p:tav tm="100000">
                                          <p:val>
                                            <p:fltVal val="1"/>
                                          </p:val>
                                        </p:tav>
                                      </p:tavLst>
                                    </p:anim>
                                    <p:anim calcmode="lin" valueType="num">
                                      <p:cBhvr>
                                        <p:cTn id="29" dur="332" tmFilter="0, 0; 0.125,0.2665; 0.25,0.4; 0.375,0.465; 0.5,0.5;  0.625,0.535; 0.75,0.6; 0.875,0.7335; 1,1">
                                          <p:stCondLst>
                                            <p:cond delay="1324"/>
                                          </p:stCondLst>
                                        </p:cTn>
                                        <p:tgtEl>
                                          <p:spTgt spid="3">
                                            <p:txEl>
                                              <p:pRg st="1" end="1"/>
                                            </p:txEl>
                                          </p:spTgt>
                                        </p:tgtEl>
                                        <p:attrNameLst>
                                          <p:attrName>ppt_y</p:attrName>
                                        </p:attrNameLst>
                                      </p:cBhvr>
                                      <p:tavLst>
                                        <p:tav tm="0" fmla="#ppt_y-sin(pi*$)/27">
                                          <p:val>
                                            <p:fltVal val="0"/>
                                          </p:val>
                                        </p:tav>
                                        <p:tav tm="100000">
                                          <p:val>
                                            <p:fltVal val="1"/>
                                          </p:val>
                                        </p:tav>
                                      </p:tavLst>
                                    </p:anim>
                                    <p:anim calcmode="lin" valueType="num">
                                      <p:cBhvr>
                                        <p:cTn id="30" dur="164" tmFilter="0, 0; 0.125,0.2665; 0.25,0.4; 0.375,0.465; 0.5,0.5;  0.625,0.535; 0.75,0.6; 0.875,0.7335; 1,1">
                                          <p:stCondLst>
                                            <p:cond delay="1656"/>
                                          </p:stCondLst>
                                        </p:cTn>
                                        <p:tgtEl>
                                          <p:spTgt spid="3">
                                            <p:txEl>
                                              <p:pRg st="1" end="1"/>
                                            </p:txEl>
                                          </p:spTgt>
                                        </p:tgtEl>
                                        <p:attrNameLst>
                                          <p:attrName>ppt_y</p:attrName>
                                        </p:attrNameLst>
                                      </p:cBhvr>
                                      <p:tavLst>
                                        <p:tav tm="0" fmla="#ppt_y-sin(pi*$)/81">
                                          <p:val>
                                            <p:fltVal val="0"/>
                                          </p:val>
                                        </p:tav>
                                        <p:tav tm="100000">
                                          <p:val>
                                            <p:fltVal val="1"/>
                                          </p:val>
                                        </p:tav>
                                      </p:tavLst>
                                    </p:anim>
                                    <p:animScale>
                                      <p:cBhvr>
                                        <p:cTn id="31" dur="26">
                                          <p:stCondLst>
                                            <p:cond delay="650"/>
                                          </p:stCondLst>
                                        </p:cTn>
                                        <p:tgtEl>
                                          <p:spTgt spid="3">
                                            <p:txEl>
                                              <p:pRg st="1" end="1"/>
                                            </p:txEl>
                                          </p:spTgt>
                                        </p:tgtEl>
                                      </p:cBhvr>
                                      <p:to x="100000" y="60000"/>
                                    </p:animScale>
                                    <p:animScale>
                                      <p:cBhvr>
                                        <p:cTn id="32" dur="166" decel="50000">
                                          <p:stCondLst>
                                            <p:cond delay="676"/>
                                          </p:stCondLst>
                                        </p:cTn>
                                        <p:tgtEl>
                                          <p:spTgt spid="3">
                                            <p:txEl>
                                              <p:pRg st="1" end="1"/>
                                            </p:txEl>
                                          </p:spTgt>
                                        </p:tgtEl>
                                      </p:cBhvr>
                                      <p:to x="100000" y="100000"/>
                                    </p:animScale>
                                    <p:animScale>
                                      <p:cBhvr>
                                        <p:cTn id="33" dur="26">
                                          <p:stCondLst>
                                            <p:cond delay="1312"/>
                                          </p:stCondLst>
                                        </p:cTn>
                                        <p:tgtEl>
                                          <p:spTgt spid="3">
                                            <p:txEl>
                                              <p:pRg st="1" end="1"/>
                                            </p:txEl>
                                          </p:spTgt>
                                        </p:tgtEl>
                                      </p:cBhvr>
                                      <p:to x="100000" y="80000"/>
                                    </p:animScale>
                                    <p:animScale>
                                      <p:cBhvr>
                                        <p:cTn id="34" dur="166" decel="50000">
                                          <p:stCondLst>
                                            <p:cond delay="1338"/>
                                          </p:stCondLst>
                                        </p:cTn>
                                        <p:tgtEl>
                                          <p:spTgt spid="3">
                                            <p:txEl>
                                              <p:pRg st="1" end="1"/>
                                            </p:txEl>
                                          </p:spTgt>
                                        </p:tgtEl>
                                      </p:cBhvr>
                                      <p:to x="100000" y="100000"/>
                                    </p:animScale>
                                    <p:animScale>
                                      <p:cBhvr>
                                        <p:cTn id="35" dur="26">
                                          <p:stCondLst>
                                            <p:cond delay="1642"/>
                                          </p:stCondLst>
                                        </p:cTn>
                                        <p:tgtEl>
                                          <p:spTgt spid="3">
                                            <p:txEl>
                                              <p:pRg st="1" end="1"/>
                                            </p:txEl>
                                          </p:spTgt>
                                        </p:tgtEl>
                                      </p:cBhvr>
                                      <p:to x="100000" y="90000"/>
                                    </p:animScale>
                                    <p:animScale>
                                      <p:cBhvr>
                                        <p:cTn id="36" dur="166" decel="50000">
                                          <p:stCondLst>
                                            <p:cond delay="1668"/>
                                          </p:stCondLst>
                                        </p:cTn>
                                        <p:tgtEl>
                                          <p:spTgt spid="3">
                                            <p:txEl>
                                              <p:pRg st="1" end="1"/>
                                            </p:txEl>
                                          </p:spTgt>
                                        </p:tgtEl>
                                      </p:cBhvr>
                                      <p:to x="100000" y="100000"/>
                                    </p:animScale>
                                    <p:animScale>
                                      <p:cBhvr>
                                        <p:cTn id="37" dur="26">
                                          <p:stCondLst>
                                            <p:cond delay="1808"/>
                                          </p:stCondLst>
                                        </p:cTn>
                                        <p:tgtEl>
                                          <p:spTgt spid="3">
                                            <p:txEl>
                                              <p:pRg st="1" end="1"/>
                                            </p:txEl>
                                          </p:spTgt>
                                        </p:tgtEl>
                                      </p:cBhvr>
                                      <p:to x="100000" y="95000"/>
                                    </p:animScale>
                                    <p:animScale>
                                      <p:cBhvr>
                                        <p:cTn id="38" dur="166" decel="50000">
                                          <p:stCondLst>
                                            <p:cond delay="1834"/>
                                          </p:stCondLst>
                                        </p:cTn>
                                        <p:tgtEl>
                                          <p:spTgt spid="3">
                                            <p:txEl>
                                              <p:pRg st="1" end="1"/>
                                            </p:txEl>
                                          </p:spTgt>
                                        </p:tgtEl>
                                      </p:cBhvr>
                                      <p:to x="100000" y="100000"/>
                                    </p:animScale>
                                  </p:childTnLst>
                                </p:cTn>
                              </p:par>
                            </p:childTnLst>
                          </p:cTn>
                        </p:par>
                      </p:childTnLst>
                    </p:cTn>
                  </p:par>
                  <p:par>
                    <p:cTn id="39" fill="hold">
                      <p:stCondLst>
                        <p:cond delay="indefinite"/>
                      </p:stCondLst>
                      <p:childTnLst>
                        <p:par>
                          <p:cTn id="40" fill="hold">
                            <p:stCondLst>
                              <p:cond delay="0"/>
                            </p:stCondLst>
                            <p:childTnLst>
                              <p:par>
                                <p:cTn id="41" presetID="26" presetClass="entr" presetSubtype="0" fill="hold" grpId="0" nodeType="clickEffect">
                                  <p:stCondLst>
                                    <p:cond delay="0"/>
                                  </p:stCondLst>
                                  <p:childTnLst>
                                    <p:set>
                                      <p:cBhvr>
                                        <p:cTn id="42" dur="1" fill="hold">
                                          <p:stCondLst>
                                            <p:cond delay="0"/>
                                          </p:stCondLst>
                                        </p:cTn>
                                        <p:tgtEl>
                                          <p:spTgt spid="3">
                                            <p:txEl>
                                              <p:pRg st="2" end="2"/>
                                            </p:txEl>
                                          </p:spTgt>
                                        </p:tgtEl>
                                        <p:attrNameLst>
                                          <p:attrName>style.visibility</p:attrName>
                                        </p:attrNameLst>
                                      </p:cBhvr>
                                      <p:to>
                                        <p:strVal val="visible"/>
                                      </p:to>
                                    </p:set>
                                    <p:animEffect transition="in" filter="wipe(down)">
                                      <p:cBhvr>
                                        <p:cTn id="43" dur="580">
                                          <p:stCondLst>
                                            <p:cond delay="0"/>
                                          </p:stCondLst>
                                        </p:cTn>
                                        <p:tgtEl>
                                          <p:spTgt spid="3">
                                            <p:txEl>
                                              <p:pRg st="2" end="2"/>
                                            </p:txEl>
                                          </p:spTgt>
                                        </p:tgtEl>
                                      </p:cBhvr>
                                    </p:animEffect>
                                    <p:anim calcmode="lin" valueType="num">
                                      <p:cBhvr>
                                        <p:cTn id="44" dur="1822" tmFilter="0,0; 0.14,0.36; 0.43,0.73; 0.71,0.91; 1.0,1.0">
                                          <p:stCondLst>
                                            <p:cond delay="0"/>
                                          </p:stCondLst>
                                        </p:cTn>
                                        <p:tgtEl>
                                          <p:spTgt spid="3">
                                            <p:txEl>
                                              <p:pRg st="2" end="2"/>
                                            </p:txEl>
                                          </p:spTgt>
                                        </p:tgtEl>
                                        <p:attrNameLst>
                                          <p:attrName>ppt_x</p:attrName>
                                        </p:attrNameLst>
                                      </p:cBhvr>
                                      <p:tavLst>
                                        <p:tav tm="0">
                                          <p:val>
                                            <p:strVal val="#ppt_x-0.25"/>
                                          </p:val>
                                        </p:tav>
                                        <p:tav tm="100000">
                                          <p:val>
                                            <p:strVal val="#ppt_x"/>
                                          </p:val>
                                        </p:tav>
                                      </p:tavLst>
                                    </p:anim>
                                    <p:anim calcmode="lin" valueType="num">
                                      <p:cBhvr>
                                        <p:cTn id="45" dur="664" tmFilter="0.0,0.0; 0.25,0.07; 0.50,0.2; 0.75,0.467; 1.0,1.0">
                                          <p:stCondLst>
                                            <p:cond delay="0"/>
                                          </p:stCondLst>
                                        </p:cTn>
                                        <p:tgtEl>
                                          <p:spTgt spid="3">
                                            <p:txEl>
                                              <p:pRg st="2" end="2"/>
                                            </p:txEl>
                                          </p:spTgt>
                                        </p:tgtEl>
                                        <p:attrNameLst>
                                          <p:attrName>ppt_y</p:attrName>
                                        </p:attrNameLst>
                                      </p:cBhvr>
                                      <p:tavLst>
                                        <p:tav tm="0" fmla="#ppt_y-sin(pi*$)/3">
                                          <p:val>
                                            <p:fltVal val="0.5"/>
                                          </p:val>
                                        </p:tav>
                                        <p:tav tm="100000">
                                          <p:val>
                                            <p:fltVal val="1"/>
                                          </p:val>
                                        </p:tav>
                                      </p:tavLst>
                                    </p:anim>
                                    <p:anim calcmode="lin" valueType="num">
                                      <p:cBhvr>
                                        <p:cTn id="46" dur="664" tmFilter="0, 0; 0.125,0.2665; 0.25,0.4; 0.375,0.465; 0.5,0.5;  0.625,0.535; 0.75,0.6; 0.875,0.7335; 1,1">
                                          <p:stCondLst>
                                            <p:cond delay="664"/>
                                          </p:stCondLst>
                                        </p:cTn>
                                        <p:tgtEl>
                                          <p:spTgt spid="3">
                                            <p:txEl>
                                              <p:pRg st="2" end="2"/>
                                            </p:txEl>
                                          </p:spTgt>
                                        </p:tgtEl>
                                        <p:attrNameLst>
                                          <p:attrName>ppt_y</p:attrName>
                                        </p:attrNameLst>
                                      </p:cBhvr>
                                      <p:tavLst>
                                        <p:tav tm="0" fmla="#ppt_y-sin(pi*$)/9">
                                          <p:val>
                                            <p:fltVal val="0"/>
                                          </p:val>
                                        </p:tav>
                                        <p:tav tm="100000">
                                          <p:val>
                                            <p:fltVal val="1"/>
                                          </p:val>
                                        </p:tav>
                                      </p:tavLst>
                                    </p:anim>
                                    <p:anim calcmode="lin" valueType="num">
                                      <p:cBhvr>
                                        <p:cTn id="47" dur="332" tmFilter="0, 0; 0.125,0.2665; 0.25,0.4; 0.375,0.465; 0.5,0.5;  0.625,0.535; 0.75,0.6; 0.875,0.7335; 1,1">
                                          <p:stCondLst>
                                            <p:cond delay="1324"/>
                                          </p:stCondLst>
                                        </p:cTn>
                                        <p:tgtEl>
                                          <p:spTgt spid="3">
                                            <p:txEl>
                                              <p:pRg st="2" end="2"/>
                                            </p:txEl>
                                          </p:spTgt>
                                        </p:tgtEl>
                                        <p:attrNameLst>
                                          <p:attrName>ppt_y</p:attrName>
                                        </p:attrNameLst>
                                      </p:cBhvr>
                                      <p:tavLst>
                                        <p:tav tm="0" fmla="#ppt_y-sin(pi*$)/27">
                                          <p:val>
                                            <p:fltVal val="0"/>
                                          </p:val>
                                        </p:tav>
                                        <p:tav tm="100000">
                                          <p:val>
                                            <p:fltVal val="1"/>
                                          </p:val>
                                        </p:tav>
                                      </p:tavLst>
                                    </p:anim>
                                    <p:anim calcmode="lin" valueType="num">
                                      <p:cBhvr>
                                        <p:cTn id="48" dur="164" tmFilter="0, 0; 0.125,0.2665; 0.25,0.4; 0.375,0.465; 0.5,0.5;  0.625,0.535; 0.75,0.6; 0.875,0.7335; 1,1">
                                          <p:stCondLst>
                                            <p:cond delay="1656"/>
                                          </p:stCondLst>
                                        </p:cTn>
                                        <p:tgtEl>
                                          <p:spTgt spid="3">
                                            <p:txEl>
                                              <p:pRg st="2" end="2"/>
                                            </p:txEl>
                                          </p:spTgt>
                                        </p:tgtEl>
                                        <p:attrNameLst>
                                          <p:attrName>ppt_y</p:attrName>
                                        </p:attrNameLst>
                                      </p:cBhvr>
                                      <p:tavLst>
                                        <p:tav tm="0" fmla="#ppt_y-sin(pi*$)/81">
                                          <p:val>
                                            <p:fltVal val="0"/>
                                          </p:val>
                                        </p:tav>
                                        <p:tav tm="100000">
                                          <p:val>
                                            <p:fltVal val="1"/>
                                          </p:val>
                                        </p:tav>
                                      </p:tavLst>
                                    </p:anim>
                                    <p:animScale>
                                      <p:cBhvr>
                                        <p:cTn id="49" dur="26">
                                          <p:stCondLst>
                                            <p:cond delay="650"/>
                                          </p:stCondLst>
                                        </p:cTn>
                                        <p:tgtEl>
                                          <p:spTgt spid="3">
                                            <p:txEl>
                                              <p:pRg st="2" end="2"/>
                                            </p:txEl>
                                          </p:spTgt>
                                        </p:tgtEl>
                                      </p:cBhvr>
                                      <p:to x="100000" y="60000"/>
                                    </p:animScale>
                                    <p:animScale>
                                      <p:cBhvr>
                                        <p:cTn id="50" dur="166" decel="50000">
                                          <p:stCondLst>
                                            <p:cond delay="676"/>
                                          </p:stCondLst>
                                        </p:cTn>
                                        <p:tgtEl>
                                          <p:spTgt spid="3">
                                            <p:txEl>
                                              <p:pRg st="2" end="2"/>
                                            </p:txEl>
                                          </p:spTgt>
                                        </p:tgtEl>
                                      </p:cBhvr>
                                      <p:to x="100000" y="100000"/>
                                    </p:animScale>
                                    <p:animScale>
                                      <p:cBhvr>
                                        <p:cTn id="51" dur="26">
                                          <p:stCondLst>
                                            <p:cond delay="1312"/>
                                          </p:stCondLst>
                                        </p:cTn>
                                        <p:tgtEl>
                                          <p:spTgt spid="3">
                                            <p:txEl>
                                              <p:pRg st="2" end="2"/>
                                            </p:txEl>
                                          </p:spTgt>
                                        </p:tgtEl>
                                      </p:cBhvr>
                                      <p:to x="100000" y="80000"/>
                                    </p:animScale>
                                    <p:animScale>
                                      <p:cBhvr>
                                        <p:cTn id="52" dur="166" decel="50000">
                                          <p:stCondLst>
                                            <p:cond delay="1338"/>
                                          </p:stCondLst>
                                        </p:cTn>
                                        <p:tgtEl>
                                          <p:spTgt spid="3">
                                            <p:txEl>
                                              <p:pRg st="2" end="2"/>
                                            </p:txEl>
                                          </p:spTgt>
                                        </p:tgtEl>
                                      </p:cBhvr>
                                      <p:to x="100000" y="100000"/>
                                    </p:animScale>
                                    <p:animScale>
                                      <p:cBhvr>
                                        <p:cTn id="53" dur="26">
                                          <p:stCondLst>
                                            <p:cond delay="1642"/>
                                          </p:stCondLst>
                                        </p:cTn>
                                        <p:tgtEl>
                                          <p:spTgt spid="3">
                                            <p:txEl>
                                              <p:pRg st="2" end="2"/>
                                            </p:txEl>
                                          </p:spTgt>
                                        </p:tgtEl>
                                      </p:cBhvr>
                                      <p:to x="100000" y="90000"/>
                                    </p:animScale>
                                    <p:animScale>
                                      <p:cBhvr>
                                        <p:cTn id="54" dur="166" decel="50000">
                                          <p:stCondLst>
                                            <p:cond delay="1668"/>
                                          </p:stCondLst>
                                        </p:cTn>
                                        <p:tgtEl>
                                          <p:spTgt spid="3">
                                            <p:txEl>
                                              <p:pRg st="2" end="2"/>
                                            </p:txEl>
                                          </p:spTgt>
                                        </p:tgtEl>
                                      </p:cBhvr>
                                      <p:to x="100000" y="100000"/>
                                    </p:animScale>
                                    <p:animScale>
                                      <p:cBhvr>
                                        <p:cTn id="55" dur="26">
                                          <p:stCondLst>
                                            <p:cond delay="1808"/>
                                          </p:stCondLst>
                                        </p:cTn>
                                        <p:tgtEl>
                                          <p:spTgt spid="3">
                                            <p:txEl>
                                              <p:pRg st="2" end="2"/>
                                            </p:txEl>
                                          </p:spTgt>
                                        </p:tgtEl>
                                      </p:cBhvr>
                                      <p:to x="100000" y="95000"/>
                                    </p:animScale>
                                    <p:animScale>
                                      <p:cBhvr>
                                        <p:cTn id="56" dur="166" decel="50000">
                                          <p:stCondLst>
                                            <p:cond delay="1834"/>
                                          </p:stCondLst>
                                        </p:cTn>
                                        <p:tgtEl>
                                          <p:spTgt spid="3">
                                            <p:txEl>
                                              <p:pRg st="2" end="2"/>
                                            </p:txEl>
                                          </p:spTgt>
                                        </p:tgtEl>
                                      </p:cBhvr>
                                      <p:to x="100000" y="100000"/>
                                    </p:animScale>
                                  </p:childTnLst>
                                </p:cTn>
                              </p:par>
                            </p:childTnLst>
                          </p:cTn>
                        </p:par>
                      </p:childTnLst>
                    </p:cTn>
                  </p:par>
                  <p:par>
                    <p:cTn id="57" fill="hold">
                      <p:stCondLst>
                        <p:cond delay="indefinite"/>
                      </p:stCondLst>
                      <p:childTnLst>
                        <p:par>
                          <p:cTn id="58" fill="hold">
                            <p:stCondLst>
                              <p:cond delay="0"/>
                            </p:stCondLst>
                            <p:childTnLst>
                              <p:par>
                                <p:cTn id="59" presetID="26" presetClass="entr" presetSubtype="0" fill="hold" grpId="0" nodeType="clickEffect">
                                  <p:stCondLst>
                                    <p:cond delay="0"/>
                                  </p:stCondLst>
                                  <p:childTnLst>
                                    <p:set>
                                      <p:cBhvr>
                                        <p:cTn id="60" dur="1" fill="hold">
                                          <p:stCondLst>
                                            <p:cond delay="0"/>
                                          </p:stCondLst>
                                        </p:cTn>
                                        <p:tgtEl>
                                          <p:spTgt spid="3">
                                            <p:txEl>
                                              <p:pRg st="3" end="3"/>
                                            </p:txEl>
                                          </p:spTgt>
                                        </p:tgtEl>
                                        <p:attrNameLst>
                                          <p:attrName>style.visibility</p:attrName>
                                        </p:attrNameLst>
                                      </p:cBhvr>
                                      <p:to>
                                        <p:strVal val="visible"/>
                                      </p:to>
                                    </p:set>
                                    <p:animEffect transition="in" filter="wipe(down)">
                                      <p:cBhvr>
                                        <p:cTn id="61" dur="580">
                                          <p:stCondLst>
                                            <p:cond delay="0"/>
                                          </p:stCondLst>
                                        </p:cTn>
                                        <p:tgtEl>
                                          <p:spTgt spid="3">
                                            <p:txEl>
                                              <p:pRg st="3" end="3"/>
                                            </p:txEl>
                                          </p:spTgt>
                                        </p:tgtEl>
                                      </p:cBhvr>
                                    </p:animEffect>
                                    <p:anim calcmode="lin" valueType="num">
                                      <p:cBhvr>
                                        <p:cTn id="62" dur="1822" tmFilter="0,0; 0.14,0.36; 0.43,0.73; 0.71,0.91; 1.0,1.0">
                                          <p:stCondLst>
                                            <p:cond delay="0"/>
                                          </p:stCondLst>
                                        </p:cTn>
                                        <p:tgtEl>
                                          <p:spTgt spid="3">
                                            <p:txEl>
                                              <p:pRg st="3" end="3"/>
                                            </p:txEl>
                                          </p:spTgt>
                                        </p:tgtEl>
                                        <p:attrNameLst>
                                          <p:attrName>ppt_x</p:attrName>
                                        </p:attrNameLst>
                                      </p:cBhvr>
                                      <p:tavLst>
                                        <p:tav tm="0">
                                          <p:val>
                                            <p:strVal val="#ppt_x-0.25"/>
                                          </p:val>
                                        </p:tav>
                                        <p:tav tm="100000">
                                          <p:val>
                                            <p:strVal val="#ppt_x"/>
                                          </p:val>
                                        </p:tav>
                                      </p:tavLst>
                                    </p:anim>
                                    <p:anim calcmode="lin" valueType="num">
                                      <p:cBhvr>
                                        <p:cTn id="63" dur="664" tmFilter="0.0,0.0; 0.25,0.07; 0.50,0.2; 0.75,0.467; 1.0,1.0">
                                          <p:stCondLst>
                                            <p:cond delay="0"/>
                                          </p:stCondLst>
                                        </p:cTn>
                                        <p:tgtEl>
                                          <p:spTgt spid="3">
                                            <p:txEl>
                                              <p:pRg st="3" end="3"/>
                                            </p:txEl>
                                          </p:spTgt>
                                        </p:tgtEl>
                                        <p:attrNameLst>
                                          <p:attrName>ppt_y</p:attrName>
                                        </p:attrNameLst>
                                      </p:cBhvr>
                                      <p:tavLst>
                                        <p:tav tm="0" fmla="#ppt_y-sin(pi*$)/3">
                                          <p:val>
                                            <p:fltVal val="0.5"/>
                                          </p:val>
                                        </p:tav>
                                        <p:tav tm="100000">
                                          <p:val>
                                            <p:fltVal val="1"/>
                                          </p:val>
                                        </p:tav>
                                      </p:tavLst>
                                    </p:anim>
                                    <p:anim calcmode="lin" valueType="num">
                                      <p:cBhvr>
                                        <p:cTn id="64" dur="664" tmFilter="0, 0; 0.125,0.2665; 0.25,0.4; 0.375,0.465; 0.5,0.5;  0.625,0.535; 0.75,0.6; 0.875,0.7335; 1,1">
                                          <p:stCondLst>
                                            <p:cond delay="664"/>
                                          </p:stCondLst>
                                        </p:cTn>
                                        <p:tgtEl>
                                          <p:spTgt spid="3">
                                            <p:txEl>
                                              <p:pRg st="3" end="3"/>
                                            </p:txEl>
                                          </p:spTgt>
                                        </p:tgtEl>
                                        <p:attrNameLst>
                                          <p:attrName>ppt_y</p:attrName>
                                        </p:attrNameLst>
                                      </p:cBhvr>
                                      <p:tavLst>
                                        <p:tav tm="0" fmla="#ppt_y-sin(pi*$)/9">
                                          <p:val>
                                            <p:fltVal val="0"/>
                                          </p:val>
                                        </p:tav>
                                        <p:tav tm="100000">
                                          <p:val>
                                            <p:fltVal val="1"/>
                                          </p:val>
                                        </p:tav>
                                      </p:tavLst>
                                    </p:anim>
                                    <p:anim calcmode="lin" valueType="num">
                                      <p:cBhvr>
                                        <p:cTn id="65" dur="332" tmFilter="0, 0; 0.125,0.2665; 0.25,0.4; 0.375,0.465; 0.5,0.5;  0.625,0.535; 0.75,0.6; 0.875,0.7335; 1,1">
                                          <p:stCondLst>
                                            <p:cond delay="1324"/>
                                          </p:stCondLst>
                                        </p:cTn>
                                        <p:tgtEl>
                                          <p:spTgt spid="3">
                                            <p:txEl>
                                              <p:pRg st="3" end="3"/>
                                            </p:txEl>
                                          </p:spTgt>
                                        </p:tgtEl>
                                        <p:attrNameLst>
                                          <p:attrName>ppt_y</p:attrName>
                                        </p:attrNameLst>
                                      </p:cBhvr>
                                      <p:tavLst>
                                        <p:tav tm="0" fmla="#ppt_y-sin(pi*$)/27">
                                          <p:val>
                                            <p:fltVal val="0"/>
                                          </p:val>
                                        </p:tav>
                                        <p:tav tm="100000">
                                          <p:val>
                                            <p:fltVal val="1"/>
                                          </p:val>
                                        </p:tav>
                                      </p:tavLst>
                                    </p:anim>
                                    <p:anim calcmode="lin" valueType="num">
                                      <p:cBhvr>
                                        <p:cTn id="66" dur="164" tmFilter="0, 0; 0.125,0.2665; 0.25,0.4; 0.375,0.465; 0.5,0.5;  0.625,0.535; 0.75,0.6; 0.875,0.7335; 1,1">
                                          <p:stCondLst>
                                            <p:cond delay="1656"/>
                                          </p:stCondLst>
                                        </p:cTn>
                                        <p:tgtEl>
                                          <p:spTgt spid="3">
                                            <p:txEl>
                                              <p:pRg st="3" end="3"/>
                                            </p:txEl>
                                          </p:spTgt>
                                        </p:tgtEl>
                                        <p:attrNameLst>
                                          <p:attrName>ppt_y</p:attrName>
                                        </p:attrNameLst>
                                      </p:cBhvr>
                                      <p:tavLst>
                                        <p:tav tm="0" fmla="#ppt_y-sin(pi*$)/81">
                                          <p:val>
                                            <p:fltVal val="0"/>
                                          </p:val>
                                        </p:tav>
                                        <p:tav tm="100000">
                                          <p:val>
                                            <p:fltVal val="1"/>
                                          </p:val>
                                        </p:tav>
                                      </p:tavLst>
                                    </p:anim>
                                    <p:animScale>
                                      <p:cBhvr>
                                        <p:cTn id="67" dur="26">
                                          <p:stCondLst>
                                            <p:cond delay="650"/>
                                          </p:stCondLst>
                                        </p:cTn>
                                        <p:tgtEl>
                                          <p:spTgt spid="3">
                                            <p:txEl>
                                              <p:pRg st="3" end="3"/>
                                            </p:txEl>
                                          </p:spTgt>
                                        </p:tgtEl>
                                      </p:cBhvr>
                                      <p:to x="100000" y="60000"/>
                                    </p:animScale>
                                    <p:animScale>
                                      <p:cBhvr>
                                        <p:cTn id="68" dur="166" decel="50000">
                                          <p:stCondLst>
                                            <p:cond delay="676"/>
                                          </p:stCondLst>
                                        </p:cTn>
                                        <p:tgtEl>
                                          <p:spTgt spid="3">
                                            <p:txEl>
                                              <p:pRg st="3" end="3"/>
                                            </p:txEl>
                                          </p:spTgt>
                                        </p:tgtEl>
                                      </p:cBhvr>
                                      <p:to x="100000" y="100000"/>
                                    </p:animScale>
                                    <p:animScale>
                                      <p:cBhvr>
                                        <p:cTn id="69" dur="26">
                                          <p:stCondLst>
                                            <p:cond delay="1312"/>
                                          </p:stCondLst>
                                        </p:cTn>
                                        <p:tgtEl>
                                          <p:spTgt spid="3">
                                            <p:txEl>
                                              <p:pRg st="3" end="3"/>
                                            </p:txEl>
                                          </p:spTgt>
                                        </p:tgtEl>
                                      </p:cBhvr>
                                      <p:to x="100000" y="80000"/>
                                    </p:animScale>
                                    <p:animScale>
                                      <p:cBhvr>
                                        <p:cTn id="70" dur="166" decel="50000">
                                          <p:stCondLst>
                                            <p:cond delay="1338"/>
                                          </p:stCondLst>
                                        </p:cTn>
                                        <p:tgtEl>
                                          <p:spTgt spid="3">
                                            <p:txEl>
                                              <p:pRg st="3" end="3"/>
                                            </p:txEl>
                                          </p:spTgt>
                                        </p:tgtEl>
                                      </p:cBhvr>
                                      <p:to x="100000" y="100000"/>
                                    </p:animScale>
                                    <p:animScale>
                                      <p:cBhvr>
                                        <p:cTn id="71" dur="26">
                                          <p:stCondLst>
                                            <p:cond delay="1642"/>
                                          </p:stCondLst>
                                        </p:cTn>
                                        <p:tgtEl>
                                          <p:spTgt spid="3">
                                            <p:txEl>
                                              <p:pRg st="3" end="3"/>
                                            </p:txEl>
                                          </p:spTgt>
                                        </p:tgtEl>
                                      </p:cBhvr>
                                      <p:to x="100000" y="90000"/>
                                    </p:animScale>
                                    <p:animScale>
                                      <p:cBhvr>
                                        <p:cTn id="72" dur="166" decel="50000">
                                          <p:stCondLst>
                                            <p:cond delay="1668"/>
                                          </p:stCondLst>
                                        </p:cTn>
                                        <p:tgtEl>
                                          <p:spTgt spid="3">
                                            <p:txEl>
                                              <p:pRg st="3" end="3"/>
                                            </p:txEl>
                                          </p:spTgt>
                                        </p:tgtEl>
                                      </p:cBhvr>
                                      <p:to x="100000" y="100000"/>
                                    </p:animScale>
                                    <p:animScale>
                                      <p:cBhvr>
                                        <p:cTn id="73" dur="26">
                                          <p:stCondLst>
                                            <p:cond delay="1808"/>
                                          </p:stCondLst>
                                        </p:cTn>
                                        <p:tgtEl>
                                          <p:spTgt spid="3">
                                            <p:txEl>
                                              <p:pRg st="3" end="3"/>
                                            </p:txEl>
                                          </p:spTgt>
                                        </p:tgtEl>
                                      </p:cBhvr>
                                      <p:to x="100000" y="95000"/>
                                    </p:animScale>
                                    <p:animScale>
                                      <p:cBhvr>
                                        <p:cTn id="74" dur="166" decel="50000">
                                          <p:stCondLst>
                                            <p:cond delay="1834"/>
                                          </p:stCondLst>
                                        </p:cTn>
                                        <p:tgtEl>
                                          <p:spTgt spid="3">
                                            <p:txEl>
                                              <p:pRg st="3" end="3"/>
                                            </p:txEl>
                                          </p:spTgt>
                                        </p:tgtEl>
                                      </p:cBhvr>
                                      <p:to x="100000" y="100000"/>
                                    </p:animScale>
                                  </p:childTnLst>
                                </p:cTn>
                              </p:par>
                            </p:childTnLst>
                          </p:cTn>
                        </p:par>
                      </p:childTnLst>
                    </p:cTn>
                  </p:par>
                  <p:par>
                    <p:cTn id="75" fill="hold">
                      <p:stCondLst>
                        <p:cond delay="indefinite"/>
                      </p:stCondLst>
                      <p:childTnLst>
                        <p:par>
                          <p:cTn id="76" fill="hold">
                            <p:stCondLst>
                              <p:cond delay="0"/>
                            </p:stCondLst>
                            <p:childTnLst>
                              <p:par>
                                <p:cTn id="77" presetID="26" presetClass="entr" presetSubtype="0" fill="hold" grpId="0" nodeType="clickEffect">
                                  <p:stCondLst>
                                    <p:cond delay="0"/>
                                  </p:stCondLst>
                                  <p:childTnLst>
                                    <p:set>
                                      <p:cBhvr>
                                        <p:cTn id="78" dur="1" fill="hold">
                                          <p:stCondLst>
                                            <p:cond delay="0"/>
                                          </p:stCondLst>
                                        </p:cTn>
                                        <p:tgtEl>
                                          <p:spTgt spid="3">
                                            <p:txEl>
                                              <p:pRg st="4" end="4"/>
                                            </p:txEl>
                                          </p:spTgt>
                                        </p:tgtEl>
                                        <p:attrNameLst>
                                          <p:attrName>style.visibility</p:attrName>
                                        </p:attrNameLst>
                                      </p:cBhvr>
                                      <p:to>
                                        <p:strVal val="visible"/>
                                      </p:to>
                                    </p:set>
                                    <p:animEffect transition="in" filter="wipe(down)">
                                      <p:cBhvr>
                                        <p:cTn id="79" dur="580">
                                          <p:stCondLst>
                                            <p:cond delay="0"/>
                                          </p:stCondLst>
                                        </p:cTn>
                                        <p:tgtEl>
                                          <p:spTgt spid="3">
                                            <p:txEl>
                                              <p:pRg st="4" end="4"/>
                                            </p:txEl>
                                          </p:spTgt>
                                        </p:tgtEl>
                                      </p:cBhvr>
                                    </p:animEffect>
                                    <p:anim calcmode="lin" valueType="num">
                                      <p:cBhvr>
                                        <p:cTn id="80" dur="1822" tmFilter="0,0; 0.14,0.36; 0.43,0.73; 0.71,0.91; 1.0,1.0">
                                          <p:stCondLst>
                                            <p:cond delay="0"/>
                                          </p:stCondLst>
                                        </p:cTn>
                                        <p:tgtEl>
                                          <p:spTgt spid="3">
                                            <p:txEl>
                                              <p:pRg st="4" end="4"/>
                                            </p:txEl>
                                          </p:spTgt>
                                        </p:tgtEl>
                                        <p:attrNameLst>
                                          <p:attrName>ppt_x</p:attrName>
                                        </p:attrNameLst>
                                      </p:cBhvr>
                                      <p:tavLst>
                                        <p:tav tm="0">
                                          <p:val>
                                            <p:strVal val="#ppt_x-0.25"/>
                                          </p:val>
                                        </p:tav>
                                        <p:tav tm="100000">
                                          <p:val>
                                            <p:strVal val="#ppt_x"/>
                                          </p:val>
                                        </p:tav>
                                      </p:tavLst>
                                    </p:anim>
                                    <p:anim calcmode="lin" valueType="num">
                                      <p:cBhvr>
                                        <p:cTn id="81" dur="664" tmFilter="0.0,0.0; 0.25,0.07; 0.50,0.2; 0.75,0.467; 1.0,1.0">
                                          <p:stCondLst>
                                            <p:cond delay="0"/>
                                          </p:stCondLst>
                                        </p:cTn>
                                        <p:tgtEl>
                                          <p:spTgt spid="3">
                                            <p:txEl>
                                              <p:pRg st="4" end="4"/>
                                            </p:txEl>
                                          </p:spTgt>
                                        </p:tgtEl>
                                        <p:attrNameLst>
                                          <p:attrName>ppt_y</p:attrName>
                                        </p:attrNameLst>
                                      </p:cBhvr>
                                      <p:tavLst>
                                        <p:tav tm="0" fmla="#ppt_y-sin(pi*$)/3">
                                          <p:val>
                                            <p:fltVal val="0.5"/>
                                          </p:val>
                                        </p:tav>
                                        <p:tav tm="100000">
                                          <p:val>
                                            <p:fltVal val="1"/>
                                          </p:val>
                                        </p:tav>
                                      </p:tavLst>
                                    </p:anim>
                                    <p:anim calcmode="lin" valueType="num">
                                      <p:cBhvr>
                                        <p:cTn id="82" dur="664" tmFilter="0, 0; 0.125,0.2665; 0.25,0.4; 0.375,0.465; 0.5,0.5;  0.625,0.535; 0.75,0.6; 0.875,0.7335; 1,1">
                                          <p:stCondLst>
                                            <p:cond delay="664"/>
                                          </p:stCondLst>
                                        </p:cTn>
                                        <p:tgtEl>
                                          <p:spTgt spid="3">
                                            <p:txEl>
                                              <p:pRg st="4" end="4"/>
                                            </p:txEl>
                                          </p:spTgt>
                                        </p:tgtEl>
                                        <p:attrNameLst>
                                          <p:attrName>ppt_y</p:attrName>
                                        </p:attrNameLst>
                                      </p:cBhvr>
                                      <p:tavLst>
                                        <p:tav tm="0" fmla="#ppt_y-sin(pi*$)/9">
                                          <p:val>
                                            <p:fltVal val="0"/>
                                          </p:val>
                                        </p:tav>
                                        <p:tav tm="100000">
                                          <p:val>
                                            <p:fltVal val="1"/>
                                          </p:val>
                                        </p:tav>
                                      </p:tavLst>
                                    </p:anim>
                                    <p:anim calcmode="lin" valueType="num">
                                      <p:cBhvr>
                                        <p:cTn id="83" dur="332" tmFilter="0, 0; 0.125,0.2665; 0.25,0.4; 0.375,0.465; 0.5,0.5;  0.625,0.535; 0.75,0.6; 0.875,0.7335; 1,1">
                                          <p:stCondLst>
                                            <p:cond delay="1324"/>
                                          </p:stCondLst>
                                        </p:cTn>
                                        <p:tgtEl>
                                          <p:spTgt spid="3">
                                            <p:txEl>
                                              <p:pRg st="4" end="4"/>
                                            </p:txEl>
                                          </p:spTgt>
                                        </p:tgtEl>
                                        <p:attrNameLst>
                                          <p:attrName>ppt_y</p:attrName>
                                        </p:attrNameLst>
                                      </p:cBhvr>
                                      <p:tavLst>
                                        <p:tav tm="0" fmla="#ppt_y-sin(pi*$)/27">
                                          <p:val>
                                            <p:fltVal val="0"/>
                                          </p:val>
                                        </p:tav>
                                        <p:tav tm="100000">
                                          <p:val>
                                            <p:fltVal val="1"/>
                                          </p:val>
                                        </p:tav>
                                      </p:tavLst>
                                    </p:anim>
                                    <p:anim calcmode="lin" valueType="num">
                                      <p:cBhvr>
                                        <p:cTn id="84" dur="164" tmFilter="0, 0; 0.125,0.2665; 0.25,0.4; 0.375,0.465; 0.5,0.5;  0.625,0.535; 0.75,0.6; 0.875,0.7335; 1,1">
                                          <p:stCondLst>
                                            <p:cond delay="1656"/>
                                          </p:stCondLst>
                                        </p:cTn>
                                        <p:tgtEl>
                                          <p:spTgt spid="3">
                                            <p:txEl>
                                              <p:pRg st="4" end="4"/>
                                            </p:txEl>
                                          </p:spTgt>
                                        </p:tgtEl>
                                        <p:attrNameLst>
                                          <p:attrName>ppt_y</p:attrName>
                                        </p:attrNameLst>
                                      </p:cBhvr>
                                      <p:tavLst>
                                        <p:tav tm="0" fmla="#ppt_y-sin(pi*$)/81">
                                          <p:val>
                                            <p:fltVal val="0"/>
                                          </p:val>
                                        </p:tav>
                                        <p:tav tm="100000">
                                          <p:val>
                                            <p:fltVal val="1"/>
                                          </p:val>
                                        </p:tav>
                                      </p:tavLst>
                                    </p:anim>
                                    <p:animScale>
                                      <p:cBhvr>
                                        <p:cTn id="85" dur="26">
                                          <p:stCondLst>
                                            <p:cond delay="650"/>
                                          </p:stCondLst>
                                        </p:cTn>
                                        <p:tgtEl>
                                          <p:spTgt spid="3">
                                            <p:txEl>
                                              <p:pRg st="4" end="4"/>
                                            </p:txEl>
                                          </p:spTgt>
                                        </p:tgtEl>
                                      </p:cBhvr>
                                      <p:to x="100000" y="60000"/>
                                    </p:animScale>
                                    <p:animScale>
                                      <p:cBhvr>
                                        <p:cTn id="86" dur="166" decel="50000">
                                          <p:stCondLst>
                                            <p:cond delay="676"/>
                                          </p:stCondLst>
                                        </p:cTn>
                                        <p:tgtEl>
                                          <p:spTgt spid="3">
                                            <p:txEl>
                                              <p:pRg st="4" end="4"/>
                                            </p:txEl>
                                          </p:spTgt>
                                        </p:tgtEl>
                                      </p:cBhvr>
                                      <p:to x="100000" y="100000"/>
                                    </p:animScale>
                                    <p:animScale>
                                      <p:cBhvr>
                                        <p:cTn id="87" dur="26">
                                          <p:stCondLst>
                                            <p:cond delay="1312"/>
                                          </p:stCondLst>
                                        </p:cTn>
                                        <p:tgtEl>
                                          <p:spTgt spid="3">
                                            <p:txEl>
                                              <p:pRg st="4" end="4"/>
                                            </p:txEl>
                                          </p:spTgt>
                                        </p:tgtEl>
                                      </p:cBhvr>
                                      <p:to x="100000" y="80000"/>
                                    </p:animScale>
                                    <p:animScale>
                                      <p:cBhvr>
                                        <p:cTn id="88" dur="166" decel="50000">
                                          <p:stCondLst>
                                            <p:cond delay="1338"/>
                                          </p:stCondLst>
                                        </p:cTn>
                                        <p:tgtEl>
                                          <p:spTgt spid="3">
                                            <p:txEl>
                                              <p:pRg st="4" end="4"/>
                                            </p:txEl>
                                          </p:spTgt>
                                        </p:tgtEl>
                                      </p:cBhvr>
                                      <p:to x="100000" y="100000"/>
                                    </p:animScale>
                                    <p:animScale>
                                      <p:cBhvr>
                                        <p:cTn id="89" dur="26">
                                          <p:stCondLst>
                                            <p:cond delay="1642"/>
                                          </p:stCondLst>
                                        </p:cTn>
                                        <p:tgtEl>
                                          <p:spTgt spid="3">
                                            <p:txEl>
                                              <p:pRg st="4" end="4"/>
                                            </p:txEl>
                                          </p:spTgt>
                                        </p:tgtEl>
                                      </p:cBhvr>
                                      <p:to x="100000" y="90000"/>
                                    </p:animScale>
                                    <p:animScale>
                                      <p:cBhvr>
                                        <p:cTn id="90" dur="166" decel="50000">
                                          <p:stCondLst>
                                            <p:cond delay="1668"/>
                                          </p:stCondLst>
                                        </p:cTn>
                                        <p:tgtEl>
                                          <p:spTgt spid="3">
                                            <p:txEl>
                                              <p:pRg st="4" end="4"/>
                                            </p:txEl>
                                          </p:spTgt>
                                        </p:tgtEl>
                                      </p:cBhvr>
                                      <p:to x="100000" y="100000"/>
                                    </p:animScale>
                                    <p:animScale>
                                      <p:cBhvr>
                                        <p:cTn id="91" dur="26">
                                          <p:stCondLst>
                                            <p:cond delay="1808"/>
                                          </p:stCondLst>
                                        </p:cTn>
                                        <p:tgtEl>
                                          <p:spTgt spid="3">
                                            <p:txEl>
                                              <p:pRg st="4" end="4"/>
                                            </p:txEl>
                                          </p:spTgt>
                                        </p:tgtEl>
                                      </p:cBhvr>
                                      <p:to x="100000" y="95000"/>
                                    </p:animScale>
                                    <p:animScale>
                                      <p:cBhvr>
                                        <p:cTn id="92" dur="166" decel="50000">
                                          <p:stCondLst>
                                            <p:cond delay="1834"/>
                                          </p:stCondLst>
                                        </p:cTn>
                                        <p:tgtEl>
                                          <p:spTgt spid="3">
                                            <p:txEl>
                                              <p:pRg st="4" end="4"/>
                                            </p:txEl>
                                          </p:spTgt>
                                        </p:tgtEl>
                                      </p:cBhvr>
                                      <p:to x="100000" y="100000"/>
                                    </p:animScale>
                                  </p:childTnLst>
                                </p:cTn>
                              </p:par>
                            </p:childTnLst>
                          </p:cTn>
                        </p:par>
                      </p:childTnLst>
                    </p:cTn>
                  </p:par>
                  <p:par>
                    <p:cTn id="93" fill="hold">
                      <p:stCondLst>
                        <p:cond delay="indefinite"/>
                      </p:stCondLst>
                      <p:childTnLst>
                        <p:par>
                          <p:cTn id="94" fill="hold">
                            <p:stCondLst>
                              <p:cond delay="0"/>
                            </p:stCondLst>
                            <p:childTnLst>
                              <p:par>
                                <p:cTn id="95" presetID="26" presetClass="entr" presetSubtype="0" fill="hold" grpId="0" nodeType="clickEffect">
                                  <p:stCondLst>
                                    <p:cond delay="0"/>
                                  </p:stCondLst>
                                  <p:childTnLst>
                                    <p:set>
                                      <p:cBhvr>
                                        <p:cTn id="96" dur="1" fill="hold">
                                          <p:stCondLst>
                                            <p:cond delay="0"/>
                                          </p:stCondLst>
                                        </p:cTn>
                                        <p:tgtEl>
                                          <p:spTgt spid="3">
                                            <p:txEl>
                                              <p:pRg st="5" end="5"/>
                                            </p:txEl>
                                          </p:spTgt>
                                        </p:tgtEl>
                                        <p:attrNameLst>
                                          <p:attrName>style.visibility</p:attrName>
                                        </p:attrNameLst>
                                      </p:cBhvr>
                                      <p:to>
                                        <p:strVal val="visible"/>
                                      </p:to>
                                    </p:set>
                                    <p:animEffect transition="in" filter="wipe(down)">
                                      <p:cBhvr>
                                        <p:cTn id="97" dur="580">
                                          <p:stCondLst>
                                            <p:cond delay="0"/>
                                          </p:stCondLst>
                                        </p:cTn>
                                        <p:tgtEl>
                                          <p:spTgt spid="3">
                                            <p:txEl>
                                              <p:pRg st="5" end="5"/>
                                            </p:txEl>
                                          </p:spTgt>
                                        </p:tgtEl>
                                      </p:cBhvr>
                                    </p:animEffect>
                                    <p:anim calcmode="lin" valueType="num">
                                      <p:cBhvr>
                                        <p:cTn id="98" dur="1822" tmFilter="0,0; 0.14,0.36; 0.43,0.73; 0.71,0.91; 1.0,1.0">
                                          <p:stCondLst>
                                            <p:cond delay="0"/>
                                          </p:stCondLst>
                                        </p:cTn>
                                        <p:tgtEl>
                                          <p:spTgt spid="3">
                                            <p:txEl>
                                              <p:pRg st="5" end="5"/>
                                            </p:txEl>
                                          </p:spTgt>
                                        </p:tgtEl>
                                        <p:attrNameLst>
                                          <p:attrName>ppt_x</p:attrName>
                                        </p:attrNameLst>
                                      </p:cBhvr>
                                      <p:tavLst>
                                        <p:tav tm="0">
                                          <p:val>
                                            <p:strVal val="#ppt_x-0.25"/>
                                          </p:val>
                                        </p:tav>
                                        <p:tav tm="100000">
                                          <p:val>
                                            <p:strVal val="#ppt_x"/>
                                          </p:val>
                                        </p:tav>
                                      </p:tavLst>
                                    </p:anim>
                                    <p:anim calcmode="lin" valueType="num">
                                      <p:cBhvr>
                                        <p:cTn id="99" dur="664" tmFilter="0.0,0.0; 0.25,0.07; 0.50,0.2; 0.75,0.467; 1.0,1.0">
                                          <p:stCondLst>
                                            <p:cond delay="0"/>
                                          </p:stCondLst>
                                        </p:cTn>
                                        <p:tgtEl>
                                          <p:spTgt spid="3">
                                            <p:txEl>
                                              <p:pRg st="5" end="5"/>
                                            </p:txEl>
                                          </p:spTgt>
                                        </p:tgtEl>
                                        <p:attrNameLst>
                                          <p:attrName>ppt_y</p:attrName>
                                        </p:attrNameLst>
                                      </p:cBhvr>
                                      <p:tavLst>
                                        <p:tav tm="0" fmla="#ppt_y-sin(pi*$)/3">
                                          <p:val>
                                            <p:fltVal val="0.5"/>
                                          </p:val>
                                        </p:tav>
                                        <p:tav tm="100000">
                                          <p:val>
                                            <p:fltVal val="1"/>
                                          </p:val>
                                        </p:tav>
                                      </p:tavLst>
                                    </p:anim>
                                    <p:anim calcmode="lin" valueType="num">
                                      <p:cBhvr>
                                        <p:cTn id="100" dur="664" tmFilter="0, 0; 0.125,0.2665; 0.25,0.4; 0.375,0.465; 0.5,0.5;  0.625,0.535; 0.75,0.6; 0.875,0.7335; 1,1">
                                          <p:stCondLst>
                                            <p:cond delay="664"/>
                                          </p:stCondLst>
                                        </p:cTn>
                                        <p:tgtEl>
                                          <p:spTgt spid="3">
                                            <p:txEl>
                                              <p:pRg st="5" end="5"/>
                                            </p:txEl>
                                          </p:spTgt>
                                        </p:tgtEl>
                                        <p:attrNameLst>
                                          <p:attrName>ppt_y</p:attrName>
                                        </p:attrNameLst>
                                      </p:cBhvr>
                                      <p:tavLst>
                                        <p:tav tm="0" fmla="#ppt_y-sin(pi*$)/9">
                                          <p:val>
                                            <p:fltVal val="0"/>
                                          </p:val>
                                        </p:tav>
                                        <p:tav tm="100000">
                                          <p:val>
                                            <p:fltVal val="1"/>
                                          </p:val>
                                        </p:tav>
                                      </p:tavLst>
                                    </p:anim>
                                    <p:anim calcmode="lin" valueType="num">
                                      <p:cBhvr>
                                        <p:cTn id="101" dur="332" tmFilter="0, 0; 0.125,0.2665; 0.25,0.4; 0.375,0.465; 0.5,0.5;  0.625,0.535; 0.75,0.6; 0.875,0.7335; 1,1">
                                          <p:stCondLst>
                                            <p:cond delay="1324"/>
                                          </p:stCondLst>
                                        </p:cTn>
                                        <p:tgtEl>
                                          <p:spTgt spid="3">
                                            <p:txEl>
                                              <p:pRg st="5" end="5"/>
                                            </p:txEl>
                                          </p:spTgt>
                                        </p:tgtEl>
                                        <p:attrNameLst>
                                          <p:attrName>ppt_y</p:attrName>
                                        </p:attrNameLst>
                                      </p:cBhvr>
                                      <p:tavLst>
                                        <p:tav tm="0" fmla="#ppt_y-sin(pi*$)/27">
                                          <p:val>
                                            <p:fltVal val="0"/>
                                          </p:val>
                                        </p:tav>
                                        <p:tav tm="100000">
                                          <p:val>
                                            <p:fltVal val="1"/>
                                          </p:val>
                                        </p:tav>
                                      </p:tavLst>
                                    </p:anim>
                                    <p:anim calcmode="lin" valueType="num">
                                      <p:cBhvr>
                                        <p:cTn id="102" dur="164" tmFilter="0, 0; 0.125,0.2665; 0.25,0.4; 0.375,0.465; 0.5,0.5;  0.625,0.535; 0.75,0.6; 0.875,0.7335; 1,1">
                                          <p:stCondLst>
                                            <p:cond delay="1656"/>
                                          </p:stCondLst>
                                        </p:cTn>
                                        <p:tgtEl>
                                          <p:spTgt spid="3">
                                            <p:txEl>
                                              <p:pRg st="5" end="5"/>
                                            </p:txEl>
                                          </p:spTgt>
                                        </p:tgtEl>
                                        <p:attrNameLst>
                                          <p:attrName>ppt_y</p:attrName>
                                        </p:attrNameLst>
                                      </p:cBhvr>
                                      <p:tavLst>
                                        <p:tav tm="0" fmla="#ppt_y-sin(pi*$)/81">
                                          <p:val>
                                            <p:fltVal val="0"/>
                                          </p:val>
                                        </p:tav>
                                        <p:tav tm="100000">
                                          <p:val>
                                            <p:fltVal val="1"/>
                                          </p:val>
                                        </p:tav>
                                      </p:tavLst>
                                    </p:anim>
                                    <p:animScale>
                                      <p:cBhvr>
                                        <p:cTn id="103" dur="26">
                                          <p:stCondLst>
                                            <p:cond delay="650"/>
                                          </p:stCondLst>
                                        </p:cTn>
                                        <p:tgtEl>
                                          <p:spTgt spid="3">
                                            <p:txEl>
                                              <p:pRg st="5" end="5"/>
                                            </p:txEl>
                                          </p:spTgt>
                                        </p:tgtEl>
                                      </p:cBhvr>
                                      <p:to x="100000" y="60000"/>
                                    </p:animScale>
                                    <p:animScale>
                                      <p:cBhvr>
                                        <p:cTn id="104" dur="166" decel="50000">
                                          <p:stCondLst>
                                            <p:cond delay="676"/>
                                          </p:stCondLst>
                                        </p:cTn>
                                        <p:tgtEl>
                                          <p:spTgt spid="3">
                                            <p:txEl>
                                              <p:pRg st="5" end="5"/>
                                            </p:txEl>
                                          </p:spTgt>
                                        </p:tgtEl>
                                      </p:cBhvr>
                                      <p:to x="100000" y="100000"/>
                                    </p:animScale>
                                    <p:animScale>
                                      <p:cBhvr>
                                        <p:cTn id="105" dur="26">
                                          <p:stCondLst>
                                            <p:cond delay="1312"/>
                                          </p:stCondLst>
                                        </p:cTn>
                                        <p:tgtEl>
                                          <p:spTgt spid="3">
                                            <p:txEl>
                                              <p:pRg st="5" end="5"/>
                                            </p:txEl>
                                          </p:spTgt>
                                        </p:tgtEl>
                                      </p:cBhvr>
                                      <p:to x="100000" y="80000"/>
                                    </p:animScale>
                                    <p:animScale>
                                      <p:cBhvr>
                                        <p:cTn id="106" dur="166" decel="50000">
                                          <p:stCondLst>
                                            <p:cond delay="1338"/>
                                          </p:stCondLst>
                                        </p:cTn>
                                        <p:tgtEl>
                                          <p:spTgt spid="3">
                                            <p:txEl>
                                              <p:pRg st="5" end="5"/>
                                            </p:txEl>
                                          </p:spTgt>
                                        </p:tgtEl>
                                      </p:cBhvr>
                                      <p:to x="100000" y="100000"/>
                                    </p:animScale>
                                    <p:animScale>
                                      <p:cBhvr>
                                        <p:cTn id="107" dur="26">
                                          <p:stCondLst>
                                            <p:cond delay="1642"/>
                                          </p:stCondLst>
                                        </p:cTn>
                                        <p:tgtEl>
                                          <p:spTgt spid="3">
                                            <p:txEl>
                                              <p:pRg st="5" end="5"/>
                                            </p:txEl>
                                          </p:spTgt>
                                        </p:tgtEl>
                                      </p:cBhvr>
                                      <p:to x="100000" y="90000"/>
                                    </p:animScale>
                                    <p:animScale>
                                      <p:cBhvr>
                                        <p:cTn id="108" dur="166" decel="50000">
                                          <p:stCondLst>
                                            <p:cond delay="1668"/>
                                          </p:stCondLst>
                                        </p:cTn>
                                        <p:tgtEl>
                                          <p:spTgt spid="3">
                                            <p:txEl>
                                              <p:pRg st="5" end="5"/>
                                            </p:txEl>
                                          </p:spTgt>
                                        </p:tgtEl>
                                      </p:cBhvr>
                                      <p:to x="100000" y="100000"/>
                                    </p:animScale>
                                    <p:animScale>
                                      <p:cBhvr>
                                        <p:cTn id="109" dur="26">
                                          <p:stCondLst>
                                            <p:cond delay="1808"/>
                                          </p:stCondLst>
                                        </p:cTn>
                                        <p:tgtEl>
                                          <p:spTgt spid="3">
                                            <p:txEl>
                                              <p:pRg st="5" end="5"/>
                                            </p:txEl>
                                          </p:spTgt>
                                        </p:tgtEl>
                                      </p:cBhvr>
                                      <p:to x="100000" y="95000"/>
                                    </p:animScale>
                                    <p:animScale>
                                      <p:cBhvr>
                                        <p:cTn id="110" dur="166" decel="50000">
                                          <p:stCondLst>
                                            <p:cond delay="1834"/>
                                          </p:stCondLst>
                                        </p:cTn>
                                        <p:tgtEl>
                                          <p:spTgt spid="3">
                                            <p:txEl>
                                              <p:pRg st="5" end="5"/>
                                            </p:txEl>
                                          </p:spTgt>
                                        </p:tgtEl>
                                      </p:cBhvr>
                                      <p:to x="100000" y="100000"/>
                                    </p:animScale>
                                  </p:childTnLst>
                                </p:cTn>
                              </p:par>
                            </p:childTnLst>
                          </p:cTn>
                        </p:par>
                      </p:childTnLst>
                    </p:cTn>
                  </p:par>
                  <p:par>
                    <p:cTn id="111" fill="hold">
                      <p:stCondLst>
                        <p:cond delay="indefinite"/>
                      </p:stCondLst>
                      <p:childTnLst>
                        <p:par>
                          <p:cTn id="112" fill="hold">
                            <p:stCondLst>
                              <p:cond delay="0"/>
                            </p:stCondLst>
                            <p:childTnLst>
                              <p:par>
                                <p:cTn id="113" presetID="26" presetClass="entr" presetSubtype="0" fill="hold" grpId="0" nodeType="clickEffect">
                                  <p:stCondLst>
                                    <p:cond delay="0"/>
                                  </p:stCondLst>
                                  <p:childTnLst>
                                    <p:set>
                                      <p:cBhvr>
                                        <p:cTn id="114" dur="1" fill="hold">
                                          <p:stCondLst>
                                            <p:cond delay="0"/>
                                          </p:stCondLst>
                                        </p:cTn>
                                        <p:tgtEl>
                                          <p:spTgt spid="3">
                                            <p:txEl>
                                              <p:pRg st="6" end="6"/>
                                            </p:txEl>
                                          </p:spTgt>
                                        </p:tgtEl>
                                        <p:attrNameLst>
                                          <p:attrName>style.visibility</p:attrName>
                                        </p:attrNameLst>
                                      </p:cBhvr>
                                      <p:to>
                                        <p:strVal val="visible"/>
                                      </p:to>
                                    </p:set>
                                    <p:animEffect transition="in" filter="wipe(down)">
                                      <p:cBhvr>
                                        <p:cTn id="115" dur="580">
                                          <p:stCondLst>
                                            <p:cond delay="0"/>
                                          </p:stCondLst>
                                        </p:cTn>
                                        <p:tgtEl>
                                          <p:spTgt spid="3">
                                            <p:txEl>
                                              <p:pRg st="6" end="6"/>
                                            </p:txEl>
                                          </p:spTgt>
                                        </p:tgtEl>
                                      </p:cBhvr>
                                    </p:animEffect>
                                    <p:anim calcmode="lin" valueType="num">
                                      <p:cBhvr>
                                        <p:cTn id="116" dur="1822" tmFilter="0,0; 0.14,0.36; 0.43,0.73; 0.71,0.91; 1.0,1.0">
                                          <p:stCondLst>
                                            <p:cond delay="0"/>
                                          </p:stCondLst>
                                        </p:cTn>
                                        <p:tgtEl>
                                          <p:spTgt spid="3">
                                            <p:txEl>
                                              <p:pRg st="6" end="6"/>
                                            </p:txEl>
                                          </p:spTgt>
                                        </p:tgtEl>
                                        <p:attrNameLst>
                                          <p:attrName>ppt_x</p:attrName>
                                        </p:attrNameLst>
                                      </p:cBhvr>
                                      <p:tavLst>
                                        <p:tav tm="0">
                                          <p:val>
                                            <p:strVal val="#ppt_x-0.25"/>
                                          </p:val>
                                        </p:tav>
                                        <p:tav tm="100000">
                                          <p:val>
                                            <p:strVal val="#ppt_x"/>
                                          </p:val>
                                        </p:tav>
                                      </p:tavLst>
                                    </p:anim>
                                    <p:anim calcmode="lin" valueType="num">
                                      <p:cBhvr>
                                        <p:cTn id="117" dur="664" tmFilter="0.0,0.0; 0.25,0.07; 0.50,0.2; 0.75,0.467; 1.0,1.0">
                                          <p:stCondLst>
                                            <p:cond delay="0"/>
                                          </p:stCondLst>
                                        </p:cTn>
                                        <p:tgtEl>
                                          <p:spTgt spid="3">
                                            <p:txEl>
                                              <p:pRg st="6" end="6"/>
                                            </p:txEl>
                                          </p:spTgt>
                                        </p:tgtEl>
                                        <p:attrNameLst>
                                          <p:attrName>ppt_y</p:attrName>
                                        </p:attrNameLst>
                                      </p:cBhvr>
                                      <p:tavLst>
                                        <p:tav tm="0" fmla="#ppt_y-sin(pi*$)/3">
                                          <p:val>
                                            <p:fltVal val="0.5"/>
                                          </p:val>
                                        </p:tav>
                                        <p:tav tm="100000">
                                          <p:val>
                                            <p:fltVal val="1"/>
                                          </p:val>
                                        </p:tav>
                                      </p:tavLst>
                                    </p:anim>
                                    <p:anim calcmode="lin" valueType="num">
                                      <p:cBhvr>
                                        <p:cTn id="118" dur="664" tmFilter="0, 0; 0.125,0.2665; 0.25,0.4; 0.375,0.465; 0.5,0.5;  0.625,0.535; 0.75,0.6; 0.875,0.7335; 1,1">
                                          <p:stCondLst>
                                            <p:cond delay="664"/>
                                          </p:stCondLst>
                                        </p:cTn>
                                        <p:tgtEl>
                                          <p:spTgt spid="3">
                                            <p:txEl>
                                              <p:pRg st="6" end="6"/>
                                            </p:txEl>
                                          </p:spTgt>
                                        </p:tgtEl>
                                        <p:attrNameLst>
                                          <p:attrName>ppt_y</p:attrName>
                                        </p:attrNameLst>
                                      </p:cBhvr>
                                      <p:tavLst>
                                        <p:tav tm="0" fmla="#ppt_y-sin(pi*$)/9">
                                          <p:val>
                                            <p:fltVal val="0"/>
                                          </p:val>
                                        </p:tav>
                                        <p:tav tm="100000">
                                          <p:val>
                                            <p:fltVal val="1"/>
                                          </p:val>
                                        </p:tav>
                                      </p:tavLst>
                                    </p:anim>
                                    <p:anim calcmode="lin" valueType="num">
                                      <p:cBhvr>
                                        <p:cTn id="119" dur="332" tmFilter="0, 0; 0.125,0.2665; 0.25,0.4; 0.375,0.465; 0.5,0.5;  0.625,0.535; 0.75,0.6; 0.875,0.7335; 1,1">
                                          <p:stCondLst>
                                            <p:cond delay="1324"/>
                                          </p:stCondLst>
                                        </p:cTn>
                                        <p:tgtEl>
                                          <p:spTgt spid="3">
                                            <p:txEl>
                                              <p:pRg st="6" end="6"/>
                                            </p:txEl>
                                          </p:spTgt>
                                        </p:tgtEl>
                                        <p:attrNameLst>
                                          <p:attrName>ppt_y</p:attrName>
                                        </p:attrNameLst>
                                      </p:cBhvr>
                                      <p:tavLst>
                                        <p:tav tm="0" fmla="#ppt_y-sin(pi*$)/27">
                                          <p:val>
                                            <p:fltVal val="0"/>
                                          </p:val>
                                        </p:tav>
                                        <p:tav tm="100000">
                                          <p:val>
                                            <p:fltVal val="1"/>
                                          </p:val>
                                        </p:tav>
                                      </p:tavLst>
                                    </p:anim>
                                    <p:anim calcmode="lin" valueType="num">
                                      <p:cBhvr>
                                        <p:cTn id="120" dur="164" tmFilter="0, 0; 0.125,0.2665; 0.25,0.4; 0.375,0.465; 0.5,0.5;  0.625,0.535; 0.75,0.6; 0.875,0.7335; 1,1">
                                          <p:stCondLst>
                                            <p:cond delay="1656"/>
                                          </p:stCondLst>
                                        </p:cTn>
                                        <p:tgtEl>
                                          <p:spTgt spid="3">
                                            <p:txEl>
                                              <p:pRg st="6" end="6"/>
                                            </p:txEl>
                                          </p:spTgt>
                                        </p:tgtEl>
                                        <p:attrNameLst>
                                          <p:attrName>ppt_y</p:attrName>
                                        </p:attrNameLst>
                                      </p:cBhvr>
                                      <p:tavLst>
                                        <p:tav tm="0" fmla="#ppt_y-sin(pi*$)/81">
                                          <p:val>
                                            <p:fltVal val="0"/>
                                          </p:val>
                                        </p:tav>
                                        <p:tav tm="100000">
                                          <p:val>
                                            <p:fltVal val="1"/>
                                          </p:val>
                                        </p:tav>
                                      </p:tavLst>
                                    </p:anim>
                                    <p:animScale>
                                      <p:cBhvr>
                                        <p:cTn id="121" dur="26">
                                          <p:stCondLst>
                                            <p:cond delay="650"/>
                                          </p:stCondLst>
                                        </p:cTn>
                                        <p:tgtEl>
                                          <p:spTgt spid="3">
                                            <p:txEl>
                                              <p:pRg st="6" end="6"/>
                                            </p:txEl>
                                          </p:spTgt>
                                        </p:tgtEl>
                                      </p:cBhvr>
                                      <p:to x="100000" y="60000"/>
                                    </p:animScale>
                                    <p:animScale>
                                      <p:cBhvr>
                                        <p:cTn id="122" dur="166" decel="50000">
                                          <p:stCondLst>
                                            <p:cond delay="676"/>
                                          </p:stCondLst>
                                        </p:cTn>
                                        <p:tgtEl>
                                          <p:spTgt spid="3">
                                            <p:txEl>
                                              <p:pRg st="6" end="6"/>
                                            </p:txEl>
                                          </p:spTgt>
                                        </p:tgtEl>
                                      </p:cBhvr>
                                      <p:to x="100000" y="100000"/>
                                    </p:animScale>
                                    <p:animScale>
                                      <p:cBhvr>
                                        <p:cTn id="123" dur="26">
                                          <p:stCondLst>
                                            <p:cond delay="1312"/>
                                          </p:stCondLst>
                                        </p:cTn>
                                        <p:tgtEl>
                                          <p:spTgt spid="3">
                                            <p:txEl>
                                              <p:pRg st="6" end="6"/>
                                            </p:txEl>
                                          </p:spTgt>
                                        </p:tgtEl>
                                      </p:cBhvr>
                                      <p:to x="100000" y="80000"/>
                                    </p:animScale>
                                    <p:animScale>
                                      <p:cBhvr>
                                        <p:cTn id="124" dur="166" decel="50000">
                                          <p:stCondLst>
                                            <p:cond delay="1338"/>
                                          </p:stCondLst>
                                        </p:cTn>
                                        <p:tgtEl>
                                          <p:spTgt spid="3">
                                            <p:txEl>
                                              <p:pRg st="6" end="6"/>
                                            </p:txEl>
                                          </p:spTgt>
                                        </p:tgtEl>
                                      </p:cBhvr>
                                      <p:to x="100000" y="100000"/>
                                    </p:animScale>
                                    <p:animScale>
                                      <p:cBhvr>
                                        <p:cTn id="125" dur="26">
                                          <p:stCondLst>
                                            <p:cond delay="1642"/>
                                          </p:stCondLst>
                                        </p:cTn>
                                        <p:tgtEl>
                                          <p:spTgt spid="3">
                                            <p:txEl>
                                              <p:pRg st="6" end="6"/>
                                            </p:txEl>
                                          </p:spTgt>
                                        </p:tgtEl>
                                      </p:cBhvr>
                                      <p:to x="100000" y="90000"/>
                                    </p:animScale>
                                    <p:animScale>
                                      <p:cBhvr>
                                        <p:cTn id="126" dur="166" decel="50000">
                                          <p:stCondLst>
                                            <p:cond delay="1668"/>
                                          </p:stCondLst>
                                        </p:cTn>
                                        <p:tgtEl>
                                          <p:spTgt spid="3">
                                            <p:txEl>
                                              <p:pRg st="6" end="6"/>
                                            </p:txEl>
                                          </p:spTgt>
                                        </p:tgtEl>
                                      </p:cBhvr>
                                      <p:to x="100000" y="100000"/>
                                    </p:animScale>
                                    <p:animScale>
                                      <p:cBhvr>
                                        <p:cTn id="127" dur="26">
                                          <p:stCondLst>
                                            <p:cond delay="1808"/>
                                          </p:stCondLst>
                                        </p:cTn>
                                        <p:tgtEl>
                                          <p:spTgt spid="3">
                                            <p:txEl>
                                              <p:pRg st="6" end="6"/>
                                            </p:txEl>
                                          </p:spTgt>
                                        </p:tgtEl>
                                      </p:cBhvr>
                                      <p:to x="100000" y="95000"/>
                                    </p:animScale>
                                    <p:animScale>
                                      <p:cBhvr>
                                        <p:cTn id="128" dur="166" decel="50000">
                                          <p:stCondLst>
                                            <p:cond delay="1834"/>
                                          </p:stCondLst>
                                        </p:cTn>
                                        <p:tgtEl>
                                          <p:spTgt spid="3">
                                            <p:txEl>
                                              <p:pRg st="6" end="6"/>
                                            </p:txEl>
                                          </p:spTgt>
                                        </p:tgtEl>
                                      </p:cBhvr>
                                      <p:to x="100000" y="100000"/>
                                    </p:animScale>
                                  </p:childTnLst>
                                </p:cTn>
                              </p:par>
                            </p:childTnLst>
                          </p:cTn>
                        </p:par>
                      </p:childTnLst>
                    </p:cTn>
                  </p:par>
                  <p:par>
                    <p:cTn id="129" fill="hold">
                      <p:stCondLst>
                        <p:cond delay="indefinite"/>
                      </p:stCondLst>
                      <p:childTnLst>
                        <p:par>
                          <p:cTn id="130" fill="hold">
                            <p:stCondLst>
                              <p:cond delay="0"/>
                            </p:stCondLst>
                            <p:childTnLst>
                              <p:par>
                                <p:cTn id="131" presetID="26" presetClass="entr" presetSubtype="0" fill="hold" grpId="0" nodeType="clickEffect">
                                  <p:stCondLst>
                                    <p:cond delay="0"/>
                                  </p:stCondLst>
                                  <p:childTnLst>
                                    <p:set>
                                      <p:cBhvr>
                                        <p:cTn id="132" dur="1" fill="hold">
                                          <p:stCondLst>
                                            <p:cond delay="0"/>
                                          </p:stCondLst>
                                        </p:cTn>
                                        <p:tgtEl>
                                          <p:spTgt spid="3">
                                            <p:txEl>
                                              <p:pRg st="7" end="7"/>
                                            </p:txEl>
                                          </p:spTgt>
                                        </p:tgtEl>
                                        <p:attrNameLst>
                                          <p:attrName>style.visibility</p:attrName>
                                        </p:attrNameLst>
                                      </p:cBhvr>
                                      <p:to>
                                        <p:strVal val="visible"/>
                                      </p:to>
                                    </p:set>
                                    <p:animEffect transition="in" filter="wipe(down)">
                                      <p:cBhvr>
                                        <p:cTn id="133" dur="580">
                                          <p:stCondLst>
                                            <p:cond delay="0"/>
                                          </p:stCondLst>
                                        </p:cTn>
                                        <p:tgtEl>
                                          <p:spTgt spid="3">
                                            <p:txEl>
                                              <p:pRg st="7" end="7"/>
                                            </p:txEl>
                                          </p:spTgt>
                                        </p:tgtEl>
                                      </p:cBhvr>
                                    </p:animEffect>
                                    <p:anim calcmode="lin" valueType="num">
                                      <p:cBhvr>
                                        <p:cTn id="134" dur="1822" tmFilter="0,0; 0.14,0.36; 0.43,0.73; 0.71,0.91; 1.0,1.0">
                                          <p:stCondLst>
                                            <p:cond delay="0"/>
                                          </p:stCondLst>
                                        </p:cTn>
                                        <p:tgtEl>
                                          <p:spTgt spid="3">
                                            <p:txEl>
                                              <p:pRg st="7" end="7"/>
                                            </p:txEl>
                                          </p:spTgt>
                                        </p:tgtEl>
                                        <p:attrNameLst>
                                          <p:attrName>ppt_x</p:attrName>
                                        </p:attrNameLst>
                                      </p:cBhvr>
                                      <p:tavLst>
                                        <p:tav tm="0">
                                          <p:val>
                                            <p:strVal val="#ppt_x-0.25"/>
                                          </p:val>
                                        </p:tav>
                                        <p:tav tm="100000">
                                          <p:val>
                                            <p:strVal val="#ppt_x"/>
                                          </p:val>
                                        </p:tav>
                                      </p:tavLst>
                                    </p:anim>
                                    <p:anim calcmode="lin" valueType="num">
                                      <p:cBhvr>
                                        <p:cTn id="135" dur="664" tmFilter="0.0,0.0; 0.25,0.07; 0.50,0.2; 0.75,0.467; 1.0,1.0">
                                          <p:stCondLst>
                                            <p:cond delay="0"/>
                                          </p:stCondLst>
                                        </p:cTn>
                                        <p:tgtEl>
                                          <p:spTgt spid="3">
                                            <p:txEl>
                                              <p:pRg st="7" end="7"/>
                                            </p:txEl>
                                          </p:spTgt>
                                        </p:tgtEl>
                                        <p:attrNameLst>
                                          <p:attrName>ppt_y</p:attrName>
                                        </p:attrNameLst>
                                      </p:cBhvr>
                                      <p:tavLst>
                                        <p:tav tm="0" fmla="#ppt_y-sin(pi*$)/3">
                                          <p:val>
                                            <p:fltVal val="0.5"/>
                                          </p:val>
                                        </p:tav>
                                        <p:tav tm="100000">
                                          <p:val>
                                            <p:fltVal val="1"/>
                                          </p:val>
                                        </p:tav>
                                      </p:tavLst>
                                    </p:anim>
                                    <p:anim calcmode="lin" valueType="num">
                                      <p:cBhvr>
                                        <p:cTn id="136" dur="664" tmFilter="0, 0; 0.125,0.2665; 0.25,0.4; 0.375,0.465; 0.5,0.5;  0.625,0.535; 0.75,0.6; 0.875,0.7335; 1,1">
                                          <p:stCondLst>
                                            <p:cond delay="664"/>
                                          </p:stCondLst>
                                        </p:cTn>
                                        <p:tgtEl>
                                          <p:spTgt spid="3">
                                            <p:txEl>
                                              <p:pRg st="7" end="7"/>
                                            </p:txEl>
                                          </p:spTgt>
                                        </p:tgtEl>
                                        <p:attrNameLst>
                                          <p:attrName>ppt_y</p:attrName>
                                        </p:attrNameLst>
                                      </p:cBhvr>
                                      <p:tavLst>
                                        <p:tav tm="0" fmla="#ppt_y-sin(pi*$)/9">
                                          <p:val>
                                            <p:fltVal val="0"/>
                                          </p:val>
                                        </p:tav>
                                        <p:tav tm="100000">
                                          <p:val>
                                            <p:fltVal val="1"/>
                                          </p:val>
                                        </p:tav>
                                      </p:tavLst>
                                    </p:anim>
                                    <p:anim calcmode="lin" valueType="num">
                                      <p:cBhvr>
                                        <p:cTn id="137" dur="332" tmFilter="0, 0; 0.125,0.2665; 0.25,0.4; 0.375,0.465; 0.5,0.5;  0.625,0.535; 0.75,0.6; 0.875,0.7335; 1,1">
                                          <p:stCondLst>
                                            <p:cond delay="1324"/>
                                          </p:stCondLst>
                                        </p:cTn>
                                        <p:tgtEl>
                                          <p:spTgt spid="3">
                                            <p:txEl>
                                              <p:pRg st="7" end="7"/>
                                            </p:txEl>
                                          </p:spTgt>
                                        </p:tgtEl>
                                        <p:attrNameLst>
                                          <p:attrName>ppt_y</p:attrName>
                                        </p:attrNameLst>
                                      </p:cBhvr>
                                      <p:tavLst>
                                        <p:tav tm="0" fmla="#ppt_y-sin(pi*$)/27">
                                          <p:val>
                                            <p:fltVal val="0"/>
                                          </p:val>
                                        </p:tav>
                                        <p:tav tm="100000">
                                          <p:val>
                                            <p:fltVal val="1"/>
                                          </p:val>
                                        </p:tav>
                                      </p:tavLst>
                                    </p:anim>
                                    <p:anim calcmode="lin" valueType="num">
                                      <p:cBhvr>
                                        <p:cTn id="138" dur="164" tmFilter="0, 0; 0.125,0.2665; 0.25,0.4; 0.375,0.465; 0.5,0.5;  0.625,0.535; 0.75,0.6; 0.875,0.7335; 1,1">
                                          <p:stCondLst>
                                            <p:cond delay="1656"/>
                                          </p:stCondLst>
                                        </p:cTn>
                                        <p:tgtEl>
                                          <p:spTgt spid="3">
                                            <p:txEl>
                                              <p:pRg st="7" end="7"/>
                                            </p:txEl>
                                          </p:spTgt>
                                        </p:tgtEl>
                                        <p:attrNameLst>
                                          <p:attrName>ppt_y</p:attrName>
                                        </p:attrNameLst>
                                      </p:cBhvr>
                                      <p:tavLst>
                                        <p:tav tm="0" fmla="#ppt_y-sin(pi*$)/81">
                                          <p:val>
                                            <p:fltVal val="0"/>
                                          </p:val>
                                        </p:tav>
                                        <p:tav tm="100000">
                                          <p:val>
                                            <p:fltVal val="1"/>
                                          </p:val>
                                        </p:tav>
                                      </p:tavLst>
                                    </p:anim>
                                    <p:animScale>
                                      <p:cBhvr>
                                        <p:cTn id="139" dur="26">
                                          <p:stCondLst>
                                            <p:cond delay="650"/>
                                          </p:stCondLst>
                                        </p:cTn>
                                        <p:tgtEl>
                                          <p:spTgt spid="3">
                                            <p:txEl>
                                              <p:pRg st="7" end="7"/>
                                            </p:txEl>
                                          </p:spTgt>
                                        </p:tgtEl>
                                      </p:cBhvr>
                                      <p:to x="100000" y="60000"/>
                                    </p:animScale>
                                    <p:animScale>
                                      <p:cBhvr>
                                        <p:cTn id="140" dur="166" decel="50000">
                                          <p:stCondLst>
                                            <p:cond delay="676"/>
                                          </p:stCondLst>
                                        </p:cTn>
                                        <p:tgtEl>
                                          <p:spTgt spid="3">
                                            <p:txEl>
                                              <p:pRg st="7" end="7"/>
                                            </p:txEl>
                                          </p:spTgt>
                                        </p:tgtEl>
                                      </p:cBhvr>
                                      <p:to x="100000" y="100000"/>
                                    </p:animScale>
                                    <p:animScale>
                                      <p:cBhvr>
                                        <p:cTn id="141" dur="26">
                                          <p:stCondLst>
                                            <p:cond delay="1312"/>
                                          </p:stCondLst>
                                        </p:cTn>
                                        <p:tgtEl>
                                          <p:spTgt spid="3">
                                            <p:txEl>
                                              <p:pRg st="7" end="7"/>
                                            </p:txEl>
                                          </p:spTgt>
                                        </p:tgtEl>
                                      </p:cBhvr>
                                      <p:to x="100000" y="80000"/>
                                    </p:animScale>
                                    <p:animScale>
                                      <p:cBhvr>
                                        <p:cTn id="142" dur="166" decel="50000">
                                          <p:stCondLst>
                                            <p:cond delay="1338"/>
                                          </p:stCondLst>
                                        </p:cTn>
                                        <p:tgtEl>
                                          <p:spTgt spid="3">
                                            <p:txEl>
                                              <p:pRg st="7" end="7"/>
                                            </p:txEl>
                                          </p:spTgt>
                                        </p:tgtEl>
                                      </p:cBhvr>
                                      <p:to x="100000" y="100000"/>
                                    </p:animScale>
                                    <p:animScale>
                                      <p:cBhvr>
                                        <p:cTn id="143" dur="26">
                                          <p:stCondLst>
                                            <p:cond delay="1642"/>
                                          </p:stCondLst>
                                        </p:cTn>
                                        <p:tgtEl>
                                          <p:spTgt spid="3">
                                            <p:txEl>
                                              <p:pRg st="7" end="7"/>
                                            </p:txEl>
                                          </p:spTgt>
                                        </p:tgtEl>
                                      </p:cBhvr>
                                      <p:to x="100000" y="90000"/>
                                    </p:animScale>
                                    <p:animScale>
                                      <p:cBhvr>
                                        <p:cTn id="144" dur="166" decel="50000">
                                          <p:stCondLst>
                                            <p:cond delay="1668"/>
                                          </p:stCondLst>
                                        </p:cTn>
                                        <p:tgtEl>
                                          <p:spTgt spid="3">
                                            <p:txEl>
                                              <p:pRg st="7" end="7"/>
                                            </p:txEl>
                                          </p:spTgt>
                                        </p:tgtEl>
                                      </p:cBhvr>
                                      <p:to x="100000" y="100000"/>
                                    </p:animScale>
                                    <p:animScale>
                                      <p:cBhvr>
                                        <p:cTn id="145" dur="26">
                                          <p:stCondLst>
                                            <p:cond delay="1808"/>
                                          </p:stCondLst>
                                        </p:cTn>
                                        <p:tgtEl>
                                          <p:spTgt spid="3">
                                            <p:txEl>
                                              <p:pRg st="7" end="7"/>
                                            </p:txEl>
                                          </p:spTgt>
                                        </p:tgtEl>
                                      </p:cBhvr>
                                      <p:to x="100000" y="95000"/>
                                    </p:animScale>
                                    <p:animScale>
                                      <p:cBhvr>
                                        <p:cTn id="146" dur="166" decel="50000">
                                          <p:stCondLst>
                                            <p:cond delay="1834"/>
                                          </p:stCondLst>
                                        </p:cTn>
                                        <p:tgtEl>
                                          <p:spTgt spid="3">
                                            <p:txEl>
                                              <p:pRg st="7" end="7"/>
                                            </p:txEl>
                                          </p:spTgt>
                                        </p:tgtEl>
                                      </p:cBhvr>
                                      <p:to x="100000" y="100000"/>
                                    </p:animScale>
                                  </p:childTnLst>
                                </p:cTn>
                              </p:par>
                            </p:childTnLst>
                          </p:cTn>
                        </p:par>
                      </p:childTnLst>
                    </p:cTn>
                  </p:par>
                  <p:par>
                    <p:cTn id="147" fill="hold">
                      <p:stCondLst>
                        <p:cond delay="indefinite"/>
                      </p:stCondLst>
                      <p:childTnLst>
                        <p:par>
                          <p:cTn id="148" fill="hold">
                            <p:stCondLst>
                              <p:cond delay="0"/>
                            </p:stCondLst>
                            <p:childTnLst>
                              <p:par>
                                <p:cTn id="149" presetID="26" presetClass="entr" presetSubtype="0" fill="hold" grpId="0" nodeType="clickEffect">
                                  <p:stCondLst>
                                    <p:cond delay="0"/>
                                  </p:stCondLst>
                                  <p:childTnLst>
                                    <p:set>
                                      <p:cBhvr>
                                        <p:cTn id="150" dur="1" fill="hold">
                                          <p:stCondLst>
                                            <p:cond delay="0"/>
                                          </p:stCondLst>
                                        </p:cTn>
                                        <p:tgtEl>
                                          <p:spTgt spid="3">
                                            <p:txEl>
                                              <p:pRg st="8" end="8"/>
                                            </p:txEl>
                                          </p:spTgt>
                                        </p:tgtEl>
                                        <p:attrNameLst>
                                          <p:attrName>style.visibility</p:attrName>
                                        </p:attrNameLst>
                                      </p:cBhvr>
                                      <p:to>
                                        <p:strVal val="visible"/>
                                      </p:to>
                                    </p:set>
                                    <p:animEffect transition="in" filter="wipe(down)">
                                      <p:cBhvr>
                                        <p:cTn id="151" dur="580">
                                          <p:stCondLst>
                                            <p:cond delay="0"/>
                                          </p:stCondLst>
                                        </p:cTn>
                                        <p:tgtEl>
                                          <p:spTgt spid="3">
                                            <p:txEl>
                                              <p:pRg st="8" end="8"/>
                                            </p:txEl>
                                          </p:spTgt>
                                        </p:tgtEl>
                                      </p:cBhvr>
                                    </p:animEffect>
                                    <p:anim calcmode="lin" valueType="num">
                                      <p:cBhvr>
                                        <p:cTn id="152" dur="1822" tmFilter="0,0; 0.14,0.36; 0.43,0.73; 0.71,0.91; 1.0,1.0">
                                          <p:stCondLst>
                                            <p:cond delay="0"/>
                                          </p:stCondLst>
                                        </p:cTn>
                                        <p:tgtEl>
                                          <p:spTgt spid="3">
                                            <p:txEl>
                                              <p:pRg st="8" end="8"/>
                                            </p:txEl>
                                          </p:spTgt>
                                        </p:tgtEl>
                                        <p:attrNameLst>
                                          <p:attrName>ppt_x</p:attrName>
                                        </p:attrNameLst>
                                      </p:cBhvr>
                                      <p:tavLst>
                                        <p:tav tm="0">
                                          <p:val>
                                            <p:strVal val="#ppt_x-0.25"/>
                                          </p:val>
                                        </p:tav>
                                        <p:tav tm="100000">
                                          <p:val>
                                            <p:strVal val="#ppt_x"/>
                                          </p:val>
                                        </p:tav>
                                      </p:tavLst>
                                    </p:anim>
                                    <p:anim calcmode="lin" valueType="num">
                                      <p:cBhvr>
                                        <p:cTn id="153" dur="664" tmFilter="0.0,0.0; 0.25,0.07; 0.50,0.2; 0.75,0.467; 1.0,1.0">
                                          <p:stCondLst>
                                            <p:cond delay="0"/>
                                          </p:stCondLst>
                                        </p:cTn>
                                        <p:tgtEl>
                                          <p:spTgt spid="3">
                                            <p:txEl>
                                              <p:pRg st="8" end="8"/>
                                            </p:txEl>
                                          </p:spTgt>
                                        </p:tgtEl>
                                        <p:attrNameLst>
                                          <p:attrName>ppt_y</p:attrName>
                                        </p:attrNameLst>
                                      </p:cBhvr>
                                      <p:tavLst>
                                        <p:tav tm="0" fmla="#ppt_y-sin(pi*$)/3">
                                          <p:val>
                                            <p:fltVal val="0.5"/>
                                          </p:val>
                                        </p:tav>
                                        <p:tav tm="100000">
                                          <p:val>
                                            <p:fltVal val="1"/>
                                          </p:val>
                                        </p:tav>
                                      </p:tavLst>
                                    </p:anim>
                                    <p:anim calcmode="lin" valueType="num">
                                      <p:cBhvr>
                                        <p:cTn id="154" dur="664" tmFilter="0, 0; 0.125,0.2665; 0.25,0.4; 0.375,0.465; 0.5,0.5;  0.625,0.535; 0.75,0.6; 0.875,0.7335; 1,1">
                                          <p:stCondLst>
                                            <p:cond delay="664"/>
                                          </p:stCondLst>
                                        </p:cTn>
                                        <p:tgtEl>
                                          <p:spTgt spid="3">
                                            <p:txEl>
                                              <p:pRg st="8" end="8"/>
                                            </p:txEl>
                                          </p:spTgt>
                                        </p:tgtEl>
                                        <p:attrNameLst>
                                          <p:attrName>ppt_y</p:attrName>
                                        </p:attrNameLst>
                                      </p:cBhvr>
                                      <p:tavLst>
                                        <p:tav tm="0" fmla="#ppt_y-sin(pi*$)/9">
                                          <p:val>
                                            <p:fltVal val="0"/>
                                          </p:val>
                                        </p:tav>
                                        <p:tav tm="100000">
                                          <p:val>
                                            <p:fltVal val="1"/>
                                          </p:val>
                                        </p:tav>
                                      </p:tavLst>
                                    </p:anim>
                                    <p:anim calcmode="lin" valueType="num">
                                      <p:cBhvr>
                                        <p:cTn id="155" dur="332" tmFilter="0, 0; 0.125,0.2665; 0.25,0.4; 0.375,0.465; 0.5,0.5;  0.625,0.535; 0.75,0.6; 0.875,0.7335; 1,1">
                                          <p:stCondLst>
                                            <p:cond delay="1324"/>
                                          </p:stCondLst>
                                        </p:cTn>
                                        <p:tgtEl>
                                          <p:spTgt spid="3">
                                            <p:txEl>
                                              <p:pRg st="8" end="8"/>
                                            </p:txEl>
                                          </p:spTgt>
                                        </p:tgtEl>
                                        <p:attrNameLst>
                                          <p:attrName>ppt_y</p:attrName>
                                        </p:attrNameLst>
                                      </p:cBhvr>
                                      <p:tavLst>
                                        <p:tav tm="0" fmla="#ppt_y-sin(pi*$)/27">
                                          <p:val>
                                            <p:fltVal val="0"/>
                                          </p:val>
                                        </p:tav>
                                        <p:tav tm="100000">
                                          <p:val>
                                            <p:fltVal val="1"/>
                                          </p:val>
                                        </p:tav>
                                      </p:tavLst>
                                    </p:anim>
                                    <p:anim calcmode="lin" valueType="num">
                                      <p:cBhvr>
                                        <p:cTn id="156" dur="164" tmFilter="0, 0; 0.125,0.2665; 0.25,0.4; 0.375,0.465; 0.5,0.5;  0.625,0.535; 0.75,0.6; 0.875,0.7335; 1,1">
                                          <p:stCondLst>
                                            <p:cond delay="1656"/>
                                          </p:stCondLst>
                                        </p:cTn>
                                        <p:tgtEl>
                                          <p:spTgt spid="3">
                                            <p:txEl>
                                              <p:pRg st="8" end="8"/>
                                            </p:txEl>
                                          </p:spTgt>
                                        </p:tgtEl>
                                        <p:attrNameLst>
                                          <p:attrName>ppt_y</p:attrName>
                                        </p:attrNameLst>
                                      </p:cBhvr>
                                      <p:tavLst>
                                        <p:tav tm="0" fmla="#ppt_y-sin(pi*$)/81">
                                          <p:val>
                                            <p:fltVal val="0"/>
                                          </p:val>
                                        </p:tav>
                                        <p:tav tm="100000">
                                          <p:val>
                                            <p:fltVal val="1"/>
                                          </p:val>
                                        </p:tav>
                                      </p:tavLst>
                                    </p:anim>
                                    <p:animScale>
                                      <p:cBhvr>
                                        <p:cTn id="157" dur="26">
                                          <p:stCondLst>
                                            <p:cond delay="650"/>
                                          </p:stCondLst>
                                        </p:cTn>
                                        <p:tgtEl>
                                          <p:spTgt spid="3">
                                            <p:txEl>
                                              <p:pRg st="8" end="8"/>
                                            </p:txEl>
                                          </p:spTgt>
                                        </p:tgtEl>
                                      </p:cBhvr>
                                      <p:to x="100000" y="60000"/>
                                    </p:animScale>
                                    <p:animScale>
                                      <p:cBhvr>
                                        <p:cTn id="158" dur="166" decel="50000">
                                          <p:stCondLst>
                                            <p:cond delay="676"/>
                                          </p:stCondLst>
                                        </p:cTn>
                                        <p:tgtEl>
                                          <p:spTgt spid="3">
                                            <p:txEl>
                                              <p:pRg st="8" end="8"/>
                                            </p:txEl>
                                          </p:spTgt>
                                        </p:tgtEl>
                                      </p:cBhvr>
                                      <p:to x="100000" y="100000"/>
                                    </p:animScale>
                                    <p:animScale>
                                      <p:cBhvr>
                                        <p:cTn id="159" dur="26">
                                          <p:stCondLst>
                                            <p:cond delay="1312"/>
                                          </p:stCondLst>
                                        </p:cTn>
                                        <p:tgtEl>
                                          <p:spTgt spid="3">
                                            <p:txEl>
                                              <p:pRg st="8" end="8"/>
                                            </p:txEl>
                                          </p:spTgt>
                                        </p:tgtEl>
                                      </p:cBhvr>
                                      <p:to x="100000" y="80000"/>
                                    </p:animScale>
                                    <p:animScale>
                                      <p:cBhvr>
                                        <p:cTn id="160" dur="166" decel="50000">
                                          <p:stCondLst>
                                            <p:cond delay="1338"/>
                                          </p:stCondLst>
                                        </p:cTn>
                                        <p:tgtEl>
                                          <p:spTgt spid="3">
                                            <p:txEl>
                                              <p:pRg st="8" end="8"/>
                                            </p:txEl>
                                          </p:spTgt>
                                        </p:tgtEl>
                                      </p:cBhvr>
                                      <p:to x="100000" y="100000"/>
                                    </p:animScale>
                                    <p:animScale>
                                      <p:cBhvr>
                                        <p:cTn id="161" dur="26">
                                          <p:stCondLst>
                                            <p:cond delay="1642"/>
                                          </p:stCondLst>
                                        </p:cTn>
                                        <p:tgtEl>
                                          <p:spTgt spid="3">
                                            <p:txEl>
                                              <p:pRg st="8" end="8"/>
                                            </p:txEl>
                                          </p:spTgt>
                                        </p:tgtEl>
                                      </p:cBhvr>
                                      <p:to x="100000" y="90000"/>
                                    </p:animScale>
                                    <p:animScale>
                                      <p:cBhvr>
                                        <p:cTn id="162" dur="166" decel="50000">
                                          <p:stCondLst>
                                            <p:cond delay="1668"/>
                                          </p:stCondLst>
                                        </p:cTn>
                                        <p:tgtEl>
                                          <p:spTgt spid="3">
                                            <p:txEl>
                                              <p:pRg st="8" end="8"/>
                                            </p:txEl>
                                          </p:spTgt>
                                        </p:tgtEl>
                                      </p:cBhvr>
                                      <p:to x="100000" y="100000"/>
                                    </p:animScale>
                                    <p:animScale>
                                      <p:cBhvr>
                                        <p:cTn id="163" dur="26">
                                          <p:stCondLst>
                                            <p:cond delay="1808"/>
                                          </p:stCondLst>
                                        </p:cTn>
                                        <p:tgtEl>
                                          <p:spTgt spid="3">
                                            <p:txEl>
                                              <p:pRg st="8" end="8"/>
                                            </p:txEl>
                                          </p:spTgt>
                                        </p:tgtEl>
                                      </p:cBhvr>
                                      <p:to x="100000" y="95000"/>
                                    </p:animScale>
                                    <p:animScale>
                                      <p:cBhvr>
                                        <p:cTn id="164" dur="166" decel="50000">
                                          <p:stCondLst>
                                            <p:cond delay="1834"/>
                                          </p:stCondLst>
                                        </p:cTn>
                                        <p:tgtEl>
                                          <p:spTgt spid="3">
                                            <p:txEl>
                                              <p:pRg st="8" end="8"/>
                                            </p:txEl>
                                          </p:spTgt>
                                        </p:tgtEl>
                                      </p:cBhvr>
                                      <p:to x="100000" y="100000"/>
                                    </p:animScale>
                                  </p:childTnLst>
                                </p:cTn>
                              </p:par>
                            </p:childTnLst>
                          </p:cTn>
                        </p:par>
                      </p:childTnLst>
                    </p:cTn>
                  </p:par>
                  <p:par>
                    <p:cTn id="165" fill="hold">
                      <p:stCondLst>
                        <p:cond delay="indefinite"/>
                      </p:stCondLst>
                      <p:childTnLst>
                        <p:par>
                          <p:cTn id="166" fill="hold">
                            <p:stCondLst>
                              <p:cond delay="0"/>
                            </p:stCondLst>
                            <p:childTnLst>
                              <p:par>
                                <p:cTn id="167" presetID="26" presetClass="entr" presetSubtype="0" fill="hold" grpId="0" nodeType="clickEffect">
                                  <p:stCondLst>
                                    <p:cond delay="0"/>
                                  </p:stCondLst>
                                  <p:childTnLst>
                                    <p:set>
                                      <p:cBhvr>
                                        <p:cTn id="168" dur="1" fill="hold">
                                          <p:stCondLst>
                                            <p:cond delay="0"/>
                                          </p:stCondLst>
                                        </p:cTn>
                                        <p:tgtEl>
                                          <p:spTgt spid="3">
                                            <p:txEl>
                                              <p:pRg st="9" end="9"/>
                                            </p:txEl>
                                          </p:spTgt>
                                        </p:tgtEl>
                                        <p:attrNameLst>
                                          <p:attrName>style.visibility</p:attrName>
                                        </p:attrNameLst>
                                      </p:cBhvr>
                                      <p:to>
                                        <p:strVal val="visible"/>
                                      </p:to>
                                    </p:set>
                                    <p:animEffect transition="in" filter="wipe(down)">
                                      <p:cBhvr>
                                        <p:cTn id="169" dur="580">
                                          <p:stCondLst>
                                            <p:cond delay="0"/>
                                          </p:stCondLst>
                                        </p:cTn>
                                        <p:tgtEl>
                                          <p:spTgt spid="3">
                                            <p:txEl>
                                              <p:pRg st="9" end="9"/>
                                            </p:txEl>
                                          </p:spTgt>
                                        </p:tgtEl>
                                      </p:cBhvr>
                                    </p:animEffect>
                                    <p:anim calcmode="lin" valueType="num">
                                      <p:cBhvr>
                                        <p:cTn id="170" dur="1822" tmFilter="0,0; 0.14,0.36; 0.43,0.73; 0.71,0.91; 1.0,1.0">
                                          <p:stCondLst>
                                            <p:cond delay="0"/>
                                          </p:stCondLst>
                                        </p:cTn>
                                        <p:tgtEl>
                                          <p:spTgt spid="3">
                                            <p:txEl>
                                              <p:pRg st="9" end="9"/>
                                            </p:txEl>
                                          </p:spTgt>
                                        </p:tgtEl>
                                        <p:attrNameLst>
                                          <p:attrName>ppt_x</p:attrName>
                                        </p:attrNameLst>
                                      </p:cBhvr>
                                      <p:tavLst>
                                        <p:tav tm="0">
                                          <p:val>
                                            <p:strVal val="#ppt_x-0.25"/>
                                          </p:val>
                                        </p:tav>
                                        <p:tav tm="100000">
                                          <p:val>
                                            <p:strVal val="#ppt_x"/>
                                          </p:val>
                                        </p:tav>
                                      </p:tavLst>
                                    </p:anim>
                                    <p:anim calcmode="lin" valueType="num">
                                      <p:cBhvr>
                                        <p:cTn id="171" dur="664" tmFilter="0.0,0.0; 0.25,0.07; 0.50,0.2; 0.75,0.467; 1.0,1.0">
                                          <p:stCondLst>
                                            <p:cond delay="0"/>
                                          </p:stCondLst>
                                        </p:cTn>
                                        <p:tgtEl>
                                          <p:spTgt spid="3">
                                            <p:txEl>
                                              <p:pRg st="9" end="9"/>
                                            </p:txEl>
                                          </p:spTgt>
                                        </p:tgtEl>
                                        <p:attrNameLst>
                                          <p:attrName>ppt_y</p:attrName>
                                        </p:attrNameLst>
                                      </p:cBhvr>
                                      <p:tavLst>
                                        <p:tav tm="0" fmla="#ppt_y-sin(pi*$)/3">
                                          <p:val>
                                            <p:fltVal val="0.5"/>
                                          </p:val>
                                        </p:tav>
                                        <p:tav tm="100000">
                                          <p:val>
                                            <p:fltVal val="1"/>
                                          </p:val>
                                        </p:tav>
                                      </p:tavLst>
                                    </p:anim>
                                    <p:anim calcmode="lin" valueType="num">
                                      <p:cBhvr>
                                        <p:cTn id="172" dur="664" tmFilter="0, 0; 0.125,0.2665; 0.25,0.4; 0.375,0.465; 0.5,0.5;  0.625,0.535; 0.75,0.6; 0.875,0.7335; 1,1">
                                          <p:stCondLst>
                                            <p:cond delay="664"/>
                                          </p:stCondLst>
                                        </p:cTn>
                                        <p:tgtEl>
                                          <p:spTgt spid="3">
                                            <p:txEl>
                                              <p:pRg st="9" end="9"/>
                                            </p:txEl>
                                          </p:spTgt>
                                        </p:tgtEl>
                                        <p:attrNameLst>
                                          <p:attrName>ppt_y</p:attrName>
                                        </p:attrNameLst>
                                      </p:cBhvr>
                                      <p:tavLst>
                                        <p:tav tm="0" fmla="#ppt_y-sin(pi*$)/9">
                                          <p:val>
                                            <p:fltVal val="0"/>
                                          </p:val>
                                        </p:tav>
                                        <p:tav tm="100000">
                                          <p:val>
                                            <p:fltVal val="1"/>
                                          </p:val>
                                        </p:tav>
                                      </p:tavLst>
                                    </p:anim>
                                    <p:anim calcmode="lin" valueType="num">
                                      <p:cBhvr>
                                        <p:cTn id="173" dur="332" tmFilter="0, 0; 0.125,0.2665; 0.25,0.4; 0.375,0.465; 0.5,0.5;  0.625,0.535; 0.75,0.6; 0.875,0.7335; 1,1">
                                          <p:stCondLst>
                                            <p:cond delay="1324"/>
                                          </p:stCondLst>
                                        </p:cTn>
                                        <p:tgtEl>
                                          <p:spTgt spid="3">
                                            <p:txEl>
                                              <p:pRg st="9" end="9"/>
                                            </p:txEl>
                                          </p:spTgt>
                                        </p:tgtEl>
                                        <p:attrNameLst>
                                          <p:attrName>ppt_y</p:attrName>
                                        </p:attrNameLst>
                                      </p:cBhvr>
                                      <p:tavLst>
                                        <p:tav tm="0" fmla="#ppt_y-sin(pi*$)/27">
                                          <p:val>
                                            <p:fltVal val="0"/>
                                          </p:val>
                                        </p:tav>
                                        <p:tav tm="100000">
                                          <p:val>
                                            <p:fltVal val="1"/>
                                          </p:val>
                                        </p:tav>
                                      </p:tavLst>
                                    </p:anim>
                                    <p:anim calcmode="lin" valueType="num">
                                      <p:cBhvr>
                                        <p:cTn id="174" dur="164" tmFilter="0, 0; 0.125,0.2665; 0.25,0.4; 0.375,0.465; 0.5,0.5;  0.625,0.535; 0.75,0.6; 0.875,0.7335; 1,1">
                                          <p:stCondLst>
                                            <p:cond delay="1656"/>
                                          </p:stCondLst>
                                        </p:cTn>
                                        <p:tgtEl>
                                          <p:spTgt spid="3">
                                            <p:txEl>
                                              <p:pRg st="9" end="9"/>
                                            </p:txEl>
                                          </p:spTgt>
                                        </p:tgtEl>
                                        <p:attrNameLst>
                                          <p:attrName>ppt_y</p:attrName>
                                        </p:attrNameLst>
                                      </p:cBhvr>
                                      <p:tavLst>
                                        <p:tav tm="0" fmla="#ppt_y-sin(pi*$)/81">
                                          <p:val>
                                            <p:fltVal val="0"/>
                                          </p:val>
                                        </p:tav>
                                        <p:tav tm="100000">
                                          <p:val>
                                            <p:fltVal val="1"/>
                                          </p:val>
                                        </p:tav>
                                      </p:tavLst>
                                    </p:anim>
                                    <p:animScale>
                                      <p:cBhvr>
                                        <p:cTn id="175" dur="26">
                                          <p:stCondLst>
                                            <p:cond delay="650"/>
                                          </p:stCondLst>
                                        </p:cTn>
                                        <p:tgtEl>
                                          <p:spTgt spid="3">
                                            <p:txEl>
                                              <p:pRg st="9" end="9"/>
                                            </p:txEl>
                                          </p:spTgt>
                                        </p:tgtEl>
                                      </p:cBhvr>
                                      <p:to x="100000" y="60000"/>
                                    </p:animScale>
                                    <p:animScale>
                                      <p:cBhvr>
                                        <p:cTn id="176" dur="166" decel="50000">
                                          <p:stCondLst>
                                            <p:cond delay="676"/>
                                          </p:stCondLst>
                                        </p:cTn>
                                        <p:tgtEl>
                                          <p:spTgt spid="3">
                                            <p:txEl>
                                              <p:pRg st="9" end="9"/>
                                            </p:txEl>
                                          </p:spTgt>
                                        </p:tgtEl>
                                      </p:cBhvr>
                                      <p:to x="100000" y="100000"/>
                                    </p:animScale>
                                    <p:animScale>
                                      <p:cBhvr>
                                        <p:cTn id="177" dur="26">
                                          <p:stCondLst>
                                            <p:cond delay="1312"/>
                                          </p:stCondLst>
                                        </p:cTn>
                                        <p:tgtEl>
                                          <p:spTgt spid="3">
                                            <p:txEl>
                                              <p:pRg st="9" end="9"/>
                                            </p:txEl>
                                          </p:spTgt>
                                        </p:tgtEl>
                                      </p:cBhvr>
                                      <p:to x="100000" y="80000"/>
                                    </p:animScale>
                                    <p:animScale>
                                      <p:cBhvr>
                                        <p:cTn id="178" dur="166" decel="50000">
                                          <p:stCondLst>
                                            <p:cond delay="1338"/>
                                          </p:stCondLst>
                                        </p:cTn>
                                        <p:tgtEl>
                                          <p:spTgt spid="3">
                                            <p:txEl>
                                              <p:pRg st="9" end="9"/>
                                            </p:txEl>
                                          </p:spTgt>
                                        </p:tgtEl>
                                      </p:cBhvr>
                                      <p:to x="100000" y="100000"/>
                                    </p:animScale>
                                    <p:animScale>
                                      <p:cBhvr>
                                        <p:cTn id="179" dur="26">
                                          <p:stCondLst>
                                            <p:cond delay="1642"/>
                                          </p:stCondLst>
                                        </p:cTn>
                                        <p:tgtEl>
                                          <p:spTgt spid="3">
                                            <p:txEl>
                                              <p:pRg st="9" end="9"/>
                                            </p:txEl>
                                          </p:spTgt>
                                        </p:tgtEl>
                                      </p:cBhvr>
                                      <p:to x="100000" y="90000"/>
                                    </p:animScale>
                                    <p:animScale>
                                      <p:cBhvr>
                                        <p:cTn id="180" dur="166" decel="50000">
                                          <p:stCondLst>
                                            <p:cond delay="1668"/>
                                          </p:stCondLst>
                                        </p:cTn>
                                        <p:tgtEl>
                                          <p:spTgt spid="3">
                                            <p:txEl>
                                              <p:pRg st="9" end="9"/>
                                            </p:txEl>
                                          </p:spTgt>
                                        </p:tgtEl>
                                      </p:cBhvr>
                                      <p:to x="100000" y="100000"/>
                                    </p:animScale>
                                    <p:animScale>
                                      <p:cBhvr>
                                        <p:cTn id="181" dur="26">
                                          <p:stCondLst>
                                            <p:cond delay="1808"/>
                                          </p:stCondLst>
                                        </p:cTn>
                                        <p:tgtEl>
                                          <p:spTgt spid="3">
                                            <p:txEl>
                                              <p:pRg st="9" end="9"/>
                                            </p:txEl>
                                          </p:spTgt>
                                        </p:tgtEl>
                                      </p:cBhvr>
                                      <p:to x="100000" y="95000"/>
                                    </p:animScale>
                                    <p:animScale>
                                      <p:cBhvr>
                                        <p:cTn id="182" dur="166" decel="50000">
                                          <p:stCondLst>
                                            <p:cond delay="1834"/>
                                          </p:stCondLst>
                                        </p:cTn>
                                        <p:tgtEl>
                                          <p:spTgt spid="3">
                                            <p:txEl>
                                              <p:pRg st="9" end="9"/>
                                            </p:txEl>
                                          </p:spTgt>
                                        </p:tgtEl>
                                      </p:cBhvr>
                                      <p:to x="100000" y="100000"/>
                                    </p:animScale>
                                  </p:childTnLst>
                                </p:cTn>
                              </p:par>
                            </p:childTnLst>
                          </p:cTn>
                        </p:par>
                      </p:childTnLst>
                    </p:cTn>
                  </p:par>
                  <p:par>
                    <p:cTn id="183" fill="hold">
                      <p:stCondLst>
                        <p:cond delay="indefinite"/>
                      </p:stCondLst>
                      <p:childTnLst>
                        <p:par>
                          <p:cTn id="184" fill="hold">
                            <p:stCondLst>
                              <p:cond delay="0"/>
                            </p:stCondLst>
                            <p:childTnLst>
                              <p:par>
                                <p:cTn id="185" presetID="26" presetClass="entr" presetSubtype="0" fill="hold" grpId="0" nodeType="clickEffect">
                                  <p:stCondLst>
                                    <p:cond delay="0"/>
                                  </p:stCondLst>
                                  <p:childTnLst>
                                    <p:set>
                                      <p:cBhvr>
                                        <p:cTn id="186" dur="1" fill="hold">
                                          <p:stCondLst>
                                            <p:cond delay="0"/>
                                          </p:stCondLst>
                                        </p:cTn>
                                        <p:tgtEl>
                                          <p:spTgt spid="3">
                                            <p:txEl>
                                              <p:pRg st="10" end="10"/>
                                            </p:txEl>
                                          </p:spTgt>
                                        </p:tgtEl>
                                        <p:attrNameLst>
                                          <p:attrName>style.visibility</p:attrName>
                                        </p:attrNameLst>
                                      </p:cBhvr>
                                      <p:to>
                                        <p:strVal val="visible"/>
                                      </p:to>
                                    </p:set>
                                    <p:animEffect transition="in" filter="wipe(down)">
                                      <p:cBhvr>
                                        <p:cTn id="187" dur="580">
                                          <p:stCondLst>
                                            <p:cond delay="0"/>
                                          </p:stCondLst>
                                        </p:cTn>
                                        <p:tgtEl>
                                          <p:spTgt spid="3">
                                            <p:txEl>
                                              <p:pRg st="10" end="10"/>
                                            </p:txEl>
                                          </p:spTgt>
                                        </p:tgtEl>
                                      </p:cBhvr>
                                    </p:animEffect>
                                    <p:anim calcmode="lin" valueType="num">
                                      <p:cBhvr>
                                        <p:cTn id="188" dur="1822" tmFilter="0,0; 0.14,0.36; 0.43,0.73; 0.71,0.91; 1.0,1.0">
                                          <p:stCondLst>
                                            <p:cond delay="0"/>
                                          </p:stCondLst>
                                        </p:cTn>
                                        <p:tgtEl>
                                          <p:spTgt spid="3">
                                            <p:txEl>
                                              <p:pRg st="10" end="10"/>
                                            </p:txEl>
                                          </p:spTgt>
                                        </p:tgtEl>
                                        <p:attrNameLst>
                                          <p:attrName>ppt_x</p:attrName>
                                        </p:attrNameLst>
                                      </p:cBhvr>
                                      <p:tavLst>
                                        <p:tav tm="0">
                                          <p:val>
                                            <p:strVal val="#ppt_x-0.25"/>
                                          </p:val>
                                        </p:tav>
                                        <p:tav tm="100000">
                                          <p:val>
                                            <p:strVal val="#ppt_x"/>
                                          </p:val>
                                        </p:tav>
                                      </p:tavLst>
                                    </p:anim>
                                    <p:anim calcmode="lin" valueType="num">
                                      <p:cBhvr>
                                        <p:cTn id="189" dur="664" tmFilter="0.0,0.0; 0.25,0.07; 0.50,0.2; 0.75,0.467; 1.0,1.0">
                                          <p:stCondLst>
                                            <p:cond delay="0"/>
                                          </p:stCondLst>
                                        </p:cTn>
                                        <p:tgtEl>
                                          <p:spTgt spid="3">
                                            <p:txEl>
                                              <p:pRg st="10" end="10"/>
                                            </p:txEl>
                                          </p:spTgt>
                                        </p:tgtEl>
                                        <p:attrNameLst>
                                          <p:attrName>ppt_y</p:attrName>
                                        </p:attrNameLst>
                                      </p:cBhvr>
                                      <p:tavLst>
                                        <p:tav tm="0" fmla="#ppt_y-sin(pi*$)/3">
                                          <p:val>
                                            <p:fltVal val="0.5"/>
                                          </p:val>
                                        </p:tav>
                                        <p:tav tm="100000">
                                          <p:val>
                                            <p:fltVal val="1"/>
                                          </p:val>
                                        </p:tav>
                                      </p:tavLst>
                                    </p:anim>
                                    <p:anim calcmode="lin" valueType="num">
                                      <p:cBhvr>
                                        <p:cTn id="190" dur="664" tmFilter="0, 0; 0.125,0.2665; 0.25,0.4; 0.375,0.465; 0.5,0.5;  0.625,0.535; 0.75,0.6; 0.875,0.7335; 1,1">
                                          <p:stCondLst>
                                            <p:cond delay="664"/>
                                          </p:stCondLst>
                                        </p:cTn>
                                        <p:tgtEl>
                                          <p:spTgt spid="3">
                                            <p:txEl>
                                              <p:pRg st="10" end="10"/>
                                            </p:txEl>
                                          </p:spTgt>
                                        </p:tgtEl>
                                        <p:attrNameLst>
                                          <p:attrName>ppt_y</p:attrName>
                                        </p:attrNameLst>
                                      </p:cBhvr>
                                      <p:tavLst>
                                        <p:tav tm="0" fmla="#ppt_y-sin(pi*$)/9">
                                          <p:val>
                                            <p:fltVal val="0"/>
                                          </p:val>
                                        </p:tav>
                                        <p:tav tm="100000">
                                          <p:val>
                                            <p:fltVal val="1"/>
                                          </p:val>
                                        </p:tav>
                                      </p:tavLst>
                                    </p:anim>
                                    <p:anim calcmode="lin" valueType="num">
                                      <p:cBhvr>
                                        <p:cTn id="191" dur="332" tmFilter="0, 0; 0.125,0.2665; 0.25,0.4; 0.375,0.465; 0.5,0.5;  0.625,0.535; 0.75,0.6; 0.875,0.7335; 1,1">
                                          <p:stCondLst>
                                            <p:cond delay="1324"/>
                                          </p:stCondLst>
                                        </p:cTn>
                                        <p:tgtEl>
                                          <p:spTgt spid="3">
                                            <p:txEl>
                                              <p:pRg st="10" end="10"/>
                                            </p:txEl>
                                          </p:spTgt>
                                        </p:tgtEl>
                                        <p:attrNameLst>
                                          <p:attrName>ppt_y</p:attrName>
                                        </p:attrNameLst>
                                      </p:cBhvr>
                                      <p:tavLst>
                                        <p:tav tm="0" fmla="#ppt_y-sin(pi*$)/27">
                                          <p:val>
                                            <p:fltVal val="0"/>
                                          </p:val>
                                        </p:tav>
                                        <p:tav tm="100000">
                                          <p:val>
                                            <p:fltVal val="1"/>
                                          </p:val>
                                        </p:tav>
                                      </p:tavLst>
                                    </p:anim>
                                    <p:anim calcmode="lin" valueType="num">
                                      <p:cBhvr>
                                        <p:cTn id="192" dur="164" tmFilter="0, 0; 0.125,0.2665; 0.25,0.4; 0.375,0.465; 0.5,0.5;  0.625,0.535; 0.75,0.6; 0.875,0.7335; 1,1">
                                          <p:stCondLst>
                                            <p:cond delay="1656"/>
                                          </p:stCondLst>
                                        </p:cTn>
                                        <p:tgtEl>
                                          <p:spTgt spid="3">
                                            <p:txEl>
                                              <p:pRg st="10" end="10"/>
                                            </p:txEl>
                                          </p:spTgt>
                                        </p:tgtEl>
                                        <p:attrNameLst>
                                          <p:attrName>ppt_y</p:attrName>
                                        </p:attrNameLst>
                                      </p:cBhvr>
                                      <p:tavLst>
                                        <p:tav tm="0" fmla="#ppt_y-sin(pi*$)/81">
                                          <p:val>
                                            <p:fltVal val="0"/>
                                          </p:val>
                                        </p:tav>
                                        <p:tav tm="100000">
                                          <p:val>
                                            <p:fltVal val="1"/>
                                          </p:val>
                                        </p:tav>
                                      </p:tavLst>
                                    </p:anim>
                                    <p:animScale>
                                      <p:cBhvr>
                                        <p:cTn id="193" dur="26">
                                          <p:stCondLst>
                                            <p:cond delay="650"/>
                                          </p:stCondLst>
                                        </p:cTn>
                                        <p:tgtEl>
                                          <p:spTgt spid="3">
                                            <p:txEl>
                                              <p:pRg st="10" end="10"/>
                                            </p:txEl>
                                          </p:spTgt>
                                        </p:tgtEl>
                                      </p:cBhvr>
                                      <p:to x="100000" y="60000"/>
                                    </p:animScale>
                                    <p:animScale>
                                      <p:cBhvr>
                                        <p:cTn id="194" dur="166" decel="50000">
                                          <p:stCondLst>
                                            <p:cond delay="676"/>
                                          </p:stCondLst>
                                        </p:cTn>
                                        <p:tgtEl>
                                          <p:spTgt spid="3">
                                            <p:txEl>
                                              <p:pRg st="10" end="10"/>
                                            </p:txEl>
                                          </p:spTgt>
                                        </p:tgtEl>
                                      </p:cBhvr>
                                      <p:to x="100000" y="100000"/>
                                    </p:animScale>
                                    <p:animScale>
                                      <p:cBhvr>
                                        <p:cTn id="195" dur="26">
                                          <p:stCondLst>
                                            <p:cond delay="1312"/>
                                          </p:stCondLst>
                                        </p:cTn>
                                        <p:tgtEl>
                                          <p:spTgt spid="3">
                                            <p:txEl>
                                              <p:pRg st="10" end="10"/>
                                            </p:txEl>
                                          </p:spTgt>
                                        </p:tgtEl>
                                      </p:cBhvr>
                                      <p:to x="100000" y="80000"/>
                                    </p:animScale>
                                    <p:animScale>
                                      <p:cBhvr>
                                        <p:cTn id="196" dur="166" decel="50000">
                                          <p:stCondLst>
                                            <p:cond delay="1338"/>
                                          </p:stCondLst>
                                        </p:cTn>
                                        <p:tgtEl>
                                          <p:spTgt spid="3">
                                            <p:txEl>
                                              <p:pRg st="10" end="10"/>
                                            </p:txEl>
                                          </p:spTgt>
                                        </p:tgtEl>
                                      </p:cBhvr>
                                      <p:to x="100000" y="100000"/>
                                    </p:animScale>
                                    <p:animScale>
                                      <p:cBhvr>
                                        <p:cTn id="197" dur="26">
                                          <p:stCondLst>
                                            <p:cond delay="1642"/>
                                          </p:stCondLst>
                                        </p:cTn>
                                        <p:tgtEl>
                                          <p:spTgt spid="3">
                                            <p:txEl>
                                              <p:pRg st="10" end="10"/>
                                            </p:txEl>
                                          </p:spTgt>
                                        </p:tgtEl>
                                      </p:cBhvr>
                                      <p:to x="100000" y="90000"/>
                                    </p:animScale>
                                    <p:animScale>
                                      <p:cBhvr>
                                        <p:cTn id="198" dur="166" decel="50000">
                                          <p:stCondLst>
                                            <p:cond delay="1668"/>
                                          </p:stCondLst>
                                        </p:cTn>
                                        <p:tgtEl>
                                          <p:spTgt spid="3">
                                            <p:txEl>
                                              <p:pRg st="10" end="10"/>
                                            </p:txEl>
                                          </p:spTgt>
                                        </p:tgtEl>
                                      </p:cBhvr>
                                      <p:to x="100000" y="100000"/>
                                    </p:animScale>
                                    <p:animScale>
                                      <p:cBhvr>
                                        <p:cTn id="199" dur="26">
                                          <p:stCondLst>
                                            <p:cond delay="1808"/>
                                          </p:stCondLst>
                                        </p:cTn>
                                        <p:tgtEl>
                                          <p:spTgt spid="3">
                                            <p:txEl>
                                              <p:pRg st="10" end="10"/>
                                            </p:txEl>
                                          </p:spTgt>
                                        </p:tgtEl>
                                      </p:cBhvr>
                                      <p:to x="100000" y="95000"/>
                                    </p:animScale>
                                    <p:animScale>
                                      <p:cBhvr>
                                        <p:cTn id="200" dur="166" decel="50000">
                                          <p:stCondLst>
                                            <p:cond delay="1834"/>
                                          </p:stCondLst>
                                        </p:cTn>
                                        <p:tgtEl>
                                          <p:spTgt spid="3">
                                            <p:txEl>
                                              <p:pRg st="10" end="10"/>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95700" y="304800"/>
            <a:ext cx="4051300" cy="609600"/>
          </a:xfrm>
        </p:spPr>
        <p:txBody>
          <a:bodyPr>
            <a:normAutofit fontScale="90000"/>
          </a:bodyPr>
          <a:lstStyle/>
          <a:p>
            <a:r>
              <a:rPr lang="en-US" u="sng" dirty="0">
                <a:solidFill>
                  <a:srgbClr val="7030A0"/>
                </a:solidFill>
              </a:rPr>
              <a:t>Phases of SDLC</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28618" y="1092199"/>
            <a:ext cx="8188482" cy="5168979"/>
          </a:xfrm>
        </p:spPr>
      </p:pic>
    </p:spTree>
    <p:extLst>
      <p:ext uri="{BB962C8B-B14F-4D97-AF65-F5344CB8AC3E}">
        <p14:creationId xmlns:p14="http://schemas.microsoft.com/office/powerpoint/2010/main" val="3056730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0350" y="368300"/>
            <a:ext cx="10480149" cy="863600"/>
          </a:xfrm>
        </p:spPr>
        <p:txBody>
          <a:bodyPr>
            <a:normAutofit fontScale="90000"/>
          </a:bodyPr>
          <a:lstStyle/>
          <a:p>
            <a:pPr marL="571500" indent="-571500">
              <a:buFont typeface="Wingdings" panose="05000000000000000000" pitchFamily="2" charset="2"/>
              <a:buChar char="v"/>
            </a:pPr>
            <a:r>
              <a:rPr lang="en-US" b="1" u="sng" dirty="0">
                <a:solidFill>
                  <a:srgbClr val="7030A0"/>
                </a:solidFill>
              </a:rPr>
              <a:t>Phase1: Requirement Gathering &amp;Planning</a:t>
            </a:r>
            <a:br>
              <a:rPr lang="en-US" b="1" u="sng" dirty="0">
                <a:solidFill>
                  <a:srgbClr val="7030A0"/>
                </a:solidFill>
              </a:rPr>
            </a:br>
            <a:endParaRPr lang="en-US" b="1" u="sng" dirty="0">
              <a:solidFill>
                <a:srgbClr val="7030A0"/>
              </a:solidFill>
            </a:endParaRPr>
          </a:p>
        </p:txBody>
      </p:sp>
      <p:sp>
        <p:nvSpPr>
          <p:cNvPr id="3" name="Content Placeholder 2"/>
          <p:cNvSpPr>
            <a:spLocks noGrp="1"/>
          </p:cNvSpPr>
          <p:nvPr>
            <p:ph idx="1"/>
          </p:nvPr>
        </p:nvSpPr>
        <p:spPr>
          <a:xfrm>
            <a:off x="596900" y="965200"/>
            <a:ext cx="11226800" cy="5448300"/>
          </a:xfrm>
        </p:spPr>
        <p:txBody>
          <a:bodyPr>
            <a:normAutofit fontScale="85000" lnSpcReduction="20000"/>
          </a:bodyPr>
          <a:lstStyle/>
          <a:p>
            <a:pPr>
              <a:buFont typeface="Wingdings" panose="05000000000000000000" pitchFamily="2" charset="2"/>
              <a:buChar char="è"/>
            </a:pPr>
            <a:r>
              <a:rPr lang="en-US" dirty="0">
                <a:solidFill>
                  <a:schemeClr val="bg2">
                    <a:lumMod val="10000"/>
                  </a:schemeClr>
                </a:solidFill>
                <a:sym typeface="Wingdings" panose="05000000000000000000" pitchFamily="2" charset="2"/>
              </a:rPr>
              <a:t>It is the first phase of SDLC in which all the necessary information's including features and functionalities of a software is collected from the clients to develop the software as per their expectation.</a:t>
            </a:r>
            <a:endParaRPr lang="en-US" b="1" u="sng" dirty="0">
              <a:solidFill>
                <a:schemeClr val="bg2">
                  <a:lumMod val="10000"/>
                </a:schemeClr>
              </a:solidFill>
              <a:sym typeface="Wingdings" panose="05000000000000000000" pitchFamily="2" charset="2"/>
            </a:endParaRPr>
          </a:p>
          <a:p>
            <a:pPr>
              <a:buFont typeface="Wingdings" panose="05000000000000000000" pitchFamily="2" charset="2"/>
              <a:buChar char="è"/>
            </a:pPr>
            <a:r>
              <a:rPr lang="en-US" dirty="0">
                <a:solidFill>
                  <a:schemeClr val="bg2">
                    <a:lumMod val="10000"/>
                  </a:schemeClr>
                </a:solidFill>
                <a:sym typeface="Wingdings" panose="05000000000000000000" pitchFamily="2" charset="2"/>
              </a:rPr>
              <a:t>The main aim of this phase is to collect the details information of each requirement of the customer so that the developers will clearly understand what they are developing and how to fulfill the customers requirement.</a:t>
            </a:r>
          </a:p>
          <a:p>
            <a:pPr>
              <a:buFont typeface="Wingdings" panose="05000000000000000000" pitchFamily="2" charset="2"/>
              <a:buChar char="è"/>
            </a:pPr>
            <a:r>
              <a:rPr lang="en-US" dirty="0">
                <a:solidFill>
                  <a:schemeClr val="bg2">
                    <a:lumMod val="10000"/>
                  </a:schemeClr>
                </a:solidFill>
              </a:rPr>
              <a:t>During this phase,  Business analyst and Project Manager set up a meeting with the customer to gather all the information like:</a:t>
            </a:r>
          </a:p>
          <a:p>
            <a:pPr>
              <a:buFont typeface="Wingdings" panose="05000000000000000000" pitchFamily="2" charset="2"/>
              <a:buChar char="v"/>
            </a:pPr>
            <a:r>
              <a:rPr lang="en-US" dirty="0">
                <a:solidFill>
                  <a:schemeClr val="bg2">
                    <a:lumMod val="10000"/>
                  </a:schemeClr>
                </a:solidFill>
              </a:rPr>
              <a:t>What the customer wants to build,</a:t>
            </a:r>
          </a:p>
          <a:p>
            <a:pPr>
              <a:buFont typeface="Wingdings" panose="05000000000000000000" pitchFamily="2" charset="2"/>
              <a:buChar char="v"/>
            </a:pPr>
            <a:r>
              <a:rPr lang="en-US" dirty="0">
                <a:solidFill>
                  <a:schemeClr val="bg2">
                    <a:lumMod val="10000"/>
                  </a:schemeClr>
                </a:solidFill>
              </a:rPr>
              <a:t>Who will be the end-user, </a:t>
            </a:r>
          </a:p>
          <a:p>
            <a:pPr>
              <a:buFont typeface="Wingdings" panose="05000000000000000000" pitchFamily="2" charset="2"/>
              <a:buChar char="v"/>
            </a:pPr>
            <a:r>
              <a:rPr lang="en-US" dirty="0">
                <a:solidFill>
                  <a:schemeClr val="bg2">
                    <a:lumMod val="10000"/>
                  </a:schemeClr>
                </a:solidFill>
              </a:rPr>
              <a:t>What is the purpose of the product and </a:t>
            </a:r>
          </a:p>
          <a:p>
            <a:pPr>
              <a:buFont typeface="Wingdings" panose="05000000000000000000" pitchFamily="2" charset="2"/>
              <a:buChar char="v"/>
            </a:pPr>
            <a:r>
              <a:rPr lang="en-US" dirty="0">
                <a:solidFill>
                  <a:schemeClr val="bg2">
                    <a:lumMod val="10000"/>
                  </a:schemeClr>
                </a:solidFill>
                <a:sym typeface="Wingdings" panose="05000000000000000000" pitchFamily="2" charset="2"/>
              </a:rPr>
              <a:t>What is the future scope of that software are discussed</a:t>
            </a:r>
            <a:r>
              <a:rPr lang="en-US" dirty="0">
                <a:solidFill>
                  <a:schemeClr val="bg2">
                    <a:lumMod val="10000"/>
                  </a:schemeClr>
                </a:solidFill>
              </a:rPr>
              <a:t>. Before building a product a core understanding or knowledge of the product is very important.</a:t>
            </a:r>
          </a:p>
          <a:p>
            <a:pPr>
              <a:buFont typeface="Wingdings" panose="05000000000000000000" pitchFamily="2" charset="2"/>
              <a:buChar char="è"/>
            </a:pPr>
            <a:r>
              <a:rPr lang="en-US" dirty="0">
                <a:solidFill>
                  <a:schemeClr val="bg2">
                    <a:lumMod val="10000"/>
                  </a:schemeClr>
                </a:solidFill>
              </a:rPr>
              <a:t>In the Planning phase, project Managers evaluate the necessity of the project. This includes calculating labor and material costs, creating a timetable with target goals, and creating the project’s teams and leadership structure.</a:t>
            </a:r>
          </a:p>
          <a:p>
            <a:pPr>
              <a:buFont typeface="Wingdings" panose="05000000000000000000" pitchFamily="2" charset="2"/>
              <a:buChar char="è"/>
            </a:pPr>
            <a:r>
              <a:rPr lang="en-US" dirty="0">
                <a:solidFill>
                  <a:schemeClr val="bg2">
                    <a:lumMod val="10000"/>
                  </a:schemeClr>
                </a:solidFill>
              </a:rPr>
              <a:t>Any ambiguities/risks must be resolved in this phase only.</a:t>
            </a:r>
            <a:endParaRPr lang="en-US" dirty="0">
              <a:solidFill>
                <a:schemeClr val="bg2">
                  <a:lumMod val="10000"/>
                </a:schemeClr>
              </a:solidFill>
              <a:sym typeface="Wingdings" panose="05000000000000000000" pitchFamily="2" charset="2"/>
            </a:endParaRPr>
          </a:p>
          <a:p>
            <a:pPr>
              <a:buFont typeface="Wingdings" panose="05000000000000000000" pitchFamily="2" charset="2"/>
              <a:buChar char="è"/>
            </a:pPr>
            <a:r>
              <a:rPr lang="en-US" dirty="0">
                <a:solidFill>
                  <a:schemeClr val="bg2">
                    <a:lumMod val="10000"/>
                  </a:schemeClr>
                </a:solidFill>
                <a:sym typeface="Wingdings" panose="05000000000000000000" pitchFamily="2" charset="2"/>
              </a:rPr>
              <a:t>This phase gives the clear picture that what we are going to build. </a:t>
            </a:r>
          </a:p>
          <a:p>
            <a:endParaRPr lang="en-US" dirty="0"/>
          </a:p>
        </p:txBody>
      </p:sp>
    </p:spTree>
    <p:extLst>
      <p:ext uri="{BB962C8B-B14F-4D97-AF65-F5344CB8AC3E}">
        <p14:creationId xmlns:p14="http://schemas.microsoft.com/office/powerpoint/2010/main" val="138419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3">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 calcmode="lin" valueType="num">
                                      <p:cBhvr>
                                        <p:cTn id="14"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15" dur="500" fill="hold"/>
                                        <p:tgtEl>
                                          <p:spTgt spid="3">
                                            <p:txEl>
                                              <p:pRg st="1" end="1"/>
                                            </p:txEl>
                                          </p:spTgt>
                                        </p:tgtEl>
                                        <p:attrNameLst>
                                          <p:attrName>ppt_h</p:attrName>
                                        </p:attrNameLst>
                                      </p:cBhvr>
                                      <p:tavLst>
                                        <p:tav tm="0">
                                          <p:val>
                                            <p:fltVal val="0"/>
                                          </p:val>
                                        </p:tav>
                                        <p:tav tm="100000">
                                          <p:val>
                                            <p:strVal val="#ppt_h"/>
                                          </p:val>
                                        </p:tav>
                                      </p:tavLst>
                                    </p:anim>
                                    <p:animEffect transition="in" filter="fade">
                                      <p:cBhvr>
                                        <p:cTn id="16" dur="500"/>
                                        <p:tgtEl>
                                          <p:spTgt spid="3">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 calcmode="lin" valueType="num">
                                      <p:cBhvr>
                                        <p:cTn id="21"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22" dur="500" fill="hold"/>
                                        <p:tgtEl>
                                          <p:spTgt spid="3">
                                            <p:txEl>
                                              <p:pRg st="2" end="2"/>
                                            </p:txEl>
                                          </p:spTgt>
                                        </p:tgtEl>
                                        <p:attrNameLst>
                                          <p:attrName>ppt_h</p:attrName>
                                        </p:attrNameLst>
                                      </p:cBhvr>
                                      <p:tavLst>
                                        <p:tav tm="0">
                                          <p:val>
                                            <p:fltVal val="0"/>
                                          </p:val>
                                        </p:tav>
                                        <p:tav tm="100000">
                                          <p:val>
                                            <p:strVal val="#ppt_h"/>
                                          </p:val>
                                        </p:tav>
                                      </p:tavLst>
                                    </p:anim>
                                    <p:animEffect transition="in" filter="fade">
                                      <p:cBhvr>
                                        <p:cTn id="23" dur="500"/>
                                        <p:tgtEl>
                                          <p:spTgt spid="3">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 calcmode="lin" valueType="num">
                                      <p:cBhvr>
                                        <p:cTn id="28" dur="500" fill="hold"/>
                                        <p:tgtEl>
                                          <p:spTgt spid="3">
                                            <p:txEl>
                                              <p:pRg st="3" end="3"/>
                                            </p:txEl>
                                          </p:spTgt>
                                        </p:tgtEl>
                                        <p:attrNameLst>
                                          <p:attrName>ppt_w</p:attrName>
                                        </p:attrNameLst>
                                      </p:cBhvr>
                                      <p:tavLst>
                                        <p:tav tm="0">
                                          <p:val>
                                            <p:fltVal val="0"/>
                                          </p:val>
                                        </p:tav>
                                        <p:tav tm="100000">
                                          <p:val>
                                            <p:strVal val="#ppt_w"/>
                                          </p:val>
                                        </p:tav>
                                      </p:tavLst>
                                    </p:anim>
                                    <p:anim calcmode="lin" valueType="num">
                                      <p:cBhvr>
                                        <p:cTn id="29" dur="500" fill="hold"/>
                                        <p:tgtEl>
                                          <p:spTgt spid="3">
                                            <p:txEl>
                                              <p:pRg st="3" end="3"/>
                                            </p:txEl>
                                          </p:spTgt>
                                        </p:tgtEl>
                                        <p:attrNameLst>
                                          <p:attrName>ppt_h</p:attrName>
                                        </p:attrNameLst>
                                      </p:cBhvr>
                                      <p:tavLst>
                                        <p:tav tm="0">
                                          <p:val>
                                            <p:fltVal val="0"/>
                                          </p:val>
                                        </p:tav>
                                        <p:tav tm="100000">
                                          <p:val>
                                            <p:strVal val="#ppt_h"/>
                                          </p:val>
                                        </p:tav>
                                      </p:tavLst>
                                    </p:anim>
                                    <p:animEffect transition="in" filter="fade">
                                      <p:cBhvr>
                                        <p:cTn id="30" dur="500"/>
                                        <p:tgtEl>
                                          <p:spTgt spid="3">
                                            <p:txEl>
                                              <p:pRg st="3" end="3"/>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 calcmode="lin" valueType="num">
                                      <p:cBhvr>
                                        <p:cTn id="35" dur="500" fill="hold"/>
                                        <p:tgtEl>
                                          <p:spTgt spid="3">
                                            <p:txEl>
                                              <p:pRg st="4" end="4"/>
                                            </p:txEl>
                                          </p:spTgt>
                                        </p:tgtEl>
                                        <p:attrNameLst>
                                          <p:attrName>ppt_w</p:attrName>
                                        </p:attrNameLst>
                                      </p:cBhvr>
                                      <p:tavLst>
                                        <p:tav tm="0">
                                          <p:val>
                                            <p:fltVal val="0"/>
                                          </p:val>
                                        </p:tav>
                                        <p:tav tm="100000">
                                          <p:val>
                                            <p:strVal val="#ppt_w"/>
                                          </p:val>
                                        </p:tav>
                                      </p:tavLst>
                                    </p:anim>
                                    <p:anim calcmode="lin" valueType="num">
                                      <p:cBhvr>
                                        <p:cTn id="36" dur="500" fill="hold"/>
                                        <p:tgtEl>
                                          <p:spTgt spid="3">
                                            <p:txEl>
                                              <p:pRg st="4" end="4"/>
                                            </p:txEl>
                                          </p:spTgt>
                                        </p:tgtEl>
                                        <p:attrNameLst>
                                          <p:attrName>ppt_h</p:attrName>
                                        </p:attrNameLst>
                                      </p:cBhvr>
                                      <p:tavLst>
                                        <p:tav tm="0">
                                          <p:val>
                                            <p:fltVal val="0"/>
                                          </p:val>
                                        </p:tav>
                                        <p:tav tm="100000">
                                          <p:val>
                                            <p:strVal val="#ppt_h"/>
                                          </p:val>
                                        </p:tav>
                                      </p:tavLst>
                                    </p:anim>
                                    <p:animEffect transition="in" filter="fade">
                                      <p:cBhvr>
                                        <p:cTn id="37" dur="500"/>
                                        <p:tgtEl>
                                          <p:spTgt spid="3">
                                            <p:txEl>
                                              <p:pRg st="4" end="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grpId="0"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 calcmode="lin" valueType="num">
                                      <p:cBhvr>
                                        <p:cTn id="42" dur="500" fill="hold"/>
                                        <p:tgtEl>
                                          <p:spTgt spid="3">
                                            <p:txEl>
                                              <p:pRg st="5" end="5"/>
                                            </p:txEl>
                                          </p:spTgt>
                                        </p:tgtEl>
                                        <p:attrNameLst>
                                          <p:attrName>ppt_w</p:attrName>
                                        </p:attrNameLst>
                                      </p:cBhvr>
                                      <p:tavLst>
                                        <p:tav tm="0">
                                          <p:val>
                                            <p:fltVal val="0"/>
                                          </p:val>
                                        </p:tav>
                                        <p:tav tm="100000">
                                          <p:val>
                                            <p:strVal val="#ppt_w"/>
                                          </p:val>
                                        </p:tav>
                                      </p:tavLst>
                                    </p:anim>
                                    <p:anim calcmode="lin" valueType="num">
                                      <p:cBhvr>
                                        <p:cTn id="43" dur="500" fill="hold"/>
                                        <p:tgtEl>
                                          <p:spTgt spid="3">
                                            <p:txEl>
                                              <p:pRg st="5" end="5"/>
                                            </p:txEl>
                                          </p:spTgt>
                                        </p:tgtEl>
                                        <p:attrNameLst>
                                          <p:attrName>ppt_h</p:attrName>
                                        </p:attrNameLst>
                                      </p:cBhvr>
                                      <p:tavLst>
                                        <p:tav tm="0">
                                          <p:val>
                                            <p:fltVal val="0"/>
                                          </p:val>
                                        </p:tav>
                                        <p:tav tm="100000">
                                          <p:val>
                                            <p:strVal val="#ppt_h"/>
                                          </p:val>
                                        </p:tav>
                                      </p:tavLst>
                                    </p:anim>
                                    <p:animEffect transition="in" filter="fade">
                                      <p:cBhvr>
                                        <p:cTn id="44" dur="500"/>
                                        <p:tgtEl>
                                          <p:spTgt spid="3">
                                            <p:txEl>
                                              <p:pRg st="5" end="5"/>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53" presetClass="entr" presetSubtype="16" fill="hold" grpId="0" nodeType="click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 calcmode="lin" valueType="num">
                                      <p:cBhvr>
                                        <p:cTn id="49" dur="500" fill="hold"/>
                                        <p:tgtEl>
                                          <p:spTgt spid="3">
                                            <p:txEl>
                                              <p:pRg st="6" end="6"/>
                                            </p:txEl>
                                          </p:spTgt>
                                        </p:tgtEl>
                                        <p:attrNameLst>
                                          <p:attrName>ppt_w</p:attrName>
                                        </p:attrNameLst>
                                      </p:cBhvr>
                                      <p:tavLst>
                                        <p:tav tm="0">
                                          <p:val>
                                            <p:fltVal val="0"/>
                                          </p:val>
                                        </p:tav>
                                        <p:tav tm="100000">
                                          <p:val>
                                            <p:strVal val="#ppt_w"/>
                                          </p:val>
                                        </p:tav>
                                      </p:tavLst>
                                    </p:anim>
                                    <p:anim calcmode="lin" valueType="num">
                                      <p:cBhvr>
                                        <p:cTn id="50" dur="500" fill="hold"/>
                                        <p:tgtEl>
                                          <p:spTgt spid="3">
                                            <p:txEl>
                                              <p:pRg st="6" end="6"/>
                                            </p:txEl>
                                          </p:spTgt>
                                        </p:tgtEl>
                                        <p:attrNameLst>
                                          <p:attrName>ppt_h</p:attrName>
                                        </p:attrNameLst>
                                      </p:cBhvr>
                                      <p:tavLst>
                                        <p:tav tm="0">
                                          <p:val>
                                            <p:fltVal val="0"/>
                                          </p:val>
                                        </p:tav>
                                        <p:tav tm="100000">
                                          <p:val>
                                            <p:strVal val="#ppt_h"/>
                                          </p:val>
                                        </p:tav>
                                      </p:tavLst>
                                    </p:anim>
                                    <p:animEffect transition="in" filter="fade">
                                      <p:cBhvr>
                                        <p:cTn id="51" dur="500"/>
                                        <p:tgtEl>
                                          <p:spTgt spid="3">
                                            <p:txEl>
                                              <p:pRg st="6" end="6"/>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53" presetClass="entr" presetSubtype="16" fill="hold" grpId="0" nodeType="clickEffect">
                                  <p:stCondLst>
                                    <p:cond delay="0"/>
                                  </p:stCondLst>
                                  <p:childTnLst>
                                    <p:set>
                                      <p:cBhvr>
                                        <p:cTn id="55" dur="1" fill="hold">
                                          <p:stCondLst>
                                            <p:cond delay="0"/>
                                          </p:stCondLst>
                                        </p:cTn>
                                        <p:tgtEl>
                                          <p:spTgt spid="3">
                                            <p:txEl>
                                              <p:pRg st="7" end="7"/>
                                            </p:txEl>
                                          </p:spTgt>
                                        </p:tgtEl>
                                        <p:attrNameLst>
                                          <p:attrName>style.visibility</p:attrName>
                                        </p:attrNameLst>
                                      </p:cBhvr>
                                      <p:to>
                                        <p:strVal val="visible"/>
                                      </p:to>
                                    </p:set>
                                    <p:anim calcmode="lin" valueType="num">
                                      <p:cBhvr>
                                        <p:cTn id="56" dur="500" fill="hold"/>
                                        <p:tgtEl>
                                          <p:spTgt spid="3">
                                            <p:txEl>
                                              <p:pRg st="7" end="7"/>
                                            </p:txEl>
                                          </p:spTgt>
                                        </p:tgtEl>
                                        <p:attrNameLst>
                                          <p:attrName>ppt_w</p:attrName>
                                        </p:attrNameLst>
                                      </p:cBhvr>
                                      <p:tavLst>
                                        <p:tav tm="0">
                                          <p:val>
                                            <p:fltVal val="0"/>
                                          </p:val>
                                        </p:tav>
                                        <p:tav tm="100000">
                                          <p:val>
                                            <p:strVal val="#ppt_w"/>
                                          </p:val>
                                        </p:tav>
                                      </p:tavLst>
                                    </p:anim>
                                    <p:anim calcmode="lin" valueType="num">
                                      <p:cBhvr>
                                        <p:cTn id="57" dur="500" fill="hold"/>
                                        <p:tgtEl>
                                          <p:spTgt spid="3">
                                            <p:txEl>
                                              <p:pRg st="7" end="7"/>
                                            </p:txEl>
                                          </p:spTgt>
                                        </p:tgtEl>
                                        <p:attrNameLst>
                                          <p:attrName>ppt_h</p:attrName>
                                        </p:attrNameLst>
                                      </p:cBhvr>
                                      <p:tavLst>
                                        <p:tav tm="0">
                                          <p:val>
                                            <p:fltVal val="0"/>
                                          </p:val>
                                        </p:tav>
                                        <p:tav tm="100000">
                                          <p:val>
                                            <p:strVal val="#ppt_h"/>
                                          </p:val>
                                        </p:tav>
                                      </p:tavLst>
                                    </p:anim>
                                    <p:animEffect transition="in" filter="fade">
                                      <p:cBhvr>
                                        <p:cTn id="58" dur="500"/>
                                        <p:tgtEl>
                                          <p:spTgt spid="3">
                                            <p:txEl>
                                              <p:pRg st="7" end="7"/>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53" presetClass="entr" presetSubtype="16" fill="hold" grpId="0" nodeType="clickEffect">
                                  <p:stCondLst>
                                    <p:cond delay="0"/>
                                  </p:stCondLst>
                                  <p:childTnLst>
                                    <p:set>
                                      <p:cBhvr>
                                        <p:cTn id="62" dur="1" fill="hold">
                                          <p:stCondLst>
                                            <p:cond delay="0"/>
                                          </p:stCondLst>
                                        </p:cTn>
                                        <p:tgtEl>
                                          <p:spTgt spid="3">
                                            <p:txEl>
                                              <p:pRg st="8" end="8"/>
                                            </p:txEl>
                                          </p:spTgt>
                                        </p:tgtEl>
                                        <p:attrNameLst>
                                          <p:attrName>style.visibility</p:attrName>
                                        </p:attrNameLst>
                                      </p:cBhvr>
                                      <p:to>
                                        <p:strVal val="visible"/>
                                      </p:to>
                                    </p:set>
                                    <p:anim calcmode="lin" valueType="num">
                                      <p:cBhvr>
                                        <p:cTn id="63" dur="500" fill="hold"/>
                                        <p:tgtEl>
                                          <p:spTgt spid="3">
                                            <p:txEl>
                                              <p:pRg st="8" end="8"/>
                                            </p:txEl>
                                          </p:spTgt>
                                        </p:tgtEl>
                                        <p:attrNameLst>
                                          <p:attrName>ppt_w</p:attrName>
                                        </p:attrNameLst>
                                      </p:cBhvr>
                                      <p:tavLst>
                                        <p:tav tm="0">
                                          <p:val>
                                            <p:fltVal val="0"/>
                                          </p:val>
                                        </p:tav>
                                        <p:tav tm="100000">
                                          <p:val>
                                            <p:strVal val="#ppt_w"/>
                                          </p:val>
                                        </p:tav>
                                      </p:tavLst>
                                    </p:anim>
                                    <p:anim calcmode="lin" valueType="num">
                                      <p:cBhvr>
                                        <p:cTn id="64" dur="500" fill="hold"/>
                                        <p:tgtEl>
                                          <p:spTgt spid="3">
                                            <p:txEl>
                                              <p:pRg st="8" end="8"/>
                                            </p:txEl>
                                          </p:spTgt>
                                        </p:tgtEl>
                                        <p:attrNameLst>
                                          <p:attrName>ppt_h</p:attrName>
                                        </p:attrNameLst>
                                      </p:cBhvr>
                                      <p:tavLst>
                                        <p:tav tm="0">
                                          <p:val>
                                            <p:fltVal val="0"/>
                                          </p:val>
                                        </p:tav>
                                        <p:tav tm="100000">
                                          <p:val>
                                            <p:strVal val="#ppt_h"/>
                                          </p:val>
                                        </p:tav>
                                      </p:tavLst>
                                    </p:anim>
                                    <p:animEffect transition="in" filter="fade">
                                      <p:cBhvr>
                                        <p:cTn id="65" dur="500"/>
                                        <p:tgtEl>
                                          <p:spTgt spid="3">
                                            <p:txEl>
                                              <p:pRg st="8" end="8"/>
                                            </p:txEl>
                                          </p:spTgt>
                                        </p:tgtEl>
                                      </p:cBhvr>
                                    </p:animEffect>
                                  </p:childTnLst>
                                </p:cTn>
                              </p:par>
                            </p:childTnLst>
                          </p:cTn>
                        </p:par>
                      </p:childTnLst>
                    </p:cTn>
                  </p:par>
                  <p:par>
                    <p:cTn id="66" fill="hold">
                      <p:stCondLst>
                        <p:cond delay="indefinite"/>
                      </p:stCondLst>
                      <p:childTnLst>
                        <p:par>
                          <p:cTn id="67" fill="hold">
                            <p:stCondLst>
                              <p:cond delay="0"/>
                            </p:stCondLst>
                            <p:childTnLst>
                              <p:par>
                                <p:cTn id="68" presetID="53" presetClass="entr" presetSubtype="16" fill="hold" grpId="0" nodeType="clickEffect">
                                  <p:stCondLst>
                                    <p:cond delay="0"/>
                                  </p:stCondLst>
                                  <p:childTnLst>
                                    <p:set>
                                      <p:cBhvr>
                                        <p:cTn id="69" dur="1" fill="hold">
                                          <p:stCondLst>
                                            <p:cond delay="0"/>
                                          </p:stCondLst>
                                        </p:cTn>
                                        <p:tgtEl>
                                          <p:spTgt spid="3">
                                            <p:txEl>
                                              <p:pRg st="9" end="9"/>
                                            </p:txEl>
                                          </p:spTgt>
                                        </p:tgtEl>
                                        <p:attrNameLst>
                                          <p:attrName>style.visibility</p:attrName>
                                        </p:attrNameLst>
                                      </p:cBhvr>
                                      <p:to>
                                        <p:strVal val="visible"/>
                                      </p:to>
                                    </p:set>
                                    <p:anim calcmode="lin" valueType="num">
                                      <p:cBhvr>
                                        <p:cTn id="70" dur="500" fill="hold"/>
                                        <p:tgtEl>
                                          <p:spTgt spid="3">
                                            <p:txEl>
                                              <p:pRg st="9" end="9"/>
                                            </p:txEl>
                                          </p:spTgt>
                                        </p:tgtEl>
                                        <p:attrNameLst>
                                          <p:attrName>ppt_w</p:attrName>
                                        </p:attrNameLst>
                                      </p:cBhvr>
                                      <p:tavLst>
                                        <p:tav tm="0">
                                          <p:val>
                                            <p:fltVal val="0"/>
                                          </p:val>
                                        </p:tav>
                                        <p:tav tm="100000">
                                          <p:val>
                                            <p:strVal val="#ppt_w"/>
                                          </p:val>
                                        </p:tav>
                                      </p:tavLst>
                                    </p:anim>
                                    <p:anim calcmode="lin" valueType="num">
                                      <p:cBhvr>
                                        <p:cTn id="71" dur="500" fill="hold"/>
                                        <p:tgtEl>
                                          <p:spTgt spid="3">
                                            <p:txEl>
                                              <p:pRg st="9" end="9"/>
                                            </p:txEl>
                                          </p:spTgt>
                                        </p:tgtEl>
                                        <p:attrNameLst>
                                          <p:attrName>ppt_h</p:attrName>
                                        </p:attrNameLst>
                                      </p:cBhvr>
                                      <p:tavLst>
                                        <p:tav tm="0">
                                          <p:val>
                                            <p:fltVal val="0"/>
                                          </p:val>
                                        </p:tav>
                                        <p:tav tm="100000">
                                          <p:val>
                                            <p:strVal val="#ppt_h"/>
                                          </p:val>
                                        </p:tav>
                                      </p:tavLst>
                                    </p:anim>
                                    <p:animEffect transition="in" filter="fade">
                                      <p:cBhvr>
                                        <p:cTn id="72"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01185" y="419100"/>
            <a:ext cx="7556500" cy="977900"/>
          </a:xfrm>
        </p:spPr>
        <p:txBody>
          <a:bodyPr>
            <a:normAutofit fontScale="90000"/>
          </a:bodyPr>
          <a:lstStyle/>
          <a:p>
            <a:r>
              <a:rPr lang="en-US" b="1" u="sng" dirty="0">
                <a:solidFill>
                  <a:srgbClr val="7030A0"/>
                </a:solidFill>
              </a:rPr>
              <a:t>Phase 2: Feasibility Analysis</a:t>
            </a:r>
            <a:br>
              <a:rPr lang="en-US" b="1" u="sng" dirty="0">
                <a:solidFill>
                  <a:srgbClr val="7030A0"/>
                </a:solidFill>
              </a:rPr>
            </a:br>
            <a:endParaRPr lang="en-US" dirty="0"/>
          </a:p>
        </p:txBody>
      </p:sp>
      <p:sp>
        <p:nvSpPr>
          <p:cNvPr id="3" name="Content Placeholder 2"/>
          <p:cNvSpPr>
            <a:spLocks noGrp="1"/>
          </p:cNvSpPr>
          <p:nvPr>
            <p:ph idx="1"/>
          </p:nvPr>
        </p:nvSpPr>
        <p:spPr>
          <a:xfrm>
            <a:off x="457200" y="927100"/>
            <a:ext cx="11544300" cy="5588000"/>
          </a:xfrm>
        </p:spPr>
        <p:txBody>
          <a:bodyPr>
            <a:normAutofit fontScale="70000" lnSpcReduction="20000"/>
          </a:bodyPr>
          <a:lstStyle/>
          <a:p>
            <a:pPr marL="0" indent="0">
              <a:buNone/>
            </a:pPr>
            <a:r>
              <a:rPr lang="en-US" sz="2400" dirty="0">
                <a:sym typeface="Wingdings" panose="05000000000000000000" pitchFamily="2" charset="2"/>
              </a:rPr>
              <a:t>As the name suggests ,feasibility study is a study to reveal whether a project is worth it  or not. It is conducted to find answers to the following questions.</a:t>
            </a:r>
          </a:p>
          <a:p>
            <a:pPr>
              <a:buFont typeface="Wingdings" panose="05000000000000000000" pitchFamily="2" charset="2"/>
              <a:buChar char="Ø"/>
            </a:pPr>
            <a:r>
              <a:rPr lang="en-US" sz="2400" dirty="0">
                <a:solidFill>
                  <a:srgbClr val="7030A0"/>
                </a:solidFill>
                <a:sym typeface="Wingdings" panose="05000000000000000000" pitchFamily="2" charset="2"/>
              </a:rPr>
              <a:t>Do we have required resources and technologies to build the project ?</a:t>
            </a:r>
          </a:p>
          <a:p>
            <a:pPr>
              <a:buFont typeface="Wingdings" panose="05000000000000000000" pitchFamily="2" charset="2"/>
              <a:buChar char="Ø"/>
            </a:pPr>
            <a:r>
              <a:rPr lang="en-US" sz="2400" dirty="0">
                <a:solidFill>
                  <a:srgbClr val="7030A0"/>
                </a:solidFill>
                <a:sym typeface="Wingdings" panose="05000000000000000000" pitchFamily="2" charset="2"/>
              </a:rPr>
              <a:t>Do we receive profit from the project ? Or Whether the project is worth the investment or not? </a:t>
            </a:r>
          </a:p>
          <a:p>
            <a:pPr marL="0" indent="0">
              <a:buNone/>
            </a:pPr>
            <a:r>
              <a:rPr lang="en-US" sz="2400" dirty="0">
                <a:sym typeface="Wingdings" panose="05000000000000000000" pitchFamily="2" charset="2"/>
              </a:rPr>
              <a:t>It is the second phase of SDLC in which an organization study about the cost(including designing, developing and maintenance cost), time duration and benefits of the software, known as software requirement Specification(SRS) document.</a:t>
            </a:r>
          </a:p>
          <a:p>
            <a:pPr marL="0" indent="0">
              <a:buNone/>
            </a:pPr>
            <a:r>
              <a:rPr lang="en-US" sz="3200" b="1" dirty="0">
                <a:solidFill>
                  <a:srgbClr val="FF0000"/>
                </a:solidFill>
              </a:rPr>
              <a:t>There are mainly five types of feasibilities checks:</a:t>
            </a:r>
            <a:endParaRPr lang="en-US" sz="3200" dirty="0">
              <a:solidFill>
                <a:srgbClr val="FF0000"/>
              </a:solidFill>
            </a:endParaRPr>
          </a:p>
          <a:p>
            <a:pPr marL="0" indent="0">
              <a:buNone/>
            </a:pPr>
            <a:r>
              <a:rPr lang="en-US" sz="3200" b="1" u="sng" dirty="0">
                <a:solidFill>
                  <a:srgbClr val="7030A0"/>
                </a:solidFill>
              </a:rPr>
              <a:t>1. Economic: Feasibility</a:t>
            </a:r>
          </a:p>
          <a:p>
            <a:pPr>
              <a:buFont typeface="Wingdings" panose="05000000000000000000" pitchFamily="2" charset="2"/>
              <a:buChar char="è"/>
            </a:pPr>
            <a:r>
              <a:rPr lang="en-US" sz="2400" dirty="0">
                <a:sym typeface="Wingdings" panose="05000000000000000000" pitchFamily="2" charset="2"/>
              </a:rPr>
              <a:t>In economic feasibility study , cost and benefit of the project is analyze and it ensures  c</a:t>
            </a:r>
            <a:r>
              <a:rPr lang="en-US" sz="2400" dirty="0"/>
              <a:t>an we complete the project within the budget or not?</a:t>
            </a:r>
            <a:endParaRPr lang="en-US" sz="2400" dirty="0">
              <a:sym typeface="Wingdings" panose="05000000000000000000" pitchFamily="2" charset="2"/>
            </a:endParaRPr>
          </a:p>
          <a:p>
            <a:pPr>
              <a:buFont typeface="Wingdings" panose="05000000000000000000" pitchFamily="2" charset="2"/>
              <a:buChar char="è"/>
            </a:pPr>
            <a:r>
              <a:rPr lang="en-US" sz="2400" dirty="0">
                <a:sym typeface="Wingdings" panose="05000000000000000000" pitchFamily="2" charset="2"/>
              </a:rPr>
              <a:t>In this feasibility study , a detailed analysis is carried out to know what will be the cost of the project including hardware and software resources required ,design and development cost and so on.</a:t>
            </a:r>
          </a:p>
          <a:p>
            <a:pPr marL="0" indent="0">
              <a:buNone/>
            </a:pPr>
            <a:r>
              <a:rPr lang="en-US" sz="3200" b="1" u="sng" dirty="0">
                <a:solidFill>
                  <a:srgbClr val="7030A0"/>
                </a:solidFill>
              </a:rPr>
              <a:t>2. Legal:</a:t>
            </a:r>
            <a:r>
              <a:rPr lang="en-US" sz="3200" u="sng" dirty="0">
                <a:solidFill>
                  <a:srgbClr val="7030A0"/>
                </a:solidFill>
              </a:rPr>
              <a:t> </a:t>
            </a:r>
          </a:p>
          <a:p>
            <a:pPr marL="0" indent="0">
              <a:buNone/>
            </a:pPr>
            <a:r>
              <a:rPr lang="en-US" sz="2400" dirty="0">
                <a:sym typeface="Wingdings" panose="05000000000000000000" pitchFamily="2" charset="2"/>
              </a:rPr>
              <a:t>In legal feasibility study we investigate whether the project is legal or not?</a:t>
            </a:r>
          </a:p>
          <a:p>
            <a:pPr marL="0" indent="0">
              <a:buNone/>
            </a:pPr>
            <a:r>
              <a:rPr lang="en-US" sz="2400" dirty="0">
                <a:sym typeface="Wingdings" panose="05000000000000000000" pitchFamily="2" charset="2"/>
              </a:rPr>
              <a:t></a:t>
            </a:r>
            <a:r>
              <a:rPr lang="en-US" sz="2400" dirty="0"/>
              <a:t>This includes analyzing barriers of legal implementation of project, such as license, copyright etc. and should follow the cyber ethics. Overall it can be said that Legal Feasibility Study is study to know if proposed project conform legal and ethical requirements. </a:t>
            </a:r>
            <a:endParaRPr lang="en-US" sz="4800" dirty="0">
              <a:solidFill>
                <a:srgbClr val="FFFF00"/>
              </a:solidFill>
            </a:endParaRPr>
          </a:p>
          <a:p>
            <a:endParaRPr lang="en-US" dirty="0"/>
          </a:p>
        </p:txBody>
      </p:sp>
    </p:spTree>
    <p:extLst>
      <p:ext uri="{BB962C8B-B14F-4D97-AF65-F5344CB8AC3E}">
        <p14:creationId xmlns:p14="http://schemas.microsoft.com/office/powerpoint/2010/main" val="1094173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randombar(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randombar(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randombar(horizont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randombar(horizontal)">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randombar(horizontal)">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4" presetClass="entr" presetSubtype="1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randombar(horizontal)">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4" presetClass="entr" presetSubtype="1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randombar(horizontal)">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4" presetClass="entr" presetSubtype="1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randombar(horizontal)">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4" presetClass="entr" presetSubtype="1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randombar(horizontal)">
                                      <p:cBhvr>
                                        <p:cTn id="47" dur="5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4" presetClass="entr" presetSubtype="10" fill="hold" grpId="0"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randombar(horizontal)">
                                      <p:cBhvr>
                                        <p:cTn id="52" dur="500"/>
                                        <p:tgtEl>
                                          <p:spTgt spid="3">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4" presetClass="entr" presetSubtype="10" fill="hold" grpId="0" nodeType="clickEffect">
                                  <p:stCondLst>
                                    <p:cond delay="0"/>
                                  </p:stCondLst>
                                  <p:childTnLst>
                                    <p:set>
                                      <p:cBhvr>
                                        <p:cTn id="56" dur="1" fill="hold">
                                          <p:stCondLst>
                                            <p:cond delay="0"/>
                                          </p:stCondLst>
                                        </p:cTn>
                                        <p:tgtEl>
                                          <p:spTgt spid="3">
                                            <p:txEl>
                                              <p:pRg st="10" end="10"/>
                                            </p:txEl>
                                          </p:spTgt>
                                        </p:tgtEl>
                                        <p:attrNameLst>
                                          <p:attrName>style.visibility</p:attrName>
                                        </p:attrNameLst>
                                      </p:cBhvr>
                                      <p:to>
                                        <p:strVal val="visible"/>
                                      </p:to>
                                    </p:set>
                                    <p:animEffect transition="in" filter="randombar(horizontal)">
                                      <p:cBhvr>
                                        <p:cTn id="57"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304800"/>
            <a:ext cx="11658600" cy="6299200"/>
          </a:xfrm>
        </p:spPr>
        <p:txBody>
          <a:bodyPr>
            <a:noAutofit/>
          </a:bodyPr>
          <a:lstStyle/>
          <a:p>
            <a:pPr marL="0" indent="0">
              <a:buNone/>
            </a:pPr>
            <a:r>
              <a:rPr lang="en-US" sz="2400" b="1" u="sng" dirty="0">
                <a:solidFill>
                  <a:srgbClr val="7030A0"/>
                </a:solidFill>
              </a:rPr>
              <a:t>3.Operation feasibility:</a:t>
            </a:r>
          </a:p>
          <a:p>
            <a:pPr marL="0" indent="0">
              <a:buNone/>
            </a:pPr>
            <a:r>
              <a:rPr lang="en-US" sz="1800" dirty="0">
                <a:sym typeface="Wingdings" panose="05000000000000000000" pitchFamily="2" charset="2"/>
              </a:rPr>
              <a:t>In operational feasibility study , we examine whether the project satisfies the requirements identified in the requirement analysis phase.</a:t>
            </a:r>
          </a:p>
          <a:p>
            <a:pPr marL="0" indent="0">
              <a:buNone/>
            </a:pPr>
            <a:r>
              <a:rPr lang="en-US" sz="1800" dirty="0">
                <a:sym typeface="Wingdings" panose="05000000000000000000" pitchFamily="2" charset="2"/>
              </a:rPr>
              <a:t></a:t>
            </a:r>
            <a:r>
              <a:rPr lang="en-US" sz="1800" dirty="0"/>
              <a:t> Can we create operations and produce a product which is expected by the client ?</a:t>
            </a:r>
            <a:endParaRPr lang="en-US" sz="1800" b="1" u="sng" dirty="0">
              <a:solidFill>
                <a:srgbClr val="7030A0"/>
              </a:solidFill>
            </a:endParaRPr>
          </a:p>
          <a:p>
            <a:pPr marL="0" indent="0">
              <a:buNone/>
            </a:pPr>
            <a:r>
              <a:rPr lang="en-US" sz="2400" b="1" u="sng" dirty="0">
                <a:solidFill>
                  <a:srgbClr val="7030A0"/>
                </a:solidFill>
              </a:rPr>
              <a:t>4. Technical Feasibility:</a:t>
            </a:r>
          </a:p>
          <a:p>
            <a:r>
              <a:rPr lang="en-US" sz="1800" dirty="0"/>
              <a:t>In technical feasibility ,we check whether we have technical resources like hardware and software to develop the project. </a:t>
            </a:r>
          </a:p>
          <a:p>
            <a:r>
              <a:rPr lang="en-US" sz="1800" dirty="0"/>
              <a:t>This feasibility study also analyzes technical skills and capabilities of technical team ,existing technology can be used or not and Up-gradation is easy or not for chosen technology  etc.</a:t>
            </a:r>
          </a:p>
          <a:p>
            <a:pPr marL="0" indent="0">
              <a:buNone/>
            </a:pPr>
            <a:r>
              <a:rPr lang="en-US" sz="2400" b="1" u="sng" dirty="0">
                <a:solidFill>
                  <a:srgbClr val="7030A0"/>
                </a:solidFill>
              </a:rPr>
              <a:t>5. Scheduling Feasibility: </a:t>
            </a:r>
          </a:p>
          <a:p>
            <a:pPr marL="0" indent="0">
              <a:buNone/>
            </a:pPr>
            <a:r>
              <a:rPr lang="en-US" sz="1800" dirty="0">
                <a:sym typeface="Wingdings" panose="05000000000000000000" pitchFamily="2" charset="2"/>
              </a:rPr>
              <a:t>In scheduling feasibility study, we estimate the time necessary to complete the project.</a:t>
            </a:r>
            <a:endParaRPr lang="en-US" sz="1800" dirty="0"/>
          </a:p>
          <a:p>
            <a:pPr marL="0" indent="0">
              <a:buNone/>
            </a:pPr>
            <a:r>
              <a:rPr lang="en-US" sz="1800" dirty="0">
                <a:sym typeface="Wingdings" panose="05000000000000000000" pitchFamily="2" charset="2"/>
              </a:rPr>
              <a:t></a:t>
            </a:r>
            <a:r>
              <a:rPr lang="en-US" sz="1800" dirty="0"/>
              <a:t>Decide that the project can be completed within the given schedule/time or not.</a:t>
            </a:r>
            <a:endParaRPr lang="en-US" sz="1800" dirty="0">
              <a:sym typeface="Wingdings" panose="05000000000000000000" pitchFamily="2" charset="2"/>
            </a:endParaRPr>
          </a:p>
          <a:p>
            <a:pPr marL="0" indent="0">
              <a:buNone/>
            </a:pPr>
            <a:r>
              <a:rPr lang="en-US" sz="1800" dirty="0">
                <a:sym typeface="Wingdings" panose="05000000000000000000" pitchFamily="2" charset="2"/>
              </a:rPr>
              <a:t>After the feasibility study ,the project may be accepted ,accepted with modifications or rejected.</a:t>
            </a:r>
          </a:p>
          <a:p>
            <a:pPr marL="0" indent="0">
              <a:buNone/>
            </a:pPr>
            <a:r>
              <a:rPr lang="en-US" sz="1800" dirty="0">
                <a:sym typeface="Wingdings" panose="05000000000000000000" pitchFamily="2" charset="2"/>
              </a:rPr>
              <a:t>(It means a project after feasibility study may be accepted if a company is getting benefits , accepted with modifications means with a certain adjustment the way company wants or completely rejected if company is not getting benefits from that project.) </a:t>
            </a:r>
            <a:endParaRPr lang="en-US" sz="1800" dirty="0"/>
          </a:p>
          <a:p>
            <a:endParaRPr lang="en-US" sz="1800" dirty="0"/>
          </a:p>
          <a:p>
            <a:endParaRPr lang="en-US" sz="1800" dirty="0"/>
          </a:p>
        </p:txBody>
      </p:sp>
    </p:spTree>
    <p:extLst>
      <p:ext uri="{BB962C8B-B14F-4D97-AF65-F5344CB8AC3E}">
        <p14:creationId xmlns:p14="http://schemas.microsoft.com/office/powerpoint/2010/main" val="579824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fade">
                                      <p:cBhvr>
                                        <p:cTn id="42" dur="1000"/>
                                        <p:tgtEl>
                                          <p:spTgt spid="3">
                                            <p:txEl>
                                              <p:pRg st="5" end="5"/>
                                            </p:txEl>
                                          </p:spTgt>
                                        </p:tgtEl>
                                      </p:cBhvr>
                                    </p:animEffect>
                                    <p:anim calcmode="lin" valueType="num">
                                      <p:cBhvr>
                                        <p:cTn id="4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Effect transition="in" filter="fade">
                                      <p:cBhvr>
                                        <p:cTn id="49" dur="1000"/>
                                        <p:tgtEl>
                                          <p:spTgt spid="3">
                                            <p:txEl>
                                              <p:pRg st="6" end="6"/>
                                            </p:txEl>
                                          </p:spTgt>
                                        </p:tgtEl>
                                      </p:cBhvr>
                                    </p:animEffect>
                                    <p:anim calcmode="lin" valueType="num">
                                      <p:cBhvr>
                                        <p:cTn id="50"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51"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3">
                                            <p:txEl>
                                              <p:pRg st="7" end="7"/>
                                            </p:txEl>
                                          </p:spTgt>
                                        </p:tgtEl>
                                        <p:attrNameLst>
                                          <p:attrName>style.visibility</p:attrName>
                                        </p:attrNameLst>
                                      </p:cBhvr>
                                      <p:to>
                                        <p:strVal val="visible"/>
                                      </p:to>
                                    </p:set>
                                    <p:animEffect transition="in" filter="fade">
                                      <p:cBhvr>
                                        <p:cTn id="56" dur="1000"/>
                                        <p:tgtEl>
                                          <p:spTgt spid="3">
                                            <p:txEl>
                                              <p:pRg st="7" end="7"/>
                                            </p:txEl>
                                          </p:spTgt>
                                        </p:tgtEl>
                                      </p:cBhvr>
                                    </p:animEffect>
                                    <p:anim calcmode="lin" valueType="num">
                                      <p:cBhvr>
                                        <p:cTn id="57"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58"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grpId="0" nodeType="clickEffect">
                                  <p:stCondLst>
                                    <p:cond delay="0"/>
                                  </p:stCondLst>
                                  <p:childTnLst>
                                    <p:set>
                                      <p:cBhvr>
                                        <p:cTn id="62" dur="1" fill="hold">
                                          <p:stCondLst>
                                            <p:cond delay="0"/>
                                          </p:stCondLst>
                                        </p:cTn>
                                        <p:tgtEl>
                                          <p:spTgt spid="3">
                                            <p:txEl>
                                              <p:pRg st="8" end="8"/>
                                            </p:txEl>
                                          </p:spTgt>
                                        </p:tgtEl>
                                        <p:attrNameLst>
                                          <p:attrName>style.visibility</p:attrName>
                                        </p:attrNameLst>
                                      </p:cBhvr>
                                      <p:to>
                                        <p:strVal val="visible"/>
                                      </p:to>
                                    </p:set>
                                    <p:animEffect transition="in" filter="fade">
                                      <p:cBhvr>
                                        <p:cTn id="63" dur="1000"/>
                                        <p:tgtEl>
                                          <p:spTgt spid="3">
                                            <p:txEl>
                                              <p:pRg st="8" end="8"/>
                                            </p:txEl>
                                          </p:spTgt>
                                        </p:tgtEl>
                                      </p:cBhvr>
                                    </p:animEffect>
                                    <p:anim calcmode="lin" valueType="num">
                                      <p:cBhvr>
                                        <p:cTn id="64"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65" dur="10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42" presetClass="entr" presetSubtype="0" fill="hold" grpId="0" nodeType="clickEffect">
                                  <p:stCondLst>
                                    <p:cond delay="0"/>
                                  </p:stCondLst>
                                  <p:childTnLst>
                                    <p:set>
                                      <p:cBhvr>
                                        <p:cTn id="69" dur="1" fill="hold">
                                          <p:stCondLst>
                                            <p:cond delay="0"/>
                                          </p:stCondLst>
                                        </p:cTn>
                                        <p:tgtEl>
                                          <p:spTgt spid="3">
                                            <p:txEl>
                                              <p:pRg st="9" end="9"/>
                                            </p:txEl>
                                          </p:spTgt>
                                        </p:tgtEl>
                                        <p:attrNameLst>
                                          <p:attrName>style.visibility</p:attrName>
                                        </p:attrNameLst>
                                      </p:cBhvr>
                                      <p:to>
                                        <p:strVal val="visible"/>
                                      </p:to>
                                    </p:set>
                                    <p:animEffect transition="in" filter="fade">
                                      <p:cBhvr>
                                        <p:cTn id="70" dur="1000"/>
                                        <p:tgtEl>
                                          <p:spTgt spid="3">
                                            <p:txEl>
                                              <p:pRg st="9" end="9"/>
                                            </p:txEl>
                                          </p:spTgt>
                                        </p:tgtEl>
                                      </p:cBhvr>
                                    </p:animEffect>
                                    <p:anim calcmode="lin" valueType="num">
                                      <p:cBhvr>
                                        <p:cTn id="71" dur="1000" fill="hold"/>
                                        <p:tgtEl>
                                          <p:spTgt spid="3">
                                            <p:txEl>
                                              <p:pRg st="9" end="9"/>
                                            </p:txEl>
                                          </p:spTgt>
                                        </p:tgtEl>
                                        <p:attrNameLst>
                                          <p:attrName>ppt_x</p:attrName>
                                        </p:attrNameLst>
                                      </p:cBhvr>
                                      <p:tavLst>
                                        <p:tav tm="0">
                                          <p:val>
                                            <p:strVal val="#ppt_x"/>
                                          </p:val>
                                        </p:tav>
                                        <p:tav tm="100000">
                                          <p:val>
                                            <p:strVal val="#ppt_x"/>
                                          </p:val>
                                        </p:tav>
                                      </p:tavLst>
                                    </p:anim>
                                    <p:anim calcmode="lin" valueType="num">
                                      <p:cBhvr>
                                        <p:cTn id="72" dur="1000" fill="hold"/>
                                        <p:tgtEl>
                                          <p:spTgt spid="3">
                                            <p:txEl>
                                              <p:pRg st="9" end="9"/>
                                            </p:txEl>
                                          </p:spTgt>
                                        </p:tgtEl>
                                        <p:attrNameLst>
                                          <p:attrName>ppt_y</p:attrName>
                                        </p:attrNameLst>
                                      </p:cBhvr>
                                      <p:tavLst>
                                        <p:tav tm="0">
                                          <p:val>
                                            <p:strVal val="#ppt_y+.1"/>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42" presetClass="entr" presetSubtype="0" fill="hold" grpId="0" nodeType="clickEffect">
                                  <p:stCondLst>
                                    <p:cond delay="0"/>
                                  </p:stCondLst>
                                  <p:childTnLst>
                                    <p:set>
                                      <p:cBhvr>
                                        <p:cTn id="76" dur="1" fill="hold">
                                          <p:stCondLst>
                                            <p:cond delay="0"/>
                                          </p:stCondLst>
                                        </p:cTn>
                                        <p:tgtEl>
                                          <p:spTgt spid="3">
                                            <p:txEl>
                                              <p:pRg st="10" end="10"/>
                                            </p:txEl>
                                          </p:spTgt>
                                        </p:tgtEl>
                                        <p:attrNameLst>
                                          <p:attrName>style.visibility</p:attrName>
                                        </p:attrNameLst>
                                      </p:cBhvr>
                                      <p:to>
                                        <p:strVal val="visible"/>
                                      </p:to>
                                    </p:set>
                                    <p:animEffect transition="in" filter="fade">
                                      <p:cBhvr>
                                        <p:cTn id="77" dur="1000"/>
                                        <p:tgtEl>
                                          <p:spTgt spid="3">
                                            <p:txEl>
                                              <p:pRg st="10" end="10"/>
                                            </p:txEl>
                                          </p:spTgt>
                                        </p:tgtEl>
                                      </p:cBhvr>
                                    </p:animEffect>
                                    <p:anim calcmode="lin" valueType="num">
                                      <p:cBhvr>
                                        <p:cTn id="78" dur="1000" fill="hold"/>
                                        <p:tgtEl>
                                          <p:spTgt spid="3">
                                            <p:txEl>
                                              <p:pRg st="10" end="10"/>
                                            </p:txEl>
                                          </p:spTgt>
                                        </p:tgtEl>
                                        <p:attrNameLst>
                                          <p:attrName>ppt_x</p:attrName>
                                        </p:attrNameLst>
                                      </p:cBhvr>
                                      <p:tavLst>
                                        <p:tav tm="0">
                                          <p:val>
                                            <p:strVal val="#ppt_x"/>
                                          </p:val>
                                        </p:tav>
                                        <p:tav tm="100000">
                                          <p:val>
                                            <p:strVal val="#ppt_x"/>
                                          </p:val>
                                        </p:tav>
                                      </p:tavLst>
                                    </p:anim>
                                    <p:anim calcmode="lin" valueType="num">
                                      <p:cBhvr>
                                        <p:cTn id="79" dur="1000" fill="hold"/>
                                        <p:tgtEl>
                                          <p:spTgt spid="3">
                                            <p:txEl>
                                              <p:pRg st="10" end="1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66700" y="330200"/>
            <a:ext cx="11658600" cy="6146800"/>
          </a:xfrm>
        </p:spPr>
        <p:txBody>
          <a:bodyPr>
            <a:normAutofit/>
          </a:bodyPr>
          <a:lstStyle/>
          <a:p>
            <a:pPr marL="0" indent="0">
              <a:buNone/>
            </a:pPr>
            <a:r>
              <a:rPr lang="en-US" sz="5400" b="1" u="sng" dirty="0">
                <a:solidFill>
                  <a:srgbClr val="7030A0"/>
                </a:solidFill>
              </a:rPr>
              <a:t>#Importance of Feasibility Study:</a:t>
            </a:r>
          </a:p>
          <a:p>
            <a:pPr marL="0" indent="0">
              <a:buNone/>
            </a:pPr>
            <a:r>
              <a:rPr lang="en-US" dirty="0"/>
              <a:t> </a:t>
            </a:r>
            <a:r>
              <a:rPr lang="en-US" dirty="0">
                <a:sym typeface="Wingdings" panose="05000000000000000000" pitchFamily="2" charset="2"/>
              </a:rPr>
              <a:t>Get a clear-cut idea whether the project is likely to be successful before allocating budget , man power and time.</a:t>
            </a:r>
          </a:p>
          <a:p>
            <a:pPr marL="0" indent="0">
              <a:buNone/>
            </a:pPr>
            <a:r>
              <a:rPr lang="en-US" dirty="0">
                <a:sym typeface="Wingdings" panose="05000000000000000000" pitchFamily="2" charset="2"/>
              </a:rPr>
              <a:t>Improves project teams focus.</a:t>
            </a:r>
          </a:p>
          <a:p>
            <a:pPr marL="0" indent="0">
              <a:buNone/>
            </a:pPr>
            <a:r>
              <a:rPr lang="en-US" dirty="0">
                <a:sym typeface="Wingdings" panose="05000000000000000000" pitchFamily="2" charset="2"/>
              </a:rPr>
              <a:t>Provides valuable information for a “go/no-go” decision.</a:t>
            </a:r>
          </a:p>
          <a:p>
            <a:pPr marL="0" indent="0">
              <a:buNone/>
            </a:pPr>
            <a:r>
              <a:rPr lang="en-US" dirty="0">
                <a:sym typeface="Wingdings" panose="05000000000000000000" pitchFamily="2" charset="2"/>
              </a:rPr>
              <a:t>Identifies a valid reason to undertake the project .</a:t>
            </a:r>
          </a:p>
          <a:p>
            <a:pPr marL="0" indent="0">
              <a:buNone/>
            </a:pPr>
            <a:r>
              <a:rPr lang="en-US" dirty="0">
                <a:sym typeface="Wingdings" panose="05000000000000000000" pitchFamily="2" charset="2"/>
              </a:rPr>
              <a:t>Enhances the success rate by evaluating multiple parameters. Etc.</a:t>
            </a:r>
          </a:p>
          <a:p>
            <a:pPr marL="0" indent="0">
              <a:buNone/>
            </a:pPr>
            <a:r>
              <a:rPr lang="en-US" dirty="0"/>
              <a:t>In essence, feasibility analysis serves as a foundation for well-informed decision-making, effective resource management, risk reduction, and alignment with organizational objectives. It enables organizations to embark on projects with a higher probability of success and to allocate resources wisely, ultimately leading to more successful and sustainable outcomes.</a:t>
            </a:r>
            <a:endParaRPr lang="en-US" dirty="0">
              <a:sym typeface="Wingdings" panose="05000000000000000000" pitchFamily="2" charset="2"/>
            </a:endParaRPr>
          </a:p>
        </p:txBody>
      </p:sp>
    </p:spTree>
    <p:extLst>
      <p:ext uri="{BB962C8B-B14F-4D97-AF65-F5344CB8AC3E}">
        <p14:creationId xmlns:p14="http://schemas.microsoft.com/office/powerpoint/2010/main" val="4218515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fade">
                                      <p:cBhvr>
                                        <p:cTn id="42" dur="1000"/>
                                        <p:tgtEl>
                                          <p:spTgt spid="3">
                                            <p:txEl>
                                              <p:pRg st="5" end="5"/>
                                            </p:txEl>
                                          </p:spTgt>
                                        </p:tgtEl>
                                      </p:cBhvr>
                                    </p:animEffect>
                                    <p:anim calcmode="lin" valueType="num">
                                      <p:cBhvr>
                                        <p:cTn id="4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Effect transition="in" filter="fade">
                                      <p:cBhvr>
                                        <p:cTn id="49" dur="1000"/>
                                        <p:tgtEl>
                                          <p:spTgt spid="3">
                                            <p:txEl>
                                              <p:pRg st="6" end="6"/>
                                            </p:txEl>
                                          </p:spTgt>
                                        </p:tgtEl>
                                      </p:cBhvr>
                                    </p:animEffect>
                                    <p:anim calcmode="lin" valueType="num">
                                      <p:cBhvr>
                                        <p:cTn id="50"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51"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73400" y="317500"/>
            <a:ext cx="7124700" cy="1066800"/>
          </a:xfrm>
        </p:spPr>
        <p:txBody>
          <a:bodyPr>
            <a:normAutofit fontScale="90000"/>
          </a:bodyPr>
          <a:lstStyle/>
          <a:p>
            <a:r>
              <a:rPr lang="en-US" b="1" u="sng" dirty="0">
                <a:solidFill>
                  <a:srgbClr val="7030A0"/>
                </a:solidFill>
              </a:rPr>
              <a:t>Phase 3: Design</a:t>
            </a:r>
            <a:br>
              <a:rPr lang="en-US" b="1" u="sng" dirty="0">
                <a:solidFill>
                  <a:srgbClr val="7030A0"/>
                </a:solidFill>
              </a:rPr>
            </a:br>
            <a:endParaRPr lang="en-US" dirty="0"/>
          </a:p>
        </p:txBody>
      </p:sp>
      <p:sp>
        <p:nvSpPr>
          <p:cNvPr id="3" name="Content Placeholder 2"/>
          <p:cNvSpPr>
            <a:spLocks noGrp="1"/>
          </p:cNvSpPr>
          <p:nvPr>
            <p:ph idx="1"/>
          </p:nvPr>
        </p:nvSpPr>
        <p:spPr>
          <a:xfrm>
            <a:off x="304800" y="800100"/>
            <a:ext cx="11455400" cy="5689600"/>
          </a:xfrm>
        </p:spPr>
        <p:txBody>
          <a:bodyPr>
            <a:noAutofit/>
          </a:bodyPr>
          <a:lstStyle/>
          <a:p>
            <a:pPr marL="342900" indent="-342900">
              <a:buFont typeface="Wingdings" panose="05000000000000000000" pitchFamily="2" charset="2"/>
              <a:buChar char="v"/>
            </a:pPr>
            <a:r>
              <a:rPr lang="en-US" sz="1700" dirty="0">
                <a:sym typeface="Wingdings" panose="05000000000000000000" pitchFamily="2" charset="2"/>
              </a:rPr>
              <a:t>It is the third phase in which designers  starts working on logical designing of the software.</a:t>
            </a:r>
          </a:p>
          <a:p>
            <a:pPr marL="342900" indent="-342900">
              <a:buFont typeface="Wingdings" panose="05000000000000000000" pitchFamily="2" charset="2"/>
              <a:buChar char="v"/>
            </a:pPr>
            <a:r>
              <a:rPr lang="en-US" sz="1700" dirty="0">
                <a:sym typeface="Wingdings" panose="05000000000000000000" pitchFamily="2" charset="2"/>
              </a:rPr>
              <a:t>It is a diagrammatic(DFD,ERD,UC </a:t>
            </a:r>
            <a:r>
              <a:rPr lang="en-US" sz="1700" dirty="0" err="1">
                <a:sym typeface="Wingdings" panose="05000000000000000000" pitchFamily="2" charset="2"/>
              </a:rPr>
              <a:t>etc</a:t>
            </a:r>
            <a:r>
              <a:rPr lang="en-US" sz="1700" dirty="0">
                <a:sym typeface="Wingdings" panose="05000000000000000000" pitchFamily="2" charset="2"/>
              </a:rPr>
              <a:t>) representation of an entire system functionality.</a:t>
            </a:r>
          </a:p>
          <a:p>
            <a:pPr marL="342900" indent="-342900">
              <a:buFont typeface="Wingdings" panose="05000000000000000000" pitchFamily="2" charset="2"/>
              <a:buChar char="v"/>
            </a:pPr>
            <a:r>
              <a:rPr lang="en-US" sz="1700" dirty="0"/>
              <a:t>in software development, the logical design is like creating a blueprint or a detailed map for how the software will work. It's not about writing the actual code yet, but rather deciding how different parts of the software will interact with each other.</a:t>
            </a:r>
          </a:p>
          <a:p>
            <a:pPr marL="342900" indent="-342900">
              <a:buFont typeface="Wingdings" panose="05000000000000000000" pitchFamily="2" charset="2"/>
              <a:buChar char="v"/>
            </a:pPr>
            <a:r>
              <a:rPr lang="en-US" sz="2000" b="1" i="1" u="sng" dirty="0">
                <a:solidFill>
                  <a:srgbClr val="FF0000"/>
                </a:solidFill>
              </a:rPr>
              <a:t>Some aspects of the design include:</a:t>
            </a:r>
          </a:p>
          <a:p>
            <a:r>
              <a:rPr lang="en-US" sz="1700" b="1" dirty="0">
                <a:solidFill>
                  <a:schemeClr val="accent2"/>
                </a:solidFill>
              </a:rPr>
              <a:t>Architecture</a:t>
            </a:r>
            <a:r>
              <a:rPr lang="en-US" sz="1700" b="1" dirty="0"/>
              <a:t> –</a:t>
            </a:r>
            <a:r>
              <a:rPr lang="en-US" sz="1700" dirty="0"/>
              <a:t> Specifies programming language, industry practices, overall design, and use of any templates.</a:t>
            </a:r>
          </a:p>
          <a:p>
            <a:r>
              <a:rPr lang="en-US" sz="1700" b="1" dirty="0">
                <a:solidFill>
                  <a:schemeClr val="accent2"/>
                </a:solidFill>
              </a:rPr>
              <a:t>User Interface </a:t>
            </a:r>
            <a:r>
              <a:rPr lang="en-US" sz="1700" b="1" dirty="0"/>
              <a:t>–</a:t>
            </a:r>
            <a:r>
              <a:rPr lang="en-US" sz="1700" dirty="0"/>
              <a:t> Defines the ways customers interact with the software, and how the software responds to input.</a:t>
            </a:r>
          </a:p>
          <a:p>
            <a:r>
              <a:rPr lang="en-US" sz="1700" b="1" dirty="0">
                <a:solidFill>
                  <a:schemeClr val="accent2"/>
                </a:solidFill>
              </a:rPr>
              <a:t>Platforms</a:t>
            </a:r>
            <a:r>
              <a:rPr lang="en-US" sz="1700" b="1" dirty="0"/>
              <a:t> –</a:t>
            </a:r>
            <a:r>
              <a:rPr lang="en-US" sz="1700" dirty="0"/>
              <a:t> Defines the platforms on which the software will run, such as Apple, Android, Windows version, Linux, or even gaming consoles.</a:t>
            </a:r>
          </a:p>
          <a:p>
            <a:r>
              <a:rPr lang="en-US" sz="1700" b="1" dirty="0">
                <a:solidFill>
                  <a:schemeClr val="accent2"/>
                </a:solidFill>
              </a:rPr>
              <a:t>Security</a:t>
            </a:r>
            <a:r>
              <a:rPr lang="en-US" sz="1700" b="1" dirty="0"/>
              <a:t> –</a:t>
            </a:r>
            <a:r>
              <a:rPr lang="en-US" sz="1700" dirty="0"/>
              <a:t> Defines the measures taken to secure the application, and may include SSL traffic encryption, password protection, and secure storage of user credentials.</a:t>
            </a:r>
          </a:p>
          <a:p>
            <a:pPr marL="0" indent="0">
              <a:buNone/>
            </a:pPr>
            <a:r>
              <a:rPr lang="en-US" sz="1700" dirty="0"/>
              <a:t>(SSL (Secure Sockets Layer)/TLS (Transport Layer Security)</a:t>
            </a:r>
            <a:r>
              <a:rPr lang="en-US" sz="1700" b="1" dirty="0"/>
              <a:t>encrypts communications between a client and server, primarily web browsers and web sites/applications</a:t>
            </a:r>
            <a:r>
              <a:rPr lang="en-US" sz="1700" dirty="0"/>
              <a:t>.)</a:t>
            </a:r>
          </a:p>
          <a:p>
            <a:r>
              <a:rPr lang="en-US" sz="1700" b="1" dirty="0">
                <a:solidFill>
                  <a:schemeClr val="accent2"/>
                </a:solidFill>
              </a:rPr>
              <a:t>Database Design </a:t>
            </a:r>
            <a:r>
              <a:rPr lang="en-US" sz="1700" dirty="0">
                <a:solidFill>
                  <a:schemeClr val="accent2"/>
                </a:solidFill>
              </a:rPr>
              <a:t>-</a:t>
            </a:r>
            <a:r>
              <a:rPr lang="en-US" sz="1700" dirty="0"/>
              <a:t> The designer determines what data must be stored and how the data elements interrelate. </a:t>
            </a:r>
            <a:r>
              <a:rPr lang="en-US" sz="1700" dirty="0">
                <a:solidFill>
                  <a:schemeClr val="accent2"/>
                </a:solidFill>
              </a:rPr>
              <a:t>etc.</a:t>
            </a:r>
          </a:p>
          <a:p>
            <a:pPr marL="0" indent="0">
              <a:buNone/>
            </a:pPr>
            <a:r>
              <a:rPr lang="en-US" sz="1700" dirty="0"/>
              <a:t>Finally, this phase provides a prototype of the final product and all it includes is design of everything which has to be coded.</a:t>
            </a:r>
          </a:p>
        </p:txBody>
      </p:sp>
    </p:spTree>
    <p:extLst>
      <p:ext uri="{BB962C8B-B14F-4D97-AF65-F5344CB8AC3E}">
        <p14:creationId xmlns:p14="http://schemas.microsoft.com/office/powerpoint/2010/main" val="2273670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3">
                                            <p:txEl>
                                              <p:pRg st="8" end="8"/>
                                            </p:txEl>
                                          </p:spTgt>
                                        </p:tgtEl>
                                        <p:attrNameLst>
                                          <p:attrName>style.visibility</p:attrName>
                                        </p:attrNameLst>
                                      </p:cBhvr>
                                      <p:to>
                                        <p:strVal val="visible"/>
                                      </p:to>
                                    </p:set>
                                    <p:anim calcmode="lin" valueType="num">
                                      <p:cBhvr additive="base">
                                        <p:cTn id="55"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3">
                                            <p:txEl>
                                              <p:pRg st="9" end="9"/>
                                            </p:txEl>
                                          </p:spTgt>
                                        </p:tgtEl>
                                        <p:attrNameLst>
                                          <p:attrName>style.visibility</p:attrName>
                                        </p:attrNameLst>
                                      </p:cBhvr>
                                      <p:to>
                                        <p:strVal val="visible"/>
                                      </p:to>
                                    </p:set>
                                    <p:anim calcmode="lin" valueType="num">
                                      <p:cBhvr additive="base">
                                        <p:cTn id="61"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3">
                                            <p:txEl>
                                              <p:pRg st="10" end="10"/>
                                            </p:txEl>
                                          </p:spTgt>
                                        </p:tgtEl>
                                        <p:attrNameLst>
                                          <p:attrName>style.visibility</p:attrName>
                                        </p:attrNameLst>
                                      </p:cBhvr>
                                      <p:to>
                                        <p:strVal val="visible"/>
                                      </p:to>
                                    </p:set>
                                    <p:anim calcmode="lin" valueType="num">
                                      <p:cBhvr additive="base">
                                        <p:cTn id="67"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3">
                                            <p:txEl>
                                              <p:pRg st="10" end="1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11400" y="304800"/>
            <a:ext cx="7747000" cy="1130300"/>
          </a:xfrm>
        </p:spPr>
        <p:txBody>
          <a:bodyPr>
            <a:normAutofit fontScale="90000"/>
          </a:bodyPr>
          <a:lstStyle/>
          <a:p>
            <a:r>
              <a:rPr lang="en-US" b="1" u="sng" dirty="0">
                <a:solidFill>
                  <a:srgbClr val="7030A0"/>
                </a:solidFill>
              </a:rPr>
              <a:t>Phase 4: Software Development</a:t>
            </a:r>
            <a:br>
              <a:rPr lang="en-US" b="1" u="sng" dirty="0">
                <a:solidFill>
                  <a:srgbClr val="7030A0"/>
                </a:solidFill>
              </a:rPr>
            </a:br>
            <a:endParaRPr lang="en-US" dirty="0"/>
          </a:p>
        </p:txBody>
      </p:sp>
      <p:sp>
        <p:nvSpPr>
          <p:cNvPr id="3" name="Content Placeholder 2"/>
          <p:cNvSpPr>
            <a:spLocks noGrp="1"/>
          </p:cNvSpPr>
          <p:nvPr>
            <p:ph idx="1"/>
          </p:nvPr>
        </p:nvSpPr>
        <p:spPr>
          <a:xfrm>
            <a:off x="622300" y="990600"/>
            <a:ext cx="11176000" cy="5410200"/>
          </a:xfrm>
        </p:spPr>
        <p:txBody>
          <a:bodyPr>
            <a:normAutofit/>
          </a:bodyPr>
          <a:lstStyle/>
          <a:p>
            <a:pPr marL="342900" indent="-342900">
              <a:buFont typeface="Wingdings" panose="05000000000000000000" pitchFamily="2" charset="2"/>
              <a:buChar char="v"/>
            </a:pPr>
            <a:r>
              <a:rPr lang="en-US" sz="2400" dirty="0">
                <a:solidFill>
                  <a:srgbClr val="00B050"/>
                </a:solidFill>
              </a:rPr>
              <a:t>The development stage is the part where developers actually write code and build the application according to the earlier design documents and outlined specifications.</a:t>
            </a:r>
          </a:p>
          <a:p>
            <a:pPr marL="342900" indent="-342900">
              <a:buFont typeface="Wingdings" panose="05000000000000000000" pitchFamily="2" charset="2"/>
              <a:buChar char="v"/>
            </a:pPr>
            <a:r>
              <a:rPr lang="en-US" sz="2400" dirty="0">
                <a:solidFill>
                  <a:srgbClr val="00B050"/>
                </a:solidFill>
              </a:rPr>
              <a:t>The Software design is translated into source code. All the designed components of the software are implemented in this phase.</a:t>
            </a:r>
          </a:p>
          <a:p>
            <a:pPr marL="342900" indent="-342900">
              <a:buFont typeface="Wingdings" panose="05000000000000000000" pitchFamily="2" charset="2"/>
              <a:buChar char="v"/>
            </a:pPr>
            <a:r>
              <a:rPr lang="en-US" sz="2400" dirty="0">
                <a:solidFill>
                  <a:srgbClr val="00B050"/>
                </a:solidFill>
              </a:rPr>
              <a:t>In the coding phase, tasks are divided into units or modules and assigned to the various developers. </a:t>
            </a:r>
          </a:p>
          <a:p>
            <a:pPr marL="342900" indent="-342900">
              <a:buFont typeface="Wingdings" panose="05000000000000000000" pitchFamily="2" charset="2"/>
              <a:buChar char="v"/>
            </a:pPr>
            <a:r>
              <a:rPr lang="en-US" sz="2400" dirty="0">
                <a:solidFill>
                  <a:srgbClr val="00B050"/>
                </a:solidFill>
              </a:rPr>
              <a:t>It is the longest phase of the Software Development Life Cycle process.</a:t>
            </a:r>
          </a:p>
          <a:p>
            <a:pPr marL="342900" indent="-342900">
              <a:buFont typeface="Wingdings" panose="05000000000000000000" pitchFamily="2" charset="2"/>
              <a:buChar char="v"/>
            </a:pPr>
            <a:r>
              <a:rPr lang="en-US" sz="2400" dirty="0">
                <a:solidFill>
                  <a:srgbClr val="00B050"/>
                </a:solidFill>
              </a:rPr>
              <a:t>In this phase, Developer needs to follow certain predefined coding guidelines. They also need to use </a:t>
            </a:r>
            <a:r>
              <a:rPr lang="en-US" sz="2400" dirty="0">
                <a:solidFill>
                  <a:srgbClr val="00B050"/>
                </a:solidFill>
                <a:hlinkClick r:id="rId2"/>
              </a:rPr>
              <a:t>programming tools</a:t>
            </a:r>
            <a:r>
              <a:rPr lang="en-US" sz="2400" dirty="0">
                <a:solidFill>
                  <a:srgbClr val="00B050"/>
                </a:solidFill>
              </a:rPr>
              <a:t> like compiler, interpreters, debugger to generate and implement the code. Different high level programming languages such as C, C++, Pascal, Java and PHP are used for coding. The programming language is chosen with respect to the type of software being developed.</a:t>
            </a:r>
          </a:p>
        </p:txBody>
      </p:sp>
    </p:spTree>
    <p:extLst>
      <p:ext uri="{BB962C8B-B14F-4D97-AF65-F5344CB8AC3E}">
        <p14:creationId xmlns:p14="http://schemas.microsoft.com/office/powerpoint/2010/main" val="721535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55600" y="355600"/>
            <a:ext cx="11303000" cy="6007100"/>
          </a:xfrm>
        </p:spPr>
        <p:txBody>
          <a:bodyPr/>
          <a:lstStyle/>
          <a:p>
            <a:pPr>
              <a:buFont typeface="Wingdings" panose="05000000000000000000" pitchFamily="2" charset="2"/>
              <a:buChar char="v"/>
            </a:pPr>
            <a:r>
              <a:rPr lang="en-US" sz="3200" b="1" u="sng" dirty="0">
                <a:solidFill>
                  <a:srgbClr val="FF0000"/>
                </a:solidFill>
              </a:rPr>
              <a:t>Traffic Management System: </a:t>
            </a:r>
          </a:p>
          <a:p>
            <a:pPr>
              <a:buFont typeface="Wingdings" panose="05000000000000000000" pitchFamily="2" charset="2"/>
              <a:buChar char="Ø"/>
            </a:pPr>
            <a:r>
              <a:rPr lang="en-US" b="1" dirty="0">
                <a:solidFill>
                  <a:schemeClr val="tx1"/>
                </a:solidFill>
              </a:rPr>
              <a:t>In a big city, there are traffic lights, road signs, cameras, and sensors all over to manage the flow of vehicles and pedestrians. </a:t>
            </a:r>
          </a:p>
          <a:p>
            <a:pPr>
              <a:buFont typeface="Wingdings" panose="05000000000000000000" pitchFamily="2" charset="2"/>
              <a:buChar char="Ø"/>
            </a:pPr>
            <a:r>
              <a:rPr lang="en-US" b="1" dirty="0">
                <a:solidFill>
                  <a:schemeClr val="tx1"/>
                </a:solidFill>
              </a:rPr>
              <a:t>The system's goal is to regulate traffic, prevent accidents, and keep everyone safe on the roads.</a:t>
            </a:r>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20950" y="2302434"/>
            <a:ext cx="5314950" cy="3858654"/>
          </a:xfrm>
          <a:prstGeom prst="rect">
            <a:avLst/>
          </a:prstGeom>
        </p:spPr>
      </p:pic>
    </p:spTree>
    <p:extLst>
      <p:ext uri="{BB962C8B-B14F-4D97-AF65-F5344CB8AC3E}">
        <p14:creationId xmlns:p14="http://schemas.microsoft.com/office/powerpoint/2010/main" val="2239215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arn(inVertic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arn(inVertical)">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51100" y="406400"/>
            <a:ext cx="8026400" cy="1168400"/>
          </a:xfrm>
        </p:spPr>
        <p:txBody>
          <a:bodyPr>
            <a:normAutofit fontScale="90000"/>
          </a:bodyPr>
          <a:lstStyle/>
          <a:p>
            <a:r>
              <a:rPr lang="en-US" b="1" u="sng" dirty="0">
                <a:solidFill>
                  <a:srgbClr val="7030A0"/>
                </a:solidFill>
              </a:rPr>
              <a:t>Phase 5: Testing the Product</a:t>
            </a:r>
            <a:br>
              <a:rPr lang="en-US" b="1" u="sng" dirty="0">
                <a:solidFill>
                  <a:srgbClr val="7030A0"/>
                </a:solidFill>
              </a:rPr>
            </a:br>
            <a:endParaRPr lang="en-US" dirty="0"/>
          </a:p>
        </p:txBody>
      </p:sp>
      <p:sp>
        <p:nvSpPr>
          <p:cNvPr id="3" name="Content Placeholder 2"/>
          <p:cNvSpPr>
            <a:spLocks noGrp="1"/>
          </p:cNvSpPr>
          <p:nvPr>
            <p:ph idx="1"/>
          </p:nvPr>
        </p:nvSpPr>
        <p:spPr>
          <a:xfrm>
            <a:off x="482600" y="1041400"/>
            <a:ext cx="11353800" cy="5397500"/>
          </a:xfrm>
        </p:spPr>
        <p:txBody>
          <a:bodyPr/>
          <a:lstStyle/>
          <a:p>
            <a:pPr marL="342900" indent="-342900">
              <a:buFont typeface="Wingdings" panose="05000000000000000000" pitchFamily="2" charset="2"/>
              <a:buChar char="v"/>
            </a:pPr>
            <a:r>
              <a:rPr lang="en-US" dirty="0"/>
              <a:t>It’s critical to test an application before making it available to users. </a:t>
            </a:r>
            <a:r>
              <a:rPr lang="en-US" dirty="0">
                <a:sym typeface="Wingdings" panose="05000000000000000000" pitchFamily="2" charset="2"/>
              </a:rPr>
              <a:t>Once the software development is completed ,then it is sent to the QA and Testing Team. The testing team starts testing the functionality of the entire system.</a:t>
            </a:r>
            <a:r>
              <a:rPr lang="en-US" dirty="0"/>
              <a:t> it must be tested to make sure that there aren’t any bugs and that the end-user experience will not negatively be affected at any point.</a:t>
            </a:r>
          </a:p>
          <a:p>
            <a:pPr marL="342900" indent="-342900">
              <a:buFont typeface="Wingdings" panose="05000000000000000000" pitchFamily="2" charset="2"/>
              <a:buChar char="v"/>
            </a:pPr>
            <a:r>
              <a:rPr lang="en-US" dirty="0">
                <a:sym typeface="Wingdings" panose="05000000000000000000" pitchFamily="2" charset="2"/>
              </a:rPr>
              <a:t>Whenever a bug is found, then the software is resent to the coders to fix it and then  overall software is retested.</a:t>
            </a:r>
          </a:p>
          <a:p>
            <a:pPr marL="342900" indent="-342900">
              <a:buFont typeface="Wingdings" panose="05000000000000000000" pitchFamily="2" charset="2"/>
              <a:buChar char="v"/>
            </a:pPr>
            <a:r>
              <a:rPr lang="en-US" dirty="0"/>
              <a:t>Depending on the skill of the developers, the complexity of the software, and the requirements for the end-user, testing can either be an extremely short phase or take a very long time but ultimately bugs or defects that need to be tracked, fixed, and later retested. This leads to a higher user satisfaction and a better usage rate.</a:t>
            </a:r>
          </a:p>
          <a:p>
            <a:pPr marL="342900" indent="-342900">
              <a:buFont typeface="Wingdings" panose="05000000000000000000" pitchFamily="2" charset="2"/>
              <a:buChar char="v"/>
            </a:pPr>
            <a:r>
              <a:rPr lang="en-US" dirty="0"/>
              <a:t>This process continues until the software is bug-free, stable, and working according to the business needs of that system.</a:t>
            </a:r>
          </a:p>
          <a:p>
            <a:endParaRPr lang="en-US" dirty="0"/>
          </a:p>
        </p:txBody>
      </p:sp>
    </p:spTree>
    <p:extLst>
      <p:ext uri="{BB962C8B-B14F-4D97-AF65-F5344CB8AC3E}">
        <p14:creationId xmlns:p14="http://schemas.microsoft.com/office/powerpoint/2010/main" val="4028651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19100" y="495300"/>
            <a:ext cx="11493500" cy="6019800"/>
          </a:xfrm>
        </p:spPr>
        <p:txBody>
          <a:bodyPr>
            <a:normAutofit/>
          </a:bodyPr>
          <a:lstStyle/>
          <a:p>
            <a:pPr marL="0" indent="0">
              <a:buNone/>
            </a:pPr>
            <a:r>
              <a:rPr lang="en-US" sz="4400" b="1" u="sng" dirty="0">
                <a:solidFill>
                  <a:srgbClr val="FF0000"/>
                </a:solidFill>
              </a:rPr>
              <a:t>Phase 6: Deployment</a:t>
            </a:r>
            <a:br>
              <a:rPr lang="en-US" dirty="0"/>
            </a:br>
            <a:r>
              <a:rPr lang="en-US" dirty="0">
                <a:sym typeface="Wingdings" panose="05000000000000000000" pitchFamily="2" charset="2"/>
              </a:rPr>
              <a:t>After overall testing of the software and after checking that is bug free, then the software is launched and available for users .</a:t>
            </a:r>
            <a:r>
              <a:rPr lang="en-US" dirty="0"/>
              <a:t>This can be as simple as a download link on the company website, or It could also be downloading an application on a smartphone.</a:t>
            </a:r>
          </a:p>
          <a:p>
            <a:pPr marL="0" indent="0">
              <a:buNone/>
            </a:pPr>
            <a:r>
              <a:rPr lang="en-US" dirty="0">
                <a:sym typeface="Wingdings" panose="05000000000000000000" pitchFamily="2" charset="2"/>
              </a:rPr>
              <a:t>Even after deployment of the software ,if any bugs or errors are still found then the software is re-evaluated by the maintenance team and then it is re-deployed with New Version.</a:t>
            </a:r>
            <a:br>
              <a:rPr lang="en-US" dirty="0"/>
            </a:br>
            <a:r>
              <a:rPr lang="en-US" sz="4800" b="1" dirty="0">
                <a:sym typeface="Wingdings" panose="05000000000000000000" pitchFamily="2" charset="2"/>
              </a:rPr>
              <a:t> </a:t>
            </a:r>
            <a:r>
              <a:rPr lang="en-US" sz="4800" b="1" u="sng" dirty="0">
                <a:solidFill>
                  <a:srgbClr val="FF0000"/>
                </a:solidFill>
                <a:sym typeface="Wingdings" panose="05000000000000000000" pitchFamily="2" charset="2"/>
              </a:rPr>
              <a:t>Phase 7: </a:t>
            </a:r>
            <a:r>
              <a:rPr lang="en-US" sz="4800" b="1" u="sng" dirty="0">
                <a:solidFill>
                  <a:srgbClr val="FF0000"/>
                </a:solidFill>
              </a:rPr>
              <a:t>Maintenance</a:t>
            </a:r>
            <a:endParaRPr lang="en-US" sz="4800" b="1" dirty="0">
              <a:sym typeface="Wingdings" panose="05000000000000000000" pitchFamily="2" charset="2"/>
            </a:endParaRPr>
          </a:p>
          <a:p>
            <a:r>
              <a:rPr lang="en-US" dirty="0"/>
              <a:t>Once the system is deployed, and customers start using the developed system, following 3 activities belongs to the maintenance depart.</a:t>
            </a:r>
          </a:p>
          <a:p>
            <a:pPr marL="0" indent="0">
              <a:buNone/>
            </a:pPr>
            <a:r>
              <a:rPr lang="en-US" dirty="0">
                <a:solidFill>
                  <a:schemeClr val="bg2">
                    <a:lumMod val="10000"/>
                  </a:schemeClr>
                </a:solidFill>
                <a:sym typeface="Wingdings" panose="05000000000000000000" pitchFamily="2" charset="2"/>
              </a:rPr>
              <a:t></a:t>
            </a:r>
            <a:r>
              <a:rPr lang="en-US" b="1" dirty="0">
                <a:solidFill>
                  <a:schemeClr val="bg2">
                    <a:lumMod val="10000"/>
                  </a:schemeClr>
                </a:solidFill>
              </a:rPr>
              <a:t>Bug fixing </a:t>
            </a:r>
            <a:endParaRPr lang="en-US" dirty="0">
              <a:solidFill>
                <a:schemeClr val="bg2">
                  <a:lumMod val="10000"/>
                </a:schemeClr>
              </a:solidFill>
            </a:endParaRPr>
          </a:p>
          <a:p>
            <a:pPr marL="0" indent="0">
              <a:buNone/>
            </a:pPr>
            <a:r>
              <a:rPr lang="en-US" b="1" dirty="0">
                <a:solidFill>
                  <a:schemeClr val="bg2">
                    <a:lumMod val="10000"/>
                  </a:schemeClr>
                </a:solidFill>
                <a:sym typeface="Wingdings" panose="05000000000000000000" pitchFamily="2" charset="2"/>
              </a:rPr>
              <a:t></a:t>
            </a:r>
            <a:r>
              <a:rPr lang="en-US" b="1" dirty="0">
                <a:solidFill>
                  <a:schemeClr val="bg2">
                    <a:lumMod val="10000"/>
                  </a:schemeClr>
                </a:solidFill>
              </a:rPr>
              <a:t> User’s Feedback</a:t>
            </a:r>
          </a:p>
          <a:p>
            <a:pPr marL="0" indent="0">
              <a:buNone/>
            </a:pPr>
            <a:r>
              <a:rPr lang="en-US" dirty="0">
                <a:solidFill>
                  <a:schemeClr val="bg2">
                    <a:lumMod val="10000"/>
                  </a:schemeClr>
                </a:solidFill>
                <a:sym typeface="Wingdings" panose="05000000000000000000" pitchFamily="2" charset="2"/>
              </a:rPr>
              <a:t></a:t>
            </a:r>
            <a:r>
              <a:rPr lang="en-US" b="1" dirty="0">
                <a:solidFill>
                  <a:schemeClr val="bg2">
                    <a:lumMod val="10000"/>
                  </a:schemeClr>
                </a:solidFill>
              </a:rPr>
              <a:t>Upgrade and Enhancement </a:t>
            </a:r>
            <a:r>
              <a:rPr lang="en-US" dirty="0">
                <a:solidFill>
                  <a:schemeClr val="bg2">
                    <a:lumMod val="10000"/>
                  </a:schemeClr>
                </a:solidFill>
              </a:rPr>
              <a:t> </a:t>
            </a:r>
            <a:r>
              <a:rPr lang="en-US" dirty="0"/>
              <a:t>– Upgrading the application to the newer versions of the Software and </a:t>
            </a:r>
            <a:r>
              <a:rPr lang="en-US" b="1" dirty="0"/>
              <a:t>Adding some new features into the existing software.</a:t>
            </a:r>
          </a:p>
          <a:p>
            <a:endParaRPr lang="en-US" dirty="0"/>
          </a:p>
        </p:txBody>
      </p:sp>
    </p:spTree>
    <p:extLst>
      <p:ext uri="{BB962C8B-B14F-4D97-AF65-F5344CB8AC3E}">
        <p14:creationId xmlns:p14="http://schemas.microsoft.com/office/powerpoint/2010/main" val="1476230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342900"/>
            <a:ext cx="11531600" cy="6769100"/>
          </a:xfrm>
        </p:spPr>
        <p:txBody>
          <a:bodyPr/>
          <a:lstStyle/>
          <a:p>
            <a:pPr marL="457200" indent="-457200">
              <a:buFont typeface="Wingdings" panose="05000000000000000000" pitchFamily="2" charset="2"/>
              <a:buChar char="v"/>
            </a:pPr>
            <a:r>
              <a:rPr lang="en-US" sz="2400" b="1" u="sng" dirty="0">
                <a:solidFill>
                  <a:srgbClr val="FF0000"/>
                </a:solidFill>
              </a:rPr>
              <a:t>Pyramid Diagram of Organizational levels of Management and information Systems.</a:t>
            </a:r>
          </a:p>
          <a:p>
            <a:pPr marL="0" indent="0" algn="just">
              <a:buNone/>
            </a:pPr>
            <a:r>
              <a:rPr lang="en-US" sz="2000" b="1" dirty="0">
                <a:solidFill>
                  <a:srgbClr val="0070C0"/>
                </a:solidFill>
                <a:sym typeface="Wingdings" panose="05000000000000000000" pitchFamily="2" charset="2"/>
              </a:rPr>
              <a:t></a:t>
            </a:r>
            <a:r>
              <a:rPr lang="en-US" sz="2000" b="1" dirty="0">
                <a:solidFill>
                  <a:srgbClr val="0070C0"/>
                </a:solidFill>
              </a:rPr>
              <a:t>A typical organization is divided into three levels of Management: Operational, middle(Tactical) and Strategic(Senior) Levels. The information requirements for users at each level differ. Towards that end, there are number of information systems that support each level in an organization.</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7400" y="2311400"/>
            <a:ext cx="10820400" cy="4220448"/>
          </a:xfrm>
          <a:prstGeom prst="rect">
            <a:avLst/>
          </a:prstGeom>
        </p:spPr>
      </p:pic>
    </p:spTree>
    <p:extLst>
      <p:ext uri="{BB962C8B-B14F-4D97-AF65-F5344CB8AC3E}">
        <p14:creationId xmlns:p14="http://schemas.microsoft.com/office/powerpoint/2010/main" val="1796618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55600" y="330200"/>
            <a:ext cx="11455400" cy="6134100"/>
          </a:xfrm>
        </p:spPr>
        <p:txBody>
          <a:bodyPr>
            <a:normAutofit fontScale="92500" lnSpcReduction="20000"/>
          </a:bodyPr>
          <a:lstStyle/>
          <a:p>
            <a:pPr marL="0" indent="0">
              <a:buNone/>
            </a:pPr>
            <a:r>
              <a:rPr lang="en-US" sz="4400" b="1" u="sng" dirty="0">
                <a:solidFill>
                  <a:srgbClr val="FF0000"/>
                </a:solidFill>
              </a:rPr>
              <a:t> 1.Operational Management Level</a:t>
            </a:r>
          </a:p>
          <a:p>
            <a:pPr marL="342900" indent="-342900">
              <a:buFont typeface="Wingdings" panose="05000000000000000000" pitchFamily="2" charset="2"/>
              <a:buChar char="v"/>
            </a:pPr>
            <a:r>
              <a:rPr lang="en-US" dirty="0"/>
              <a:t>This Level of employees are responsible for managing the day-to-day activities of the organization to ensure products and services are running smoothly and efficiently.</a:t>
            </a:r>
          </a:p>
          <a:p>
            <a:pPr>
              <a:buFont typeface="Wingdings" panose="05000000000000000000" pitchFamily="2" charset="2"/>
              <a:buChar char="q"/>
            </a:pPr>
            <a:r>
              <a:rPr lang="en-US" sz="3100" b="1" u="sng" dirty="0">
                <a:solidFill>
                  <a:srgbClr val="0070C0"/>
                </a:solidFill>
              </a:rPr>
              <a:t>Hospital System</a:t>
            </a:r>
            <a:r>
              <a:rPr lang="en-US" sz="3100" b="1" u="sng" dirty="0"/>
              <a:t>:</a:t>
            </a:r>
          </a:p>
          <a:p>
            <a:r>
              <a:rPr lang="en-US" b="1" dirty="0">
                <a:solidFill>
                  <a:srgbClr val="FFC000"/>
                </a:solidFill>
              </a:rPr>
              <a:t>Nurse: </a:t>
            </a:r>
            <a:r>
              <a:rPr lang="en-US" dirty="0"/>
              <a:t>Provides patient care, administers medication, assists with medical procedures, and maintains patient records.</a:t>
            </a:r>
          </a:p>
          <a:p>
            <a:r>
              <a:rPr lang="en-US" b="1" dirty="0">
                <a:solidFill>
                  <a:srgbClr val="FFC000"/>
                </a:solidFill>
              </a:rPr>
              <a:t>Medical Technologist: </a:t>
            </a:r>
            <a:r>
              <a:rPr lang="en-US" dirty="0"/>
              <a:t>Perform a variety of medical laboratory tests, such as blood tests, urine tests, and other body fluid analyses, to assist in diagnosing, treating, and preventing diseases as well as Prepare and distribute detailed test reports to medical staff, including doctors and nurses, in a timely manner for patient care planning.</a:t>
            </a:r>
          </a:p>
          <a:p>
            <a:r>
              <a:rPr lang="en-US" b="1" dirty="0">
                <a:solidFill>
                  <a:srgbClr val="FFC000"/>
                </a:solidFill>
              </a:rPr>
              <a:t>Ward Clerk: </a:t>
            </a:r>
            <a:r>
              <a:rPr lang="en-US" dirty="0"/>
              <a:t>Manages patient records, schedules appointments, and assists with administrative tasks on the hospital floor.</a:t>
            </a:r>
          </a:p>
          <a:p>
            <a:r>
              <a:rPr lang="en-US" b="1" dirty="0">
                <a:solidFill>
                  <a:srgbClr val="FFC000"/>
                </a:solidFill>
              </a:rPr>
              <a:t>Orderly: </a:t>
            </a:r>
            <a:r>
              <a:rPr lang="en-US" dirty="0"/>
              <a:t>Assists with patient transportation, maintains cleanliness of patient areas, and supports nursing staff.</a:t>
            </a:r>
          </a:p>
          <a:p>
            <a:r>
              <a:rPr lang="en-US" b="1" dirty="0">
                <a:solidFill>
                  <a:srgbClr val="FFC000"/>
                </a:solidFill>
              </a:rPr>
              <a:t>Radiology Technician: </a:t>
            </a:r>
            <a:r>
              <a:rPr lang="en-US" dirty="0"/>
              <a:t>Operates imaging equipment to perform X-rays, MRIs, and other diagnostic procedures.</a:t>
            </a:r>
          </a:p>
          <a:p>
            <a:pPr marL="0" indent="0">
              <a:buNone/>
            </a:pPr>
            <a:r>
              <a:rPr lang="en-US" b="1" dirty="0">
                <a:solidFill>
                  <a:srgbClr val="FFC000"/>
                </a:solidFill>
              </a:rPr>
              <a:t>Note: </a:t>
            </a:r>
            <a:r>
              <a:rPr lang="en-US" dirty="0"/>
              <a:t>Users at this level use make </a:t>
            </a:r>
            <a:r>
              <a:rPr lang="en-US" b="1" i="1" dirty="0">
                <a:solidFill>
                  <a:srgbClr val="FFC000"/>
                </a:solidFill>
              </a:rPr>
              <a:t>structured decisions</a:t>
            </a:r>
            <a:r>
              <a:rPr lang="en-US" dirty="0"/>
              <a:t>. This means that they defined processes, rules, and procedures, that guides them while making decisions or having processes. These decisions are </a:t>
            </a:r>
            <a:r>
              <a:rPr lang="en-US" b="1" i="1" dirty="0">
                <a:solidFill>
                  <a:srgbClr val="FFC000"/>
                </a:solidFill>
              </a:rPr>
              <a:t>repetitive and routine.</a:t>
            </a:r>
            <a:r>
              <a:rPr lang="en-US" dirty="0"/>
              <a:t> </a:t>
            </a:r>
          </a:p>
        </p:txBody>
      </p:sp>
    </p:spTree>
    <p:extLst>
      <p:ext uri="{BB962C8B-B14F-4D97-AF65-F5344CB8AC3E}">
        <p14:creationId xmlns:p14="http://schemas.microsoft.com/office/powerpoint/2010/main" val="1215672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fade">
                                      <p:cBhvr>
                                        <p:cTn id="42" dur="1000"/>
                                        <p:tgtEl>
                                          <p:spTgt spid="3">
                                            <p:txEl>
                                              <p:pRg st="5" end="5"/>
                                            </p:txEl>
                                          </p:spTgt>
                                        </p:tgtEl>
                                      </p:cBhvr>
                                    </p:animEffect>
                                    <p:anim calcmode="lin" valueType="num">
                                      <p:cBhvr>
                                        <p:cTn id="4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Effect transition="in" filter="fade">
                                      <p:cBhvr>
                                        <p:cTn id="49" dur="1000"/>
                                        <p:tgtEl>
                                          <p:spTgt spid="3">
                                            <p:txEl>
                                              <p:pRg st="6" end="6"/>
                                            </p:txEl>
                                          </p:spTgt>
                                        </p:tgtEl>
                                      </p:cBhvr>
                                    </p:animEffect>
                                    <p:anim calcmode="lin" valueType="num">
                                      <p:cBhvr>
                                        <p:cTn id="50"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51"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3">
                                            <p:txEl>
                                              <p:pRg st="7" end="7"/>
                                            </p:txEl>
                                          </p:spTgt>
                                        </p:tgtEl>
                                        <p:attrNameLst>
                                          <p:attrName>style.visibility</p:attrName>
                                        </p:attrNameLst>
                                      </p:cBhvr>
                                      <p:to>
                                        <p:strVal val="visible"/>
                                      </p:to>
                                    </p:set>
                                    <p:animEffect transition="in" filter="fade">
                                      <p:cBhvr>
                                        <p:cTn id="56" dur="1000"/>
                                        <p:tgtEl>
                                          <p:spTgt spid="3">
                                            <p:txEl>
                                              <p:pRg st="7" end="7"/>
                                            </p:txEl>
                                          </p:spTgt>
                                        </p:tgtEl>
                                      </p:cBhvr>
                                    </p:animEffect>
                                    <p:anim calcmode="lin" valueType="num">
                                      <p:cBhvr>
                                        <p:cTn id="57"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58"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grpId="0" nodeType="clickEffect">
                                  <p:stCondLst>
                                    <p:cond delay="0"/>
                                  </p:stCondLst>
                                  <p:childTnLst>
                                    <p:set>
                                      <p:cBhvr>
                                        <p:cTn id="62" dur="1" fill="hold">
                                          <p:stCondLst>
                                            <p:cond delay="0"/>
                                          </p:stCondLst>
                                        </p:cTn>
                                        <p:tgtEl>
                                          <p:spTgt spid="3">
                                            <p:txEl>
                                              <p:pRg st="8" end="8"/>
                                            </p:txEl>
                                          </p:spTgt>
                                        </p:tgtEl>
                                        <p:attrNameLst>
                                          <p:attrName>style.visibility</p:attrName>
                                        </p:attrNameLst>
                                      </p:cBhvr>
                                      <p:to>
                                        <p:strVal val="visible"/>
                                      </p:to>
                                    </p:set>
                                    <p:animEffect transition="in" filter="fade">
                                      <p:cBhvr>
                                        <p:cTn id="63" dur="1000"/>
                                        <p:tgtEl>
                                          <p:spTgt spid="3">
                                            <p:txEl>
                                              <p:pRg st="8" end="8"/>
                                            </p:txEl>
                                          </p:spTgt>
                                        </p:tgtEl>
                                      </p:cBhvr>
                                    </p:animEffect>
                                    <p:anim calcmode="lin" valueType="num">
                                      <p:cBhvr>
                                        <p:cTn id="64"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65" dur="10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15900" y="279400"/>
            <a:ext cx="11569700" cy="6159500"/>
          </a:xfrm>
        </p:spPr>
        <p:txBody>
          <a:bodyPr/>
          <a:lstStyle/>
          <a:p>
            <a:pPr>
              <a:buFont typeface="Wingdings" panose="05000000000000000000" pitchFamily="2" charset="2"/>
              <a:buChar char="q"/>
            </a:pPr>
            <a:r>
              <a:rPr lang="en-US" sz="4000" b="1" u="sng" dirty="0">
                <a:solidFill>
                  <a:srgbClr val="0070C0"/>
                </a:solidFill>
              </a:rPr>
              <a:t>Banking System</a:t>
            </a:r>
            <a:r>
              <a:rPr lang="en-US" sz="4000" b="1" u="sng" dirty="0"/>
              <a:t>:</a:t>
            </a:r>
            <a:endParaRPr lang="en-US" sz="3600" dirty="0"/>
          </a:p>
          <a:p>
            <a:pPr>
              <a:buFont typeface="Wingdings" panose="05000000000000000000" pitchFamily="2" charset="2"/>
              <a:buChar char="v"/>
            </a:pPr>
            <a:r>
              <a:rPr lang="en-US" b="1" dirty="0">
                <a:solidFill>
                  <a:srgbClr val="FFC000"/>
                </a:solidFill>
              </a:rPr>
              <a:t>Teller: </a:t>
            </a:r>
            <a:r>
              <a:rPr lang="en-US" dirty="0"/>
              <a:t>Provides customer service at the front counter, handles deposits, withdrawals, and other basic transactions.</a:t>
            </a:r>
          </a:p>
          <a:p>
            <a:pPr>
              <a:buFont typeface="Wingdings" panose="05000000000000000000" pitchFamily="2" charset="2"/>
              <a:buChar char="v"/>
            </a:pPr>
            <a:r>
              <a:rPr lang="en-US" b="1" dirty="0">
                <a:solidFill>
                  <a:srgbClr val="FFC000"/>
                </a:solidFill>
              </a:rPr>
              <a:t>Customer Service Representative</a:t>
            </a:r>
            <a:r>
              <a:rPr lang="en-US" dirty="0"/>
              <a:t>: Assists customers with inquiries, account management, and problem resolution.</a:t>
            </a:r>
          </a:p>
          <a:p>
            <a:pPr>
              <a:buFont typeface="Wingdings" panose="05000000000000000000" pitchFamily="2" charset="2"/>
              <a:buChar char="v"/>
            </a:pPr>
            <a:r>
              <a:rPr lang="en-US" b="1" dirty="0">
                <a:solidFill>
                  <a:srgbClr val="FFC000"/>
                </a:solidFill>
              </a:rPr>
              <a:t>Bank Clerk</a:t>
            </a:r>
            <a:r>
              <a:rPr lang="en-US" dirty="0"/>
              <a:t>: Performs administrative tasks such as record-keeping, data entry, and document management.</a:t>
            </a:r>
          </a:p>
          <a:p>
            <a:pPr>
              <a:buFont typeface="Wingdings" panose="05000000000000000000" pitchFamily="2" charset="2"/>
              <a:buChar char="v"/>
            </a:pPr>
            <a:r>
              <a:rPr lang="en-US" b="1" dirty="0">
                <a:solidFill>
                  <a:srgbClr val="FFC000"/>
                </a:solidFill>
              </a:rPr>
              <a:t>Cashier: </a:t>
            </a:r>
            <a:r>
              <a:rPr lang="en-US" dirty="0"/>
              <a:t>Manages cash transactions, balances cash drawers, and ensures accuracy in financial transactions.</a:t>
            </a:r>
          </a:p>
          <a:p>
            <a:pPr>
              <a:buFont typeface="Wingdings" panose="05000000000000000000" pitchFamily="2" charset="2"/>
              <a:buChar char="v"/>
            </a:pPr>
            <a:r>
              <a:rPr lang="en-US" b="1" dirty="0">
                <a:solidFill>
                  <a:srgbClr val="FFC000"/>
                </a:solidFill>
              </a:rPr>
              <a:t>Mortgage Specialist: </a:t>
            </a:r>
            <a:r>
              <a:rPr lang="en-US" dirty="0"/>
              <a:t>Assists customers with mortgage(Collateral) applications, provides information about mortgage options, and coordinates the mortgage process.</a:t>
            </a:r>
          </a:p>
        </p:txBody>
      </p:sp>
    </p:spTree>
    <p:extLst>
      <p:ext uri="{BB962C8B-B14F-4D97-AF65-F5344CB8AC3E}">
        <p14:creationId xmlns:p14="http://schemas.microsoft.com/office/powerpoint/2010/main" val="204102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fade">
                                      <p:cBhvr>
                                        <p:cTn id="42" dur="1000"/>
                                        <p:tgtEl>
                                          <p:spTgt spid="3">
                                            <p:txEl>
                                              <p:pRg st="5" end="5"/>
                                            </p:txEl>
                                          </p:spTgt>
                                        </p:tgtEl>
                                      </p:cBhvr>
                                    </p:animEffect>
                                    <p:anim calcmode="lin" valueType="num">
                                      <p:cBhvr>
                                        <p:cTn id="4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15900" y="279400"/>
            <a:ext cx="11569700" cy="6159500"/>
          </a:xfrm>
        </p:spPr>
        <p:txBody>
          <a:bodyPr/>
          <a:lstStyle/>
          <a:p>
            <a:pPr>
              <a:buFont typeface="Wingdings" panose="05000000000000000000" pitchFamily="2" charset="2"/>
              <a:buChar char="q"/>
            </a:pPr>
            <a:r>
              <a:rPr lang="en-US" sz="4000" b="1" u="sng" dirty="0">
                <a:solidFill>
                  <a:srgbClr val="0070C0"/>
                </a:solidFill>
              </a:rPr>
              <a:t>Software Company System</a:t>
            </a:r>
            <a:r>
              <a:rPr lang="en-US" sz="4000" b="1" u="sng" dirty="0"/>
              <a:t>:</a:t>
            </a:r>
            <a:endParaRPr lang="en-US" sz="3600" dirty="0"/>
          </a:p>
          <a:p>
            <a:pPr>
              <a:buFont typeface="Wingdings" panose="05000000000000000000" pitchFamily="2" charset="2"/>
              <a:buChar char="v"/>
            </a:pPr>
            <a:r>
              <a:rPr lang="en-US" b="1" i="1" dirty="0">
                <a:solidFill>
                  <a:srgbClr val="FFC000"/>
                </a:solidFill>
              </a:rPr>
              <a:t>Software Developer: </a:t>
            </a:r>
            <a:r>
              <a:rPr lang="en-US" dirty="0"/>
              <a:t>Designs, codes, and tests software applications, contributing to the development of new features and enhancements.</a:t>
            </a:r>
          </a:p>
          <a:p>
            <a:pPr>
              <a:buFont typeface="Wingdings" panose="05000000000000000000" pitchFamily="2" charset="2"/>
              <a:buChar char="v"/>
            </a:pPr>
            <a:r>
              <a:rPr lang="en-US" b="1" i="1" dirty="0">
                <a:solidFill>
                  <a:srgbClr val="FFC000"/>
                </a:solidFill>
              </a:rPr>
              <a:t>QA Tester: </a:t>
            </a:r>
            <a:r>
              <a:rPr lang="en-US" dirty="0"/>
              <a:t>Evaluates software for bugs, defects, and performance issues to ensure its quality before release.</a:t>
            </a:r>
          </a:p>
          <a:p>
            <a:pPr>
              <a:buFont typeface="Wingdings" panose="05000000000000000000" pitchFamily="2" charset="2"/>
              <a:buChar char="v"/>
            </a:pPr>
            <a:r>
              <a:rPr lang="en-US" b="1" i="1" dirty="0">
                <a:solidFill>
                  <a:srgbClr val="FFC000"/>
                </a:solidFill>
              </a:rPr>
              <a:t>Technical Support Engineer: </a:t>
            </a:r>
            <a:r>
              <a:rPr lang="en-US" dirty="0"/>
              <a:t>Assists customers with technical inquiries, troubleshoots software problems, and provides solutions.</a:t>
            </a:r>
          </a:p>
          <a:p>
            <a:pPr>
              <a:buFont typeface="Wingdings" panose="05000000000000000000" pitchFamily="2" charset="2"/>
              <a:buChar char="v"/>
            </a:pPr>
            <a:r>
              <a:rPr lang="en-US" b="1" i="1" dirty="0">
                <a:solidFill>
                  <a:srgbClr val="FFC000"/>
                </a:solidFill>
              </a:rPr>
              <a:t>UI/UX Designer: </a:t>
            </a:r>
            <a:r>
              <a:rPr lang="en-US" dirty="0"/>
              <a:t>Creates user interfaces and experiences, designing layouts, graphics, and interactions for software products.</a:t>
            </a:r>
          </a:p>
          <a:p>
            <a:pPr>
              <a:buFont typeface="Wingdings" panose="05000000000000000000" pitchFamily="2" charset="2"/>
              <a:buChar char="v"/>
            </a:pPr>
            <a:r>
              <a:rPr lang="en-US" b="1" i="1" dirty="0">
                <a:solidFill>
                  <a:srgbClr val="FFC000"/>
                </a:solidFill>
              </a:rPr>
              <a:t>Documentation Specialist: </a:t>
            </a:r>
            <a:r>
              <a:rPr lang="en-US" dirty="0"/>
              <a:t>Creates user manuals, technical documentation, and guides to help users understand and utilize software effectively.</a:t>
            </a:r>
          </a:p>
          <a:p>
            <a:pPr>
              <a:buFont typeface="Wingdings" panose="05000000000000000000" pitchFamily="2" charset="2"/>
              <a:buChar char="v"/>
            </a:pPr>
            <a:r>
              <a:rPr lang="en-US" b="1" i="1" dirty="0">
                <a:solidFill>
                  <a:srgbClr val="FFC000"/>
                </a:solidFill>
              </a:rPr>
              <a:t>Data Entry Operator: </a:t>
            </a:r>
            <a:r>
              <a:rPr lang="en-US" dirty="0"/>
              <a:t>Inputs and maintains data within software systems, ensuring accuracy and integrity of information.</a:t>
            </a:r>
          </a:p>
          <a:p>
            <a:endParaRPr lang="en-US" dirty="0"/>
          </a:p>
          <a:p>
            <a:pPr>
              <a:buFont typeface="Wingdings" panose="05000000000000000000" pitchFamily="2" charset="2"/>
              <a:buChar char="v"/>
            </a:pPr>
            <a:endParaRPr lang="en-US" dirty="0"/>
          </a:p>
        </p:txBody>
      </p:sp>
    </p:spTree>
    <p:extLst>
      <p:ext uri="{BB962C8B-B14F-4D97-AF65-F5344CB8AC3E}">
        <p14:creationId xmlns:p14="http://schemas.microsoft.com/office/powerpoint/2010/main" val="332840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17500" y="368300"/>
            <a:ext cx="11506200" cy="5956300"/>
          </a:xfrm>
        </p:spPr>
        <p:txBody>
          <a:bodyPr>
            <a:normAutofit/>
          </a:bodyPr>
          <a:lstStyle/>
          <a:p>
            <a:pPr marL="0" indent="0">
              <a:buNone/>
            </a:pPr>
            <a:r>
              <a:rPr lang="en-US" sz="4400" b="1" u="sng" dirty="0">
                <a:solidFill>
                  <a:srgbClr val="0070C0"/>
                </a:solidFill>
              </a:rPr>
              <a:t>2.Tactical Management(Middle Management)</a:t>
            </a:r>
          </a:p>
          <a:p>
            <a:pPr marL="342900" indent="-342900">
              <a:buFont typeface="Wingdings" panose="05000000000000000000" pitchFamily="2" charset="2"/>
              <a:buChar char="v"/>
            </a:pPr>
            <a:r>
              <a:rPr lang="en-US" dirty="0"/>
              <a:t>The employees of this level of organization level includes : </a:t>
            </a:r>
            <a:r>
              <a:rPr lang="en-US" b="1" i="1" dirty="0">
                <a:solidFill>
                  <a:srgbClr val="FFC000"/>
                </a:solidFill>
              </a:rPr>
              <a:t>Project Managers, heads of departments(HOD), supervisors, leaders  etc. </a:t>
            </a:r>
            <a:r>
              <a:rPr lang="en-US" dirty="0"/>
              <a:t>The users at this level usually oversee and guides the activities of the users at the operational management level.</a:t>
            </a:r>
          </a:p>
          <a:p>
            <a:pPr marL="342900" indent="-342900">
              <a:buFont typeface="Wingdings" panose="05000000000000000000" pitchFamily="2" charset="2"/>
              <a:buChar char="v"/>
            </a:pPr>
            <a:r>
              <a:rPr lang="en-US" dirty="0"/>
              <a:t>For instance, In a software company, tactical-level employees are responsible for translating strategic goals into actionable plans, managing projects, teams, and resources, and ensuring the successful execution of software development and delivery. These individuals play a crucial role in bridging the gap between high-level strategy and day-to-day operations.</a:t>
            </a:r>
          </a:p>
          <a:p>
            <a:pPr marL="342900" indent="-342900">
              <a:buFont typeface="Wingdings" panose="05000000000000000000" pitchFamily="2" charset="2"/>
              <a:buChar char="v"/>
            </a:pPr>
            <a:r>
              <a:rPr lang="en-US" dirty="0">
                <a:sym typeface="Wingdings" panose="05000000000000000000" pitchFamily="2" charset="2"/>
              </a:rPr>
              <a:t>This level of employs makes </a:t>
            </a:r>
            <a:r>
              <a:rPr lang="en-US" dirty="0"/>
              <a:t>Semi-structured decisions that fall between completely </a:t>
            </a:r>
            <a:r>
              <a:rPr lang="en-US" b="1" i="1" dirty="0">
                <a:solidFill>
                  <a:srgbClr val="FFC000"/>
                </a:solidFill>
              </a:rPr>
              <a:t>unstructured decisions and fully structured decisions. </a:t>
            </a:r>
          </a:p>
          <a:p>
            <a:pPr marL="342900" indent="-342900">
              <a:buFont typeface="Wingdings" panose="05000000000000000000" pitchFamily="2" charset="2"/>
              <a:buChar char="v"/>
            </a:pPr>
            <a:r>
              <a:rPr lang="en-US" dirty="0"/>
              <a:t>In semi-structured decisions, some aspects of the decision-making process are well-defined and follow established procedures and rules/routines while other aspects are situation oriented </a:t>
            </a:r>
            <a:r>
              <a:rPr lang="en-US" dirty="0">
                <a:sym typeface="Wingdings" panose="05000000000000000000" pitchFamily="2" charset="2"/>
              </a:rPr>
              <a:t> means </a:t>
            </a:r>
            <a:r>
              <a:rPr lang="en-US" dirty="0"/>
              <a:t>circumstances surrounding them are uncertain, </a:t>
            </a:r>
            <a:r>
              <a:rPr lang="fr-FR" dirty="0"/>
              <a:t>unique, </a:t>
            </a:r>
            <a:r>
              <a:rPr lang="fr-FR" dirty="0" err="1"/>
              <a:t>complex</a:t>
            </a:r>
            <a:r>
              <a:rPr lang="fr-FR" dirty="0"/>
              <a:t> , and non-</a:t>
            </a:r>
            <a:r>
              <a:rPr lang="fr-FR" dirty="0" err="1"/>
              <a:t>repetitive</a:t>
            </a:r>
            <a:r>
              <a:rPr lang="fr-FR" dirty="0"/>
              <a:t> situations. </a:t>
            </a:r>
            <a:br>
              <a:rPr lang="en-US" dirty="0"/>
            </a:br>
            <a:endParaRPr lang="en-US" dirty="0"/>
          </a:p>
        </p:txBody>
      </p:sp>
    </p:spTree>
    <p:extLst>
      <p:ext uri="{BB962C8B-B14F-4D97-AF65-F5344CB8AC3E}">
        <p14:creationId xmlns:p14="http://schemas.microsoft.com/office/powerpoint/2010/main" val="300362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19100" y="368300"/>
            <a:ext cx="11341100" cy="6083300"/>
          </a:xfrm>
        </p:spPr>
        <p:txBody>
          <a:bodyPr>
            <a:normAutofit fontScale="85000" lnSpcReduction="20000"/>
          </a:bodyPr>
          <a:lstStyle/>
          <a:p>
            <a:pPr marL="0" indent="0">
              <a:buNone/>
            </a:pPr>
            <a:r>
              <a:rPr lang="en-US" sz="4000" b="1" u="sng" dirty="0">
                <a:solidFill>
                  <a:srgbClr val="FF0000"/>
                </a:solidFill>
              </a:rPr>
              <a:t>3.Strategic Management(Senior Management)</a:t>
            </a:r>
          </a:p>
          <a:p>
            <a:pPr marL="342900" indent="-342900">
              <a:buFont typeface="Wingdings" panose="05000000000000000000" pitchFamily="2" charset="2"/>
              <a:buChar char="v"/>
            </a:pPr>
            <a:r>
              <a:rPr lang="en-US" dirty="0"/>
              <a:t>This is the most senior level in an organization. The Company owner, CEO, Founders  at this level make unstructured decisions. Senior level managers are concerned with the long-term planning of the organization. They use information from tactical managers and external data to guide them when making unstructured decisions.</a:t>
            </a:r>
          </a:p>
          <a:p>
            <a:pPr marL="342900" indent="-342900">
              <a:buFont typeface="Wingdings" panose="05000000000000000000" pitchFamily="2" charset="2"/>
              <a:buChar char="v"/>
            </a:pPr>
            <a:r>
              <a:rPr lang="en-US" dirty="0">
                <a:sym typeface="Wingdings" panose="05000000000000000000" pitchFamily="2" charset="2"/>
              </a:rPr>
              <a:t>This level of employs makes tactical (Unstructured) decisions which are completely situation oriented rather than a routine means </a:t>
            </a:r>
            <a:r>
              <a:rPr lang="en-US" dirty="0"/>
              <a:t>circumstances surrounding them are uncertain, </a:t>
            </a:r>
            <a:r>
              <a:rPr lang="fr-FR" dirty="0"/>
              <a:t>unique, </a:t>
            </a:r>
            <a:r>
              <a:rPr lang="fr-FR" dirty="0" err="1"/>
              <a:t>complex</a:t>
            </a:r>
            <a:r>
              <a:rPr lang="fr-FR" dirty="0"/>
              <a:t> , and non-</a:t>
            </a:r>
            <a:r>
              <a:rPr lang="fr-FR" dirty="0" err="1"/>
              <a:t>repetitive</a:t>
            </a:r>
            <a:r>
              <a:rPr lang="fr-FR" dirty="0"/>
              <a:t> situations. </a:t>
            </a:r>
            <a:endParaRPr lang="en-US" dirty="0"/>
          </a:p>
          <a:p>
            <a:pPr marL="342900" indent="-342900">
              <a:buFont typeface="Wingdings" panose="05000000000000000000" pitchFamily="2" charset="2"/>
              <a:buChar char="v"/>
            </a:pPr>
            <a:r>
              <a:rPr lang="en-US" dirty="0">
                <a:sym typeface="Wingdings" panose="05000000000000000000" pitchFamily="2" charset="2"/>
              </a:rPr>
              <a:t>Means, selection of appropriate/optimal solution based on the current situations and scenario of system to achieve a target/goal. </a:t>
            </a:r>
            <a:endParaRPr lang="en-US" dirty="0"/>
          </a:p>
          <a:p>
            <a:pPr marL="342900" indent="-342900">
              <a:buFont typeface="Wingdings" panose="05000000000000000000" pitchFamily="2" charset="2"/>
              <a:buChar char="q"/>
            </a:pPr>
            <a:r>
              <a:rPr lang="en-US" b="1" u="sng" dirty="0">
                <a:solidFill>
                  <a:srgbClr val="FF0000"/>
                </a:solidFill>
              </a:rPr>
              <a:t>Example of decisions: </a:t>
            </a:r>
          </a:p>
          <a:p>
            <a:pPr marL="342900" indent="-342900">
              <a:buFont typeface="Wingdings" panose="05000000000000000000" pitchFamily="2" charset="2"/>
              <a:buChar char="v"/>
            </a:pPr>
            <a:r>
              <a:rPr lang="en-US" dirty="0"/>
              <a:t>Decides entrance or exit from markets.</a:t>
            </a:r>
          </a:p>
          <a:p>
            <a:pPr marL="342900" indent="-342900">
              <a:buFont typeface="Wingdings" panose="05000000000000000000" pitchFamily="2" charset="2"/>
              <a:buChar char="v"/>
            </a:pPr>
            <a:r>
              <a:rPr lang="en-US" dirty="0"/>
              <a:t>Approve capital budget/financials decisions.</a:t>
            </a:r>
          </a:p>
          <a:p>
            <a:pPr marL="342900" indent="-342900">
              <a:buFont typeface="Wingdings" panose="05000000000000000000" pitchFamily="2" charset="2"/>
              <a:buChar char="v"/>
            </a:pPr>
            <a:r>
              <a:rPr lang="en-US" dirty="0"/>
              <a:t>Decides long-term goals etc.</a:t>
            </a:r>
          </a:p>
          <a:p>
            <a:pPr marL="342900" indent="-342900">
              <a:buFont typeface="Wingdings" panose="05000000000000000000" pitchFamily="2" charset="2"/>
              <a:buChar char="v"/>
            </a:pPr>
            <a:r>
              <a:rPr lang="en-US" dirty="0"/>
              <a:t>Choosing a vendors.</a:t>
            </a:r>
          </a:p>
          <a:p>
            <a:pPr marL="342900" indent="-342900">
              <a:buFont typeface="Wingdings" panose="05000000000000000000" pitchFamily="2" charset="2"/>
              <a:buChar char="v"/>
            </a:pPr>
            <a:r>
              <a:rPr lang="en-US" dirty="0"/>
              <a:t>Establishing partnerships to enhance the company's position in the industry.</a:t>
            </a:r>
          </a:p>
          <a:p>
            <a:pPr marL="0" indent="0">
              <a:buNone/>
            </a:pPr>
            <a:r>
              <a:rPr lang="en-US" b="1" i="1" dirty="0">
                <a:solidFill>
                  <a:srgbClr val="FFC000"/>
                </a:solidFill>
              </a:rPr>
              <a:t>Note: </a:t>
            </a:r>
            <a:r>
              <a:rPr lang="en-US" dirty="0"/>
              <a:t>In summary, operational management deals with the day-to-day operations, tactical management involves achieving specific goals, and strategic management focuses on the long-term direction and vision of an organization. Each level of management plays a crucial role in ensuring the company's success and growth.</a:t>
            </a:r>
          </a:p>
          <a:p>
            <a:pPr marL="0" indent="0">
              <a:buNone/>
            </a:pPr>
            <a:endParaRPr lang="en-US" dirty="0"/>
          </a:p>
          <a:p>
            <a:endParaRPr lang="en-US" dirty="0"/>
          </a:p>
        </p:txBody>
      </p:sp>
    </p:spTree>
    <p:extLst>
      <p:ext uri="{BB962C8B-B14F-4D97-AF65-F5344CB8AC3E}">
        <p14:creationId xmlns:p14="http://schemas.microsoft.com/office/powerpoint/2010/main" val="4255150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fade">
                                      <p:cBhvr>
                                        <p:cTn id="42" dur="1000"/>
                                        <p:tgtEl>
                                          <p:spTgt spid="3">
                                            <p:txEl>
                                              <p:pRg st="5" end="5"/>
                                            </p:txEl>
                                          </p:spTgt>
                                        </p:tgtEl>
                                      </p:cBhvr>
                                    </p:animEffect>
                                    <p:anim calcmode="lin" valueType="num">
                                      <p:cBhvr>
                                        <p:cTn id="4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Effect transition="in" filter="fade">
                                      <p:cBhvr>
                                        <p:cTn id="49" dur="1000"/>
                                        <p:tgtEl>
                                          <p:spTgt spid="3">
                                            <p:txEl>
                                              <p:pRg st="6" end="6"/>
                                            </p:txEl>
                                          </p:spTgt>
                                        </p:tgtEl>
                                      </p:cBhvr>
                                    </p:animEffect>
                                    <p:anim calcmode="lin" valueType="num">
                                      <p:cBhvr>
                                        <p:cTn id="50"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51"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3">
                                            <p:txEl>
                                              <p:pRg st="7" end="7"/>
                                            </p:txEl>
                                          </p:spTgt>
                                        </p:tgtEl>
                                        <p:attrNameLst>
                                          <p:attrName>style.visibility</p:attrName>
                                        </p:attrNameLst>
                                      </p:cBhvr>
                                      <p:to>
                                        <p:strVal val="visible"/>
                                      </p:to>
                                    </p:set>
                                    <p:animEffect transition="in" filter="fade">
                                      <p:cBhvr>
                                        <p:cTn id="56" dur="1000"/>
                                        <p:tgtEl>
                                          <p:spTgt spid="3">
                                            <p:txEl>
                                              <p:pRg st="7" end="7"/>
                                            </p:txEl>
                                          </p:spTgt>
                                        </p:tgtEl>
                                      </p:cBhvr>
                                    </p:animEffect>
                                    <p:anim calcmode="lin" valueType="num">
                                      <p:cBhvr>
                                        <p:cTn id="57"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58"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grpId="0" nodeType="clickEffect">
                                  <p:stCondLst>
                                    <p:cond delay="0"/>
                                  </p:stCondLst>
                                  <p:childTnLst>
                                    <p:set>
                                      <p:cBhvr>
                                        <p:cTn id="62" dur="1" fill="hold">
                                          <p:stCondLst>
                                            <p:cond delay="0"/>
                                          </p:stCondLst>
                                        </p:cTn>
                                        <p:tgtEl>
                                          <p:spTgt spid="3">
                                            <p:txEl>
                                              <p:pRg st="8" end="8"/>
                                            </p:txEl>
                                          </p:spTgt>
                                        </p:tgtEl>
                                        <p:attrNameLst>
                                          <p:attrName>style.visibility</p:attrName>
                                        </p:attrNameLst>
                                      </p:cBhvr>
                                      <p:to>
                                        <p:strVal val="visible"/>
                                      </p:to>
                                    </p:set>
                                    <p:animEffect transition="in" filter="fade">
                                      <p:cBhvr>
                                        <p:cTn id="63" dur="1000"/>
                                        <p:tgtEl>
                                          <p:spTgt spid="3">
                                            <p:txEl>
                                              <p:pRg st="8" end="8"/>
                                            </p:txEl>
                                          </p:spTgt>
                                        </p:tgtEl>
                                      </p:cBhvr>
                                    </p:animEffect>
                                    <p:anim calcmode="lin" valueType="num">
                                      <p:cBhvr>
                                        <p:cTn id="64"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65" dur="10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42" presetClass="entr" presetSubtype="0" fill="hold" grpId="0" nodeType="clickEffect">
                                  <p:stCondLst>
                                    <p:cond delay="0"/>
                                  </p:stCondLst>
                                  <p:childTnLst>
                                    <p:set>
                                      <p:cBhvr>
                                        <p:cTn id="69" dur="1" fill="hold">
                                          <p:stCondLst>
                                            <p:cond delay="0"/>
                                          </p:stCondLst>
                                        </p:cTn>
                                        <p:tgtEl>
                                          <p:spTgt spid="3">
                                            <p:txEl>
                                              <p:pRg st="9" end="9"/>
                                            </p:txEl>
                                          </p:spTgt>
                                        </p:tgtEl>
                                        <p:attrNameLst>
                                          <p:attrName>style.visibility</p:attrName>
                                        </p:attrNameLst>
                                      </p:cBhvr>
                                      <p:to>
                                        <p:strVal val="visible"/>
                                      </p:to>
                                    </p:set>
                                    <p:animEffect transition="in" filter="fade">
                                      <p:cBhvr>
                                        <p:cTn id="70" dur="1000"/>
                                        <p:tgtEl>
                                          <p:spTgt spid="3">
                                            <p:txEl>
                                              <p:pRg st="9" end="9"/>
                                            </p:txEl>
                                          </p:spTgt>
                                        </p:tgtEl>
                                      </p:cBhvr>
                                    </p:animEffect>
                                    <p:anim calcmode="lin" valueType="num">
                                      <p:cBhvr>
                                        <p:cTn id="71" dur="1000" fill="hold"/>
                                        <p:tgtEl>
                                          <p:spTgt spid="3">
                                            <p:txEl>
                                              <p:pRg st="9" end="9"/>
                                            </p:txEl>
                                          </p:spTgt>
                                        </p:tgtEl>
                                        <p:attrNameLst>
                                          <p:attrName>ppt_x</p:attrName>
                                        </p:attrNameLst>
                                      </p:cBhvr>
                                      <p:tavLst>
                                        <p:tav tm="0">
                                          <p:val>
                                            <p:strVal val="#ppt_x"/>
                                          </p:val>
                                        </p:tav>
                                        <p:tav tm="100000">
                                          <p:val>
                                            <p:strVal val="#ppt_x"/>
                                          </p:val>
                                        </p:tav>
                                      </p:tavLst>
                                    </p:anim>
                                    <p:anim calcmode="lin" valueType="num">
                                      <p:cBhvr>
                                        <p:cTn id="72" dur="1000" fill="hold"/>
                                        <p:tgtEl>
                                          <p:spTgt spid="3">
                                            <p:txEl>
                                              <p:pRg st="9" end="9"/>
                                            </p:txEl>
                                          </p:spTgt>
                                        </p:tgtEl>
                                        <p:attrNameLst>
                                          <p:attrName>ppt_y</p:attrName>
                                        </p:attrNameLst>
                                      </p:cBhvr>
                                      <p:tavLst>
                                        <p:tav tm="0">
                                          <p:val>
                                            <p:strVal val="#ppt_y+.1"/>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42" presetClass="entr" presetSubtype="0" fill="hold" grpId="0" nodeType="clickEffect">
                                  <p:stCondLst>
                                    <p:cond delay="0"/>
                                  </p:stCondLst>
                                  <p:childTnLst>
                                    <p:set>
                                      <p:cBhvr>
                                        <p:cTn id="76" dur="1" fill="hold">
                                          <p:stCondLst>
                                            <p:cond delay="0"/>
                                          </p:stCondLst>
                                        </p:cTn>
                                        <p:tgtEl>
                                          <p:spTgt spid="3">
                                            <p:txEl>
                                              <p:pRg st="10" end="10"/>
                                            </p:txEl>
                                          </p:spTgt>
                                        </p:tgtEl>
                                        <p:attrNameLst>
                                          <p:attrName>style.visibility</p:attrName>
                                        </p:attrNameLst>
                                      </p:cBhvr>
                                      <p:to>
                                        <p:strVal val="visible"/>
                                      </p:to>
                                    </p:set>
                                    <p:animEffect transition="in" filter="fade">
                                      <p:cBhvr>
                                        <p:cTn id="77" dur="1000"/>
                                        <p:tgtEl>
                                          <p:spTgt spid="3">
                                            <p:txEl>
                                              <p:pRg st="10" end="10"/>
                                            </p:txEl>
                                          </p:spTgt>
                                        </p:tgtEl>
                                      </p:cBhvr>
                                    </p:animEffect>
                                    <p:anim calcmode="lin" valueType="num">
                                      <p:cBhvr>
                                        <p:cTn id="78" dur="1000" fill="hold"/>
                                        <p:tgtEl>
                                          <p:spTgt spid="3">
                                            <p:txEl>
                                              <p:pRg st="10" end="10"/>
                                            </p:txEl>
                                          </p:spTgt>
                                        </p:tgtEl>
                                        <p:attrNameLst>
                                          <p:attrName>ppt_x</p:attrName>
                                        </p:attrNameLst>
                                      </p:cBhvr>
                                      <p:tavLst>
                                        <p:tav tm="0">
                                          <p:val>
                                            <p:strVal val="#ppt_x"/>
                                          </p:val>
                                        </p:tav>
                                        <p:tav tm="100000">
                                          <p:val>
                                            <p:strVal val="#ppt_x"/>
                                          </p:val>
                                        </p:tav>
                                      </p:tavLst>
                                    </p:anim>
                                    <p:anim calcmode="lin" valueType="num">
                                      <p:cBhvr>
                                        <p:cTn id="79" dur="1000" fill="hold"/>
                                        <p:tgtEl>
                                          <p:spTgt spid="3">
                                            <p:txEl>
                                              <p:pRg st="10" end="1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74900" y="330200"/>
            <a:ext cx="5588000" cy="698500"/>
          </a:xfrm>
        </p:spPr>
        <p:txBody>
          <a:bodyPr/>
          <a:lstStyle/>
          <a:p>
            <a:pPr marL="571500" indent="-571500">
              <a:buFont typeface="Wingdings" panose="05000000000000000000" pitchFamily="2" charset="2"/>
              <a:buChar char="q"/>
            </a:pPr>
            <a:r>
              <a:rPr lang="en-US" b="1" u="sng" dirty="0">
                <a:solidFill>
                  <a:srgbClr val="FFC000"/>
                </a:solidFill>
              </a:rPr>
              <a:t>Information System</a:t>
            </a:r>
          </a:p>
        </p:txBody>
      </p:sp>
      <p:sp>
        <p:nvSpPr>
          <p:cNvPr id="3" name="Content Placeholder 2"/>
          <p:cNvSpPr>
            <a:spLocks noGrp="1"/>
          </p:cNvSpPr>
          <p:nvPr>
            <p:ph idx="1"/>
          </p:nvPr>
        </p:nvSpPr>
        <p:spPr>
          <a:xfrm>
            <a:off x="558800" y="1028700"/>
            <a:ext cx="11366500" cy="5499100"/>
          </a:xfrm>
        </p:spPr>
        <p:txBody>
          <a:bodyPr>
            <a:normAutofit fontScale="92500" lnSpcReduction="10000"/>
          </a:bodyPr>
          <a:lstStyle/>
          <a:p>
            <a:pPr>
              <a:buFont typeface="Wingdings" panose="05000000000000000000" pitchFamily="2" charset="2"/>
              <a:buChar char="v"/>
            </a:pPr>
            <a:r>
              <a:rPr lang="en-US" dirty="0"/>
              <a:t>An information system (IS) is a set of interconnected components that work together to collect, process, store, and distribute information to support decision-making, coordination, control, analysis, and visualization in an organization or enterprise.</a:t>
            </a:r>
          </a:p>
          <a:p>
            <a:pPr>
              <a:buFont typeface="Wingdings" panose="05000000000000000000" pitchFamily="2" charset="2"/>
              <a:buChar char="v"/>
            </a:pPr>
            <a:r>
              <a:rPr lang="en-US" dirty="0"/>
              <a:t> It encompasses both the technology and human elements involved in managing and using information.</a:t>
            </a:r>
          </a:p>
          <a:p>
            <a:pPr>
              <a:buFont typeface="Wingdings" panose="05000000000000000000" pitchFamily="2" charset="2"/>
              <a:buChar char="q"/>
            </a:pPr>
            <a:r>
              <a:rPr lang="en-US" sz="3000" b="1" u="sng" dirty="0">
                <a:solidFill>
                  <a:srgbClr val="FFC000"/>
                </a:solidFill>
              </a:rPr>
              <a:t>Key components of an information system include:</a:t>
            </a:r>
          </a:p>
          <a:p>
            <a:pPr>
              <a:buFont typeface="Wingdings" panose="05000000000000000000" pitchFamily="2" charset="2"/>
              <a:buChar char="v"/>
            </a:pPr>
            <a:r>
              <a:rPr lang="en-US" b="1" dirty="0">
                <a:solidFill>
                  <a:srgbClr val="FFC000"/>
                </a:solidFill>
              </a:rPr>
              <a:t>Data:</a:t>
            </a:r>
            <a:r>
              <a:rPr lang="en-US" dirty="0"/>
              <a:t> Raw facts and figures that are collected and stored for processing.</a:t>
            </a:r>
          </a:p>
          <a:p>
            <a:pPr>
              <a:buFont typeface="Wingdings" panose="05000000000000000000" pitchFamily="2" charset="2"/>
              <a:buChar char="v"/>
            </a:pPr>
            <a:r>
              <a:rPr lang="en-US" b="1" dirty="0">
                <a:solidFill>
                  <a:srgbClr val="FFC000"/>
                </a:solidFill>
              </a:rPr>
              <a:t>Hardware: </a:t>
            </a:r>
            <a:r>
              <a:rPr lang="en-US" dirty="0"/>
              <a:t>Physical devices, such as computers, servers, networking equipment, and storage devices, that handle data processing and storage.</a:t>
            </a:r>
          </a:p>
          <a:p>
            <a:pPr>
              <a:buFont typeface="Wingdings" panose="05000000000000000000" pitchFamily="2" charset="2"/>
              <a:buChar char="v"/>
            </a:pPr>
            <a:r>
              <a:rPr lang="en-US" b="1" dirty="0">
                <a:solidFill>
                  <a:srgbClr val="FFC000"/>
                </a:solidFill>
              </a:rPr>
              <a:t>Software</a:t>
            </a:r>
            <a:r>
              <a:rPr lang="en-US" dirty="0"/>
              <a:t>: Programs and applications that are used to process, manipulate, and analyze data.</a:t>
            </a:r>
          </a:p>
          <a:p>
            <a:pPr>
              <a:buFont typeface="Wingdings" panose="05000000000000000000" pitchFamily="2" charset="2"/>
              <a:buChar char="v"/>
            </a:pPr>
            <a:r>
              <a:rPr lang="en-US" b="1" dirty="0">
                <a:solidFill>
                  <a:srgbClr val="FFC000"/>
                </a:solidFill>
              </a:rPr>
              <a:t>Networks: </a:t>
            </a:r>
            <a:r>
              <a:rPr lang="en-US" dirty="0"/>
              <a:t>Communication channels that enable the exchange of data and information between different components of the information system.</a:t>
            </a:r>
          </a:p>
          <a:p>
            <a:pPr>
              <a:buFont typeface="Wingdings" panose="05000000000000000000" pitchFamily="2" charset="2"/>
              <a:buChar char="v"/>
            </a:pPr>
            <a:r>
              <a:rPr lang="en-US" b="1" dirty="0">
                <a:solidFill>
                  <a:srgbClr val="FFC000"/>
                </a:solidFill>
              </a:rPr>
              <a:t>Procedures: </a:t>
            </a:r>
            <a:r>
              <a:rPr lang="en-US" dirty="0"/>
              <a:t>The rules, policies, and protocols that govern how data is collected, processed, and used within the system.</a:t>
            </a:r>
          </a:p>
          <a:p>
            <a:pPr>
              <a:buFont typeface="Wingdings" panose="05000000000000000000" pitchFamily="2" charset="2"/>
              <a:buChar char="v"/>
            </a:pPr>
            <a:r>
              <a:rPr lang="en-US" b="1" dirty="0">
                <a:solidFill>
                  <a:srgbClr val="FFC000"/>
                </a:solidFill>
              </a:rPr>
              <a:t>People: </a:t>
            </a:r>
            <a:r>
              <a:rPr lang="en-US" dirty="0"/>
              <a:t>Individuals who interact with the information system, including users, administrators, developers, and support staff.</a:t>
            </a:r>
          </a:p>
          <a:p>
            <a:endParaRPr lang="en-US" dirty="0"/>
          </a:p>
        </p:txBody>
      </p:sp>
    </p:spTree>
    <p:extLst>
      <p:ext uri="{BB962C8B-B14F-4D97-AF65-F5344CB8AC3E}">
        <p14:creationId xmlns:p14="http://schemas.microsoft.com/office/powerpoint/2010/main" val="3502758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fade">
                                      <p:cBhvr>
                                        <p:cTn id="42" dur="1000"/>
                                        <p:tgtEl>
                                          <p:spTgt spid="3">
                                            <p:txEl>
                                              <p:pRg st="5" end="5"/>
                                            </p:txEl>
                                          </p:spTgt>
                                        </p:tgtEl>
                                      </p:cBhvr>
                                    </p:animEffect>
                                    <p:anim calcmode="lin" valueType="num">
                                      <p:cBhvr>
                                        <p:cTn id="4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Effect transition="in" filter="fade">
                                      <p:cBhvr>
                                        <p:cTn id="49" dur="1000"/>
                                        <p:tgtEl>
                                          <p:spTgt spid="3">
                                            <p:txEl>
                                              <p:pRg st="6" end="6"/>
                                            </p:txEl>
                                          </p:spTgt>
                                        </p:tgtEl>
                                      </p:cBhvr>
                                    </p:animEffect>
                                    <p:anim calcmode="lin" valueType="num">
                                      <p:cBhvr>
                                        <p:cTn id="50"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51"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3">
                                            <p:txEl>
                                              <p:pRg st="7" end="7"/>
                                            </p:txEl>
                                          </p:spTgt>
                                        </p:tgtEl>
                                        <p:attrNameLst>
                                          <p:attrName>style.visibility</p:attrName>
                                        </p:attrNameLst>
                                      </p:cBhvr>
                                      <p:to>
                                        <p:strVal val="visible"/>
                                      </p:to>
                                    </p:set>
                                    <p:animEffect transition="in" filter="fade">
                                      <p:cBhvr>
                                        <p:cTn id="56" dur="1000"/>
                                        <p:tgtEl>
                                          <p:spTgt spid="3">
                                            <p:txEl>
                                              <p:pRg st="7" end="7"/>
                                            </p:txEl>
                                          </p:spTgt>
                                        </p:tgtEl>
                                      </p:cBhvr>
                                    </p:animEffect>
                                    <p:anim calcmode="lin" valueType="num">
                                      <p:cBhvr>
                                        <p:cTn id="57"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58"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grpId="0" nodeType="clickEffect">
                                  <p:stCondLst>
                                    <p:cond delay="0"/>
                                  </p:stCondLst>
                                  <p:childTnLst>
                                    <p:set>
                                      <p:cBhvr>
                                        <p:cTn id="62" dur="1" fill="hold">
                                          <p:stCondLst>
                                            <p:cond delay="0"/>
                                          </p:stCondLst>
                                        </p:cTn>
                                        <p:tgtEl>
                                          <p:spTgt spid="3">
                                            <p:txEl>
                                              <p:pRg st="8" end="8"/>
                                            </p:txEl>
                                          </p:spTgt>
                                        </p:tgtEl>
                                        <p:attrNameLst>
                                          <p:attrName>style.visibility</p:attrName>
                                        </p:attrNameLst>
                                      </p:cBhvr>
                                      <p:to>
                                        <p:strVal val="visible"/>
                                      </p:to>
                                    </p:set>
                                    <p:animEffect transition="in" filter="fade">
                                      <p:cBhvr>
                                        <p:cTn id="63" dur="1000"/>
                                        <p:tgtEl>
                                          <p:spTgt spid="3">
                                            <p:txEl>
                                              <p:pRg st="8" end="8"/>
                                            </p:txEl>
                                          </p:spTgt>
                                        </p:tgtEl>
                                      </p:cBhvr>
                                    </p:animEffect>
                                    <p:anim calcmode="lin" valueType="num">
                                      <p:cBhvr>
                                        <p:cTn id="64"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65" dur="10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11300" y="330200"/>
            <a:ext cx="9093200" cy="1193800"/>
          </a:xfrm>
        </p:spPr>
        <p:txBody>
          <a:bodyPr>
            <a:normAutofit fontScale="90000"/>
          </a:bodyPr>
          <a:lstStyle/>
          <a:p>
            <a:pPr marL="571500" indent="-571500">
              <a:buFont typeface="Wingdings" panose="05000000000000000000" pitchFamily="2" charset="2"/>
              <a:buChar char="q"/>
            </a:pPr>
            <a:r>
              <a:rPr lang="en-US" b="1" u="sng" dirty="0">
                <a:solidFill>
                  <a:srgbClr val="FF0000"/>
                </a:solidFill>
              </a:rPr>
              <a:t>Types of Information System</a:t>
            </a:r>
            <a:br>
              <a:rPr lang="en-US" b="1" u="sng" dirty="0">
                <a:solidFill>
                  <a:srgbClr val="FF0000"/>
                </a:solidFill>
              </a:rPr>
            </a:br>
            <a:endParaRPr lang="en-US" dirty="0"/>
          </a:p>
        </p:txBody>
      </p:sp>
      <p:sp>
        <p:nvSpPr>
          <p:cNvPr id="3" name="Content Placeholder 2"/>
          <p:cNvSpPr>
            <a:spLocks noGrp="1"/>
          </p:cNvSpPr>
          <p:nvPr>
            <p:ph idx="1"/>
          </p:nvPr>
        </p:nvSpPr>
        <p:spPr>
          <a:xfrm>
            <a:off x="444500" y="1460500"/>
            <a:ext cx="11125200" cy="4826000"/>
          </a:xfrm>
        </p:spPr>
        <p:txBody>
          <a:bodyPr/>
          <a:lstStyle/>
          <a:p>
            <a:pPr>
              <a:buFont typeface="Wingdings" panose="05000000000000000000" pitchFamily="2" charset="2"/>
              <a:buChar char="v"/>
            </a:pPr>
            <a:r>
              <a:rPr lang="en-US" dirty="0"/>
              <a:t>Transaction Processing system(TPS)</a:t>
            </a:r>
          </a:p>
          <a:p>
            <a:pPr>
              <a:buFont typeface="Wingdings" panose="05000000000000000000" pitchFamily="2" charset="2"/>
              <a:buChar char="v"/>
            </a:pPr>
            <a:r>
              <a:rPr lang="en-US" dirty="0"/>
              <a:t>Management Information system(MIS)</a:t>
            </a:r>
          </a:p>
          <a:p>
            <a:pPr>
              <a:buFont typeface="Wingdings" panose="05000000000000000000" pitchFamily="2" charset="2"/>
              <a:buChar char="v"/>
            </a:pPr>
            <a:r>
              <a:rPr lang="en-US" dirty="0"/>
              <a:t>Decision Support System(DSS)</a:t>
            </a:r>
          </a:p>
          <a:p>
            <a:pPr>
              <a:buFont typeface="Wingdings" panose="05000000000000000000" pitchFamily="2" charset="2"/>
              <a:buChar char="v"/>
            </a:pPr>
            <a:r>
              <a:rPr lang="en-US" dirty="0"/>
              <a:t>Expert System(ES)</a:t>
            </a:r>
          </a:p>
          <a:p>
            <a:endParaRPr lang="en-US" dirty="0"/>
          </a:p>
        </p:txBody>
      </p:sp>
    </p:spTree>
    <p:extLst>
      <p:ext uri="{BB962C8B-B14F-4D97-AF65-F5344CB8AC3E}">
        <p14:creationId xmlns:p14="http://schemas.microsoft.com/office/powerpoint/2010/main" val="24256659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54000" y="393700"/>
            <a:ext cx="11493500" cy="6070600"/>
          </a:xfrm>
        </p:spPr>
        <p:txBody>
          <a:bodyPr/>
          <a:lstStyle/>
          <a:p>
            <a:pPr>
              <a:buFont typeface="Wingdings" panose="05000000000000000000" pitchFamily="2" charset="2"/>
              <a:buChar char="v"/>
            </a:pPr>
            <a:r>
              <a:rPr lang="en-US" sz="3200" b="1" u="sng" dirty="0">
                <a:solidFill>
                  <a:srgbClr val="FF0000"/>
                </a:solidFill>
              </a:rPr>
              <a:t>Automated Irrigation System</a:t>
            </a:r>
            <a:r>
              <a:rPr lang="en-US" sz="3200" u="sng" dirty="0">
                <a:solidFill>
                  <a:srgbClr val="FF0000"/>
                </a:solidFill>
              </a:rPr>
              <a:t>: </a:t>
            </a:r>
          </a:p>
          <a:p>
            <a:pPr>
              <a:buFont typeface="Wingdings" panose="05000000000000000000" pitchFamily="2" charset="2"/>
              <a:buChar char="Ø"/>
            </a:pPr>
            <a:r>
              <a:rPr lang="en-US" b="1" dirty="0">
                <a:solidFill>
                  <a:schemeClr val="tx1">
                    <a:lumMod val="85000"/>
                    <a:lumOff val="15000"/>
                  </a:schemeClr>
                </a:solidFill>
              </a:rPr>
              <a:t>In agriculture, farmers may use automated irrigation systems. These systems have sensors that measure soil moisture levels. When the soil becomes too dry, the system automatically turns on the water to keep the plants healthy. This way, the farmer doesn't have to manually water each plant.</a:t>
            </a:r>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2774" y="2286000"/>
            <a:ext cx="11020426" cy="4178300"/>
          </a:xfrm>
          <a:prstGeom prst="rect">
            <a:avLst/>
          </a:prstGeom>
        </p:spPr>
      </p:pic>
    </p:spTree>
    <p:extLst>
      <p:ext uri="{BB962C8B-B14F-4D97-AF65-F5344CB8AC3E}">
        <p14:creationId xmlns:p14="http://schemas.microsoft.com/office/powerpoint/2010/main" val="2133347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arn(inVertical)">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30200" y="419100"/>
            <a:ext cx="11480800" cy="6261100"/>
          </a:xfrm>
        </p:spPr>
        <p:txBody>
          <a:bodyPr>
            <a:normAutofit/>
          </a:bodyPr>
          <a:lstStyle/>
          <a:p>
            <a:pPr marL="45720" indent="0" algn="just">
              <a:buNone/>
            </a:pPr>
            <a:r>
              <a:rPr lang="en-US" sz="2800" b="1" u="sng" dirty="0">
                <a:solidFill>
                  <a:srgbClr val="0070C0"/>
                </a:solidFill>
              </a:rPr>
              <a:t>1. Transaction Processing System (TPS)</a:t>
            </a:r>
          </a:p>
          <a:p>
            <a:pPr algn="just">
              <a:buFont typeface="Wingdings" panose="05000000000000000000" pitchFamily="2" charset="2"/>
              <a:buChar char="Ø"/>
            </a:pPr>
            <a:r>
              <a:rPr lang="en-US" sz="2000" dirty="0"/>
              <a:t>A Transaction Processing System (TPS) is an information system designed to manage and process day-to-day business transactions of an organization.</a:t>
            </a:r>
            <a:endParaRPr lang="en-GB" sz="2000" dirty="0">
              <a:cs typeface="Times New Roman" panose="02020603050405020304" pitchFamily="18" charset="0"/>
            </a:endParaRPr>
          </a:p>
          <a:p>
            <a:pPr algn="just">
              <a:buFont typeface="Wingdings" panose="05000000000000000000" pitchFamily="2" charset="2"/>
              <a:buChar char="Ø"/>
            </a:pPr>
            <a:r>
              <a:rPr lang="en-GB" sz="2000" b="1" dirty="0">
                <a:cs typeface="Times New Roman" panose="02020603050405020304" pitchFamily="18" charset="0"/>
              </a:rPr>
              <a:t>There are two types of TPS:</a:t>
            </a:r>
            <a:r>
              <a:rPr lang="en-GB" sz="2000" dirty="0">
                <a:cs typeface="Times New Roman" panose="02020603050405020304" pitchFamily="18" charset="0"/>
              </a:rPr>
              <a:t> </a:t>
            </a:r>
            <a:r>
              <a:rPr lang="en-GB" sz="2000" b="1" dirty="0">
                <a:solidFill>
                  <a:srgbClr val="FF0066"/>
                </a:solidFill>
                <a:cs typeface="Times New Roman" panose="02020603050405020304" pitchFamily="18" charset="0"/>
              </a:rPr>
              <a:t>Batch transaction processing</a:t>
            </a:r>
            <a:r>
              <a:rPr lang="en-GB" sz="2000" dirty="0">
                <a:cs typeface="Times New Roman" panose="02020603050405020304" pitchFamily="18" charset="0"/>
              </a:rPr>
              <a:t> and </a:t>
            </a:r>
            <a:r>
              <a:rPr lang="en-GB" sz="2000" b="1" dirty="0">
                <a:solidFill>
                  <a:srgbClr val="FF0066"/>
                </a:solidFill>
                <a:cs typeface="Times New Roman" panose="02020603050405020304" pitchFamily="18" charset="0"/>
              </a:rPr>
              <a:t>Real time processing</a:t>
            </a:r>
            <a:r>
              <a:rPr lang="en-GB" sz="2000" dirty="0">
                <a:cs typeface="Times New Roman" panose="02020603050405020304" pitchFamily="18" charset="0"/>
              </a:rPr>
              <a:t>.</a:t>
            </a:r>
          </a:p>
          <a:p>
            <a:pPr algn="just">
              <a:buFont typeface="Wingdings" panose="05000000000000000000" pitchFamily="2" charset="2"/>
              <a:buChar char="q"/>
            </a:pPr>
            <a:r>
              <a:rPr lang="en-GB" sz="2000" b="1" dirty="0">
                <a:solidFill>
                  <a:srgbClr val="FFC000"/>
                </a:solidFill>
                <a:cs typeface="Times New Roman" panose="02020603050405020304" pitchFamily="18" charset="0"/>
              </a:rPr>
              <a:t>Batch transaction processing </a:t>
            </a:r>
            <a:r>
              <a:rPr lang="en-US" sz="2000" dirty="0"/>
              <a:t>: In this approach, data is collected over a period of time and then processed all at once. Batch processing is typically used when immediate processing is not required, and data can be accumulated and processed periodically, such as daily, hourly, weekly or monthly. </a:t>
            </a:r>
          </a:p>
          <a:p>
            <a:pPr algn="just">
              <a:buFont typeface="Wingdings" panose="05000000000000000000" pitchFamily="2" charset="2"/>
              <a:buChar char="q"/>
            </a:pPr>
            <a:r>
              <a:rPr lang="en-GB" sz="2000" b="1" dirty="0">
                <a:solidFill>
                  <a:srgbClr val="FF0066"/>
                </a:solidFill>
                <a:cs typeface="Times New Roman" panose="02020603050405020304" pitchFamily="18" charset="0"/>
              </a:rPr>
              <a:t>Examples of BTP include</a:t>
            </a:r>
            <a:r>
              <a:rPr lang="en-GB" sz="2000" dirty="0">
                <a:cs typeface="Times New Roman" panose="02020603050405020304" pitchFamily="18" charset="0"/>
              </a:rPr>
              <a:t>:</a:t>
            </a:r>
          </a:p>
          <a:p>
            <a:pPr algn="just">
              <a:buFont typeface="Wingdings" panose="05000000000000000000" pitchFamily="2" charset="2"/>
              <a:buChar char="v"/>
            </a:pPr>
            <a:r>
              <a:rPr lang="en-GB" sz="2000" b="1" dirty="0">
                <a:solidFill>
                  <a:srgbClr val="FFC000"/>
                </a:solidFill>
                <a:cs typeface="Times New Roman" panose="02020603050405020304" pitchFamily="18" charset="0"/>
              </a:rPr>
              <a:t> Pay cheques and other forms of paper output.</a:t>
            </a:r>
          </a:p>
          <a:p>
            <a:pPr algn="just">
              <a:buFont typeface="Wingdings" panose="05000000000000000000" pitchFamily="2" charset="2"/>
              <a:buChar char="v"/>
            </a:pPr>
            <a:r>
              <a:rPr lang="en-US" sz="2000" b="1" dirty="0">
                <a:solidFill>
                  <a:srgbClr val="FFC000"/>
                </a:solidFill>
              </a:rPr>
              <a:t>Payroll Processing: </a:t>
            </a:r>
            <a:r>
              <a:rPr lang="en-US" sz="2000" dirty="0"/>
              <a:t>Companies often process employee payrolls in batches. Employee time and attendance data are collected over a specific period, and then payroll calculations, including salary, taxes, and deductions, are performed for all employees in a single batch.</a:t>
            </a:r>
          </a:p>
          <a:p>
            <a:pPr algn="just">
              <a:buFont typeface="Wingdings" panose="05000000000000000000" pitchFamily="2" charset="2"/>
              <a:buChar char="v"/>
            </a:pPr>
            <a:r>
              <a:rPr lang="en-US" sz="1800" b="1" dirty="0">
                <a:solidFill>
                  <a:srgbClr val="FFC000"/>
                </a:solidFill>
              </a:rPr>
              <a:t>Inventory Management</a:t>
            </a:r>
            <a:r>
              <a:rPr lang="en-US" sz="1800" dirty="0"/>
              <a:t>: Retailers and wholesalers use batch processing to manage their inventory. They might process orders received during the day in a batch, updating stock levels and generating reports on sales and stock availability.</a:t>
            </a:r>
            <a:endParaRPr lang="en-GB" sz="2000" dirty="0">
              <a:cs typeface="Times New Roman" panose="02020603050405020304" pitchFamily="18" charset="0"/>
            </a:endParaRPr>
          </a:p>
        </p:txBody>
      </p:sp>
    </p:spTree>
    <p:extLst>
      <p:ext uri="{BB962C8B-B14F-4D97-AF65-F5344CB8AC3E}">
        <p14:creationId xmlns:p14="http://schemas.microsoft.com/office/powerpoint/2010/main" val="1641642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fade">
                                      <p:cBhvr>
                                        <p:cTn id="42" dur="1000"/>
                                        <p:tgtEl>
                                          <p:spTgt spid="3">
                                            <p:txEl>
                                              <p:pRg st="5" end="5"/>
                                            </p:txEl>
                                          </p:spTgt>
                                        </p:tgtEl>
                                      </p:cBhvr>
                                    </p:animEffect>
                                    <p:anim calcmode="lin" valueType="num">
                                      <p:cBhvr>
                                        <p:cTn id="4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Effect transition="in" filter="fade">
                                      <p:cBhvr>
                                        <p:cTn id="49" dur="1000"/>
                                        <p:tgtEl>
                                          <p:spTgt spid="3">
                                            <p:txEl>
                                              <p:pRg st="6" end="6"/>
                                            </p:txEl>
                                          </p:spTgt>
                                        </p:tgtEl>
                                      </p:cBhvr>
                                    </p:animEffect>
                                    <p:anim calcmode="lin" valueType="num">
                                      <p:cBhvr>
                                        <p:cTn id="50"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51"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3">
                                            <p:txEl>
                                              <p:pRg st="7" end="7"/>
                                            </p:txEl>
                                          </p:spTgt>
                                        </p:tgtEl>
                                        <p:attrNameLst>
                                          <p:attrName>style.visibility</p:attrName>
                                        </p:attrNameLst>
                                      </p:cBhvr>
                                      <p:to>
                                        <p:strVal val="visible"/>
                                      </p:to>
                                    </p:set>
                                    <p:animEffect transition="in" filter="fade">
                                      <p:cBhvr>
                                        <p:cTn id="56" dur="1000"/>
                                        <p:tgtEl>
                                          <p:spTgt spid="3">
                                            <p:txEl>
                                              <p:pRg st="7" end="7"/>
                                            </p:txEl>
                                          </p:spTgt>
                                        </p:tgtEl>
                                      </p:cBhvr>
                                    </p:animEffect>
                                    <p:anim calcmode="lin" valueType="num">
                                      <p:cBhvr>
                                        <p:cTn id="57"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58"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79400" y="304800"/>
            <a:ext cx="11582400" cy="6235700"/>
          </a:xfrm>
        </p:spPr>
        <p:txBody>
          <a:bodyPr>
            <a:normAutofit fontScale="92500" lnSpcReduction="20000"/>
          </a:bodyPr>
          <a:lstStyle/>
          <a:p>
            <a:pPr algn="just">
              <a:buFont typeface="Wingdings" panose="05000000000000000000" pitchFamily="2" charset="2"/>
              <a:buChar char="v"/>
            </a:pPr>
            <a:r>
              <a:rPr lang="en-GB" sz="2400" dirty="0">
                <a:cs typeface="Times New Roman" panose="02020603050405020304" pitchFamily="18" charset="0"/>
              </a:rPr>
              <a:t>Whereas, </a:t>
            </a:r>
            <a:r>
              <a:rPr lang="en-GB" sz="2400" i="1" dirty="0">
                <a:solidFill>
                  <a:srgbClr val="FFC000"/>
                </a:solidFill>
                <a:cs typeface="Times New Roman" panose="02020603050405020304" pitchFamily="18" charset="0"/>
              </a:rPr>
              <a:t>Real time processing </a:t>
            </a:r>
            <a:r>
              <a:rPr lang="en-US" sz="2400" dirty="0"/>
              <a:t>also known as online processing, involves the immediate processing of transactions as they occur. </a:t>
            </a:r>
          </a:p>
          <a:p>
            <a:pPr algn="just">
              <a:buFont typeface="Wingdings" panose="05000000000000000000" pitchFamily="2" charset="2"/>
              <a:buChar char="v"/>
            </a:pPr>
            <a:r>
              <a:rPr lang="en-US" sz="2400" dirty="0"/>
              <a:t>In this approach, data is processed and updated in real-time, providing instant results.</a:t>
            </a:r>
          </a:p>
          <a:p>
            <a:pPr algn="just">
              <a:buFont typeface="Wingdings" panose="05000000000000000000" pitchFamily="2" charset="2"/>
              <a:buChar char="v"/>
            </a:pPr>
            <a:r>
              <a:rPr lang="en-US" sz="2400" dirty="0"/>
              <a:t>Real-time processing is essential when immediate responses or actions are required based on the input data.</a:t>
            </a:r>
            <a:endParaRPr lang="en-US" sz="2400" b="1" i="1" dirty="0">
              <a:solidFill>
                <a:srgbClr val="FFC000"/>
              </a:solidFill>
            </a:endParaRPr>
          </a:p>
          <a:p>
            <a:pPr algn="just">
              <a:buFont typeface="Wingdings" panose="05000000000000000000" pitchFamily="2" charset="2"/>
              <a:buChar char="v"/>
            </a:pPr>
            <a:r>
              <a:rPr lang="en-US" sz="2400" b="1" i="1" u="sng" dirty="0">
                <a:solidFill>
                  <a:srgbClr val="FFC000"/>
                </a:solidFill>
              </a:rPr>
              <a:t>Examples:</a:t>
            </a:r>
          </a:p>
          <a:p>
            <a:r>
              <a:rPr lang="en-US" sz="2400" b="1" i="1" dirty="0">
                <a:solidFill>
                  <a:srgbClr val="FFC000"/>
                </a:solidFill>
              </a:rPr>
              <a:t>Online Payments: </a:t>
            </a:r>
            <a:r>
              <a:rPr lang="en-US" sz="2400" dirty="0"/>
              <a:t>When you make a purchase using a credit or debit card online, the payment gateway processes the transaction in real-time, verifying the card details and ensuring there are sufficient funds for the purchase.</a:t>
            </a:r>
          </a:p>
          <a:p>
            <a:r>
              <a:rPr lang="en-US" sz="2400" b="1" i="1" dirty="0">
                <a:solidFill>
                  <a:srgbClr val="FFC000"/>
                </a:solidFill>
              </a:rPr>
              <a:t>Traffic Management: </a:t>
            </a:r>
            <a:r>
              <a:rPr lang="en-US" sz="2400" dirty="0"/>
              <a:t>Smart traffic management systems process real-time data from sensors, cameras, and GPS devices to monitor traffic conditions and adjust traffic signals or routes in response to current congestion levels.</a:t>
            </a:r>
          </a:p>
          <a:p>
            <a:r>
              <a:rPr lang="en-US" sz="2400" b="1" i="1" dirty="0">
                <a:solidFill>
                  <a:srgbClr val="FFC000"/>
                </a:solidFill>
              </a:rPr>
              <a:t>ATM Withdrawals: </a:t>
            </a:r>
            <a:r>
              <a:rPr lang="en-US" sz="2400" dirty="0"/>
              <a:t>When you withdraw money from an ATM, the transaction is processed in real-time to ensure your account has the necessary balance and to dispense the requested amount immediately.</a:t>
            </a:r>
          </a:p>
          <a:p>
            <a:r>
              <a:rPr lang="en-US" sz="2400" b="1" i="1" dirty="0">
                <a:solidFill>
                  <a:srgbClr val="FFC000"/>
                </a:solidFill>
              </a:rPr>
              <a:t>Online Customer Support: </a:t>
            </a:r>
            <a:r>
              <a:rPr lang="en-US" sz="2400" dirty="0" err="1"/>
              <a:t>Chatbots</a:t>
            </a:r>
            <a:r>
              <a:rPr lang="en-US" sz="2400" dirty="0"/>
              <a:t> and customer support systems often provide real-time responses to customer inquiries, assisting with immediate solutions or routing inquiries to human agents.</a:t>
            </a:r>
          </a:p>
          <a:p>
            <a:r>
              <a:rPr lang="en-US" sz="2000" b="1" i="1" dirty="0">
                <a:solidFill>
                  <a:srgbClr val="FFC000"/>
                </a:solidFill>
              </a:rPr>
              <a:t>Social Media Interactions: </a:t>
            </a:r>
            <a:r>
              <a:rPr lang="en-US" sz="2000" dirty="0"/>
              <a:t>Social media platforms process real-time interactions such as likes, comments, and shares instantly, reflecting these actions to users and their networks in real-time.</a:t>
            </a:r>
            <a:endParaRPr lang="en-US" sz="2400" dirty="0"/>
          </a:p>
          <a:p>
            <a:pPr algn="just">
              <a:buFont typeface="Wingdings" panose="05000000000000000000" pitchFamily="2" charset="2"/>
              <a:buChar char="v"/>
            </a:pPr>
            <a:endParaRPr lang="en-US" sz="2400" dirty="0"/>
          </a:p>
          <a:p>
            <a:pPr marL="45720" indent="0">
              <a:buNone/>
            </a:pPr>
            <a:endParaRPr lang="en-US" dirty="0"/>
          </a:p>
        </p:txBody>
      </p:sp>
    </p:spTree>
    <p:extLst>
      <p:ext uri="{BB962C8B-B14F-4D97-AF65-F5344CB8AC3E}">
        <p14:creationId xmlns:p14="http://schemas.microsoft.com/office/powerpoint/2010/main" val="5942732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3">
                                            <p:txEl>
                                              <p:pRg st="8" end="8"/>
                                            </p:txEl>
                                          </p:spTgt>
                                        </p:tgtEl>
                                        <p:attrNameLst>
                                          <p:attrName>style.visibility</p:attrName>
                                        </p:attrNameLst>
                                      </p:cBhvr>
                                      <p:to>
                                        <p:strVal val="visible"/>
                                      </p:to>
                                    </p:set>
                                    <p:anim calcmode="lin" valueType="num">
                                      <p:cBhvr additive="base">
                                        <p:cTn id="55"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33600" y="304800"/>
            <a:ext cx="6248400" cy="584200"/>
          </a:xfrm>
        </p:spPr>
        <p:txBody>
          <a:bodyPr>
            <a:normAutofit fontScale="90000"/>
          </a:bodyPr>
          <a:lstStyle/>
          <a:p>
            <a:pPr marL="571500" indent="-571500">
              <a:buFont typeface="Wingdings" panose="05000000000000000000" pitchFamily="2" charset="2"/>
              <a:buChar char="q"/>
            </a:pPr>
            <a:r>
              <a:rPr lang="en-US" b="1" u="sng" dirty="0">
                <a:solidFill>
                  <a:srgbClr val="FF0000"/>
                </a:solidFill>
              </a:rPr>
              <a:t>Decision Support System</a:t>
            </a:r>
          </a:p>
        </p:txBody>
      </p:sp>
      <p:sp>
        <p:nvSpPr>
          <p:cNvPr id="3" name="Content Placeholder 2"/>
          <p:cNvSpPr>
            <a:spLocks noGrp="1"/>
          </p:cNvSpPr>
          <p:nvPr>
            <p:ph idx="1"/>
          </p:nvPr>
        </p:nvSpPr>
        <p:spPr>
          <a:xfrm>
            <a:off x="419100" y="889000"/>
            <a:ext cx="11493500" cy="5689600"/>
          </a:xfrm>
        </p:spPr>
        <p:txBody>
          <a:bodyPr>
            <a:normAutofit/>
          </a:bodyPr>
          <a:lstStyle/>
          <a:p>
            <a:pPr>
              <a:buFont typeface="Wingdings" panose="05000000000000000000" pitchFamily="2" charset="2"/>
              <a:buChar char="v"/>
            </a:pPr>
            <a:r>
              <a:rPr lang="en-US" sz="2000" dirty="0">
                <a:solidFill>
                  <a:srgbClr val="92D050"/>
                </a:solidFill>
              </a:rPr>
              <a:t>A Decision Support System (DSS) is an </a:t>
            </a:r>
            <a:r>
              <a:rPr lang="en-US" sz="2000" dirty="0">
                <a:solidFill>
                  <a:srgbClr val="FFC000"/>
                </a:solidFill>
              </a:rPr>
              <a:t>information system</a:t>
            </a:r>
            <a:r>
              <a:rPr lang="en-US" sz="2000" dirty="0"/>
              <a:t> that </a:t>
            </a:r>
            <a:r>
              <a:rPr lang="en-US" sz="2000" dirty="0">
                <a:solidFill>
                  <a:srgbClr val="FFC000"/>
                </a:solidFill>
              </a:rPr>
              <a:t>assists users in making complex decisions </a:t>
            </a:r>
            <a:r>
              <a:rPr lang="en-US" sz="2000" dirty="0"/>
              <a:t>by providing </a:t>
            </a:r>
            <a:r>
              <a:rPr lang="en-US" sz="2000" dirty="0">
                <a:solidFill>
                  <a:srgbClr val="FFC000"/>
                </a:solidFill>
              </a:rPr>
              <a:t>relevant data, models, and tools for analysis</a:t>
            </a:r>
            <a:r>
              <a:rPr lang="en-US" sz="2000" dirty="0"/>
              <a:t>. </a:t>
            </a:r>
          </a:p>
          <a:p>
            <a:pPr>
              <a:buFont typeface="Wingdings" panose="05000000000000000000" pitchFamily="2" charset="2"/>
              <a:buChar char="v"/>
            </a:pPr>
            <a:r>
              <a:rPr lang="en-US" sz="2000" dirty="0">
                <a:solidFill>
                  <a:srgbClr val="92D050"/>
                </a:solidFill>
              </a:rPr>
              <a:t>DSS helps individuals, managers, and organizations explore various alternatives, understand potential outcomes, and make informed decisions based on data-driven insights. </a:t>
            </a:r>
          </a:p>
          <a:p>
            <a:pPr>
              <a:buFont typeface="Wingdings" panose="05000000000000000000" pitchFamily="2" charset="2"/>
              <a:buChar char="v"/>
            </a:pPr>
            <a:r>
              <a:rPr lang="en-US" sz="2000" dirty="0">
                <a:solidFill>
                  <a:srgbClr val="92D050"/>
                </a:solidFill>
              </a:rPr>
              <a:t>These systems are designed to support decision-making at different levels of an organization, from operational to strategic decision-making.</a:t>
            </a:r>
          </a:p>
          <a:p>
            <a:pPr>
              <a:buFont typeface="Wingdings" panose="05000000000000000000" pitchFamily="2" charset="2"/>
              <a:buChar char="q"/>
            </a:pPr>
            <a:r>
              <a:rPr lang="en-US" sz="2400" b="1" u="sng" dirty="0">
                <a:solidFill>
                  <a:srgbClr val="FFC000"/>
                </a:solidFill>
              </a:rPr>
              <a:t>Here are some practical applications of DSS:</a:t>
            </a:r>
          </a:p>
          <a:p>
            <a:r>
              <a:rPr lang="en-US" sz="1800" b="1" dirty="0">
                <a:solidFill>
                  <a:srgbClr val="FFC000"/>
                </a:solidFill>
              </a:rPr>
              <a:t>Business Planning and Strategy</a:t>
            </a:r>
            <a:r>
              <a:rPr lang="en-US" sz="1800" dirty="0"/>
              <a:t>: </a:t>
            </a:r>
            <a:r>
              <a:rPr lang="en-US" sz="1800" dirty="0">
                <a:solidFill>
                  <a:srgbClr val="92D050"/>
                </a:solidFill>
              </a:rPr>
              <a:t>DSS helps businesses in strategic planning, budgeting, and forecasting. By analyzing data and market trends, DSS assists in making informed decisions about resource allocation, product development, and market entry.</a:t>
            </a:r>
          </a:p>
          <a:p>
            <a:r>
              <a:rPr lang="en-US" sz="1600" b="1" dirty="0">
                <a:solidFill>
                  <a:srgbClr val="FFC000"/>
                </a:solidFill>
                <a:latin typeface="Söhne"/>
              </a:rPr>
              <a:t>Healthcare and Medical Diagnosis</a:t>
            </a:r>
            <a:r>
              <a:rPr lang="en-US" sz="1600" dirty="0">
                <a:solidFill>
                  <a:srgbClr val="FFC000"/>
                </a:solidFill>
                <a:latin typeface="Söhne"/>
              </a:rPr>
              <a:t>: </a:t>
            </a:r>
            <a:r>
              <a:rPr lang="en-US" sz="1600" dirty="0">
                <a:solidFill>
                  <a:srgbClr val="92D050"/>
                </a:solidFill>
                <a:latin typeface="Söhne"/>
              </a:rPr>
              <a:t>DSS aids healthcare professionals in diagnosing and treating patients. By analyzing patient data  it suggests potential diagnoses and treatment options.</a:t>
            </a:r>
          </a:p>
          <a:p>
            <a:r>
              <a:rPr lang="en-US" sz="1600" b="1" dirty="0">
                <a:solidFill>
                  <a:srgbClr val="FFC000"/>
                </a:solidFill>
                <a:latin typeface="Söhne"/>
              </a:rPr>
              <a:t>Marketing and Customer Relationship Management (CRM)</a:t>
            </a:r>
            <a:r>
              <a:rPr lang="en-US" sz="1600" dirty="0">
                <a:solidFill>
                  <a:srgbClr val="FFC000"/>
                </a:solidFill>
                <a:latin typeface="Söhne"/>
              </a:rPr>
              <a:t>: </a:t>
            </a:r>
            <a:r>
              <a:rPr lang="en-US" sz="1600" dirty="0">
                <a:solidFill>
                  <a:srgbClr val="92D050"/>
                </a:solidFill>
                <a:latin typeface="Söhne"/>
              </a:rPr>
              <a:t>DSS helps marketers understand consumer behavior, markets, and optimize marketing strategies. It uses data from customer interactions, surveys, and social media to provide data-driven marketing insights.</a:t>
            </a:r>
          </a:p>
          <a:p>
            <a:r>
              <a:rPr lang="en-US" sz="1800" b="1" i="1" dirty="0">
                <a:solidFill>
                  <a:srgbClr val="FFC000"/>
                </a:solidFill>
              </a:rPr>
              <a:t>Tourism and Travel Planning</a:t>
            </a:r>
            <a:r>
              <a:rPr lang="en-US" sz="1800" i="1" dirty="0">
                <a:solidFill>
                  <a:srgbClr val="FFC000"/>
                </a:solidFill>
              </a:rPr>
              <a:t>: </a:t>
            </a:r>
            <a:r>
              <a:rPr lang="en-US" sz="1800" dirty="0">
                <a:solidFill>
                  <a:srgbClr val="92D050"/>
                </a:solidFill>
              </a:rPr>
              <a:t>DSS supports tourists in planning trips, suggesting , and recommending attractions based on their preferences and budget.</a:t>
            </a:r>
            <a:endParaRPr lang="en-US" sz="1800" dirty="0">
              <a:solidFill>
                <a:srgbClr val="92D050"/>
              </a:solidFill>
              <a:latin typeface="Söhne"/>
            </a:endParaRPr>
          </a:p>
          <a:p>
            <a:endParaRPr lang="en-US" sz="2000" dirty="0">
              <a:solidFill>
                <a:srgbClr val="92D050"/>
              </a:solidFill>
              <a:latin typeface="Söhne"/>
            </a:endParaRPr>
          </a:p>
          <a:p>
            <a:endParaRPr lang="en-US" sz="2000" dirty="0">
              <a:solidFill>
                <a:srgbClr val="92D050"/>
              </a:solidFill>
              <a:latin typeface="Söhne"/>
            </a:endParaRPr>
          </a:p>
        </p:txBody>
      </p:sp>
    </p:spTree>
    <p:extLst>
      <p:ext uri="{BB962C8B-B14F-4D97-AF65-F5344CB8AC3E}">
        <p14:creationId xmlns:p14="http://schemas.microsoft.com/office/powerpoint/2010/main" val="3406837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2300" y="330200"/>
            <a:ext cx="3048000" cy="571500"/>
          </a:xfrm>
        </p:spPr>
        <p:txBody>
          <a:bodyPr>
            <a:normAutofit fontScale="90000"/>
          </a:bodyPr>
          <a:lstStyle/>
          <a:p>
            <a:r>
              <a:rPr lang="en-US" b="1" u="sng" dirty="0">
                <a:solidFill>
                  <a:srgbClr val="FFC000"/>
                </a:solidFill>
              </a:rPr>
              <a:t>Examples:</a:t>
            </a:r>
          </a:p>
        </p:txBody>
      </p:sp>
      <p:sp>
        <p:nvSpPr>
          <p:cNvPr id="3" name="Content Placeholder 2"/>
          <p:cNvSpPr>
            <a:spLocks noGrp="1"/>
          </p:cNvSpPr>
          <p:nvPr>
            <p:ph idx="1"/>
          </p:nvPr>
        </p:nvSpPr>
        <p:spPr>
          <a:xfrm>
            <a:off x="406400" y="901700"/>
            <a:ext cx="11379200" cy="5486400"/>
          </a:xfrm>
        </p:spPr>
        <p:txBody>
          <a:bodyPr>
            <a:normAutofit/>
          </a:bodyPr>
          <a:lstStyle/>
          <a:p>
            <a:r>
              <a:rPr lang="en-US" b="1" i="1" dirty="0">
                <a:solidFill>
                  <a:srgbClr val="FFC000"/>
                </a:solidFill>
              </a:rPr>
              <a:t>Google Analytics: </a:t>
            </a:r>
            <a:r>
              <a:rPr lang="en-US" dirty="0"/>
              <a:t>A web analytics service that provides website and app owners with data and insights on user behavior, traffic sources, and site performance, helping them make data-driven decisions to improve their online presence.</a:t>
            </a:r>
          </a:p>
          <a:p>
            <a:endParaRPr lang="en-US" dirty="0"/>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2300" y="1981200"/>
            <a:ext cx="11163300" cy="4575728"/>
          </a:xfrm>
          <a:prstGeom prst="rect">
            <a:avLst/>
          </a:prstGeom>
        </p:spPr>
      </p:pic>
    </p:spTree>
    <p:extLst>
      <p:ext uri="{BB962C8B-B14F-4D97-AF65-F5344CB8AC3E}">
        <p14:creationId xmlns:p14="http://schemas.microsoft.com/office/powerpoint/2010/main" val="658963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down)">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17500" y="330200"/>
            <a:ext cx="11493500" cy="6210300"/>
          </a:xfrm>
        </p:spPr>
        <p:txBody>
          <a:bodyPr>
            <a:normAutofit/>
          </a:bodyPr>
          <a:lstStyle/>
          <a:p>
            <a:r>
              <a:rPr lang="en-US" b="1" i="1" dirty="0">
                <a:solidFill>
                  <a:srgbClr val="FFC000"/>
                </a:solidFill>
              </a:rPr>
              <a:t>Waze: </a:t>
            </a:r>
            <a:r>
              <a:rPr lang="en-US" dirty="0"/>
              <a:t>A navigation app that utilizes real-time traffic data to help drivers find the best routes, enabling users to make informed decisions on their travel plans. It also provides driving directions ,live traffic and road conditions update.</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br>
              <a:rPr lang="en-US" dirty="0"/>
            </a:br>
            <a:endParaRPr lang="en-US" dirty="0"/>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9900" y="1270000"/>
            <a:ext cx="5168900" cy="527050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30901" y="1270001"/>
            <a:ext cx="4728446" cy="5270500"/>
          </a:xfrm>
          <a:prstGeom prst="rect">
            <a:avLst/>
          </a:prstGeom>
        </p:spPr>
      </p:pic>
    </p:spTree>
    <p:extLst>
      <p:ext uri="{BB962C8B-B14F-4D97-AF65-F5344CB8AC3E}">
        <p14:creationId xmlns:p14="http://schemas.microsoft.com/office/powerpoint/2010/main" val="4260058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9" end="9"/>
                                            </p:txEl>
                                          </p:spTgt>
                                        </p:tgtEl>
                                        <p:attrNameLst>
                                          <p:attrName>style.visibility</p:attrName>
                                        </p:attrNameLst>
                                      </p:cBhvr>
                                      <p:to>
                                        <p:strVal val="visible"/>
                                      </p:to>
                                    </p:set>
                                    <p:animEffect transition="in" filter="fade">
                                      <p:cBhvr>
                                        <p:cTn id="14" dur="1000"/>
                                        <p:tgtEl>
                                          <p:spTgt spid="3">
                                            <p:txEl>
                                              <p:pRg st="9" end="9"/>
                                            </p:txEl>
                                          </p:spTgt>
                                        </p:tgtEl>
                                      </p:cBhvr>
                                    </p:animEffect>
                                    <p:anim calcmode="lin" valueType="num">
                                      <p:cBhvr>
                                        <p:cTn id="15" dur="1000" fill="hold"/>
                                        <p:tgtEl>
                                          <p:spTgt spid="3">
                                            <p:txEl>
                                              <p:pRg st="9" end="9"/>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9" end="9"/>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1000"/>
                                        <p:tgtEl>
                                          <p:spTgt spid="4"/>
                                        </p:tgtEl>
                                      </p:cBhvr>
                                    </p:animEffect>
                                    <p:anim calcmode="lin" valueType="num">
                                      <p:cBhvr>
                                        <p:cTn id="22" dur="1000" fill="hold"/>
                                        <p:tgtEl>
                                          <p:spTgt spid="4"/>
                                        </p:tgtEl>
                                        <p:attrNameLst>
                                          <p:attrName>ppt_x</p:attrName>
                                        </p:attrNameLst>
                                      </p:cBhvr>
                                      <p:tavLst>
                                        <p:tav tm="0">
                                          <p:val>
                                            <p:strVal val="#ppt_x"/>
                                          </p:val>
                                        </p:tav>
                                        <p:tav tm="100000">
                                          <p:val>
                                            <p:strVal val="#ppt_x"/>
                                          </p:val>
                                        </p:tav>
                                      </p:tavLst>
                                    </p:anim>
                                    <p:anim calcmode="lin" valueType="num">
                                      <p:cBhvr>
                                        <p:cTn id="23"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16" presetClass="entr" presetSubtype="21" fill="hold" nodeType="click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barn(inVertical)">
                                      <p:cBhvr>
                                        <p:cTn id="2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00200" y="508000"/>
            <a:ext cx="8267700" cy="444500"/>
          </a:xfrm>
        </p:spPr>
        <p:txBody>
          <a:bodyPr>
            <a:normAutofit fontScale="90000"/>
          </a:bodyPr>
          <a:lstStyle/>
          <a:p>
            <a:pPr marL="571500" indent="-571500">
              <a:buFont typeface="Wingdings" panose="05000000000000000000" pitchFamily="2" charset="2"/>
              <a:buChar char="q"/>
            </a:pPr>
            <a:r>
              <a:rPr lang="en-US" b="1" u="sng" dirty="0">
                <a:solidFill>
                  <a:srgbClr val="FFC000"/>
                </a:solidFill>
              </a:rPr>
              <a:t>Management Information System</a:t>
            </a:r>
          </a:p>
        </p:txBody>
      </p:sp>
      <p:sp>
        <p:nvSpPr>
          <p:cNvPr id="3" name="Content Placeholder 2"/>
          <p:cNvSpPr>
            <a:spLocks noGrp="1"/>
          </p:cNvSpPr>
          <p:nvPr>
            <p:ph idx="1"/>
          </p:nvPr>
        </p:nvSpPr>
        <p:spPr>
          <a:xfrm>
            <a:off x="381000" y="1181100"/>
            <a:ext cx="11277600" cy="5118100"/>
          </a:xfrm>
        </p:spPr>
        <p:txBody>
          <a:bodyPr>
            <a:normAutofit lnSpcReduction="10000"/>
          </a:bodyPr>
          <a:lstStyle/>
          <a:p>
            <a:r>
              <a:rPr lang="en-US" b="1" i="1" dirty="0">
                <a:solidFill>
                  <a:srgbClr val="FFC000"/>
                </a:solidFill>
              </a:rPr>
              <a:t>Inventory Management System: </a:t>
            </a:r>
            <a:r>
              <a:rPr lang="en-US" dirty="0"/>
              <a:t>An inventory management system is a management information system that tracks and manages inventory levels, ensuring businesses have the right amount of products in stock.</a:t>
            </a:r>
          </a:p>
          <a:p>
            <a:r>
              <a:rPr lang="en-US" b="1" i="1" dirty="0">
                <a:solidFill>
                  <a:srgbClr val="FFC000"/>
                </a:solidFill>
              </a:rPr>
              <a:t>Health Information System</a:t>
            </a:r>
            <a:r>
              <a:rPr lang="en-US" dirty="0"/>
              <a:t>: A health information system is a management information system used in healthcare settings to manage patient records, appointments, medical history, and other health-related data.</a:t>
            </a:r>
          </a:p>
          <a:p>
            <a:r>
              <a:rPr lang="en-US" b="1" i="1" dirty="0">
                <a:solidFill>
                  <a:srgbClr val="FFC000"/>
                </a:solidFill>
              </a:rPr>
              <a:t>School Management System: </a:t>
            </a:r>
            <a:r>
              <a:rPr lang="en-US" dirty="0"/>
              <a:t>A school management system is a management information system used in educational institutions to manage student records, class schedules, grades, and other administrative tasks.</a:t>
            </a:r>
          </a:p>
          <a:p>
            <a:r>
              <a:rPr lang="en-US" b="1" i="1" dirty="0">
                <a:solidFill>
                  <a:srgbClr val="FFC000"/>
                </a:solidFill>
              </a:rPr>
              <a:t>Hotel Management System: </a:t>
            </a:r>
            <a:r>
              <a:rPr lang="en-US" dirty="0"/>
              <a:t>A hotel management system is a management information system used in the hospitality industry to manage room bookings, guest information, and hotel operations.</a:t>
            </a:r>
          </a:p>
          <a:p>
            <a:r>
              <a:rPr lang="en-US" b="1" i="1" dirty="0">
                <a:solidFill>
                  <a:srgbClr val="FFC000"/>
                </a:solidFill>
              </a:rPr>
              <a:t>Project Management System</a:t>
            </a:r>
            <a:r>
              <a:rPr lang="en-US" dirty="0"/>
              <a:t>: A project management system is a management information system that helps teams plan, track, and collaborate on projects, ensuring they are completed on time and within budget.</a:t>
            </a:r>
          </a:p>
          <a:p>
            <a:endParaRPr lang="en-US" dirty="0"/>
          </a:p>
        </p:txBody>
      </p:sp>
    </p:spTree>
    <p:extLst>
      <p:ext uri="{BB962C8B-B14F-4D97-AF65-F5344CB8AC3E}">
        <p14:creationId xmlns:p14="http://schemas.microsoft.com/office/powerpoint/2010/main" val="2765473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23080" y="322262"/>
            <a:ext cx="11148220" cy="6149812"/>
          </a:xfrm>
        </p:spPr>
      </p:pic>
    </p:spTree>
    <p:extLst>
      <p:ext uri="{BB962C8B-B14F-4D97-AF65-F5344CB8AC3E}">
        <p14:creationId xmlns:p14="http://schemas.microsoft.com/office/powerpoint/2010/main" val="3432100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ircle(in)">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65500" y="266700"/>
            <a:ext cx="4102100" cy="812800"/>
          </a:xfrm>
        </p:spPr>
        <p:txBody>
          <a:bodyPr/>
          <a:lstStyle/>
          <a:p>
            <a:r>
              <a:rPr lang="en-US" b="1" u="sng" dirty="0">
                <a:solidFill>
                  <a:srgbClr val="FF0000"/>
                </a:solidFill>
              </a:rPr>
              <a:t>2. Spiral Model</a:t>
            </a:r>
          </a:p>
        </p:txBody>
      </p:sp>
      <p:pic>
        <p:nvPicPr>
          <p:cNvPr id="4" name="Content Placeholder 3"/>
          <p:cNvPicPr>
            <a:picLocks noGrp="1" noChangeAspect="1"/>
          </p:cNvPicPr>
          <p:nvPr>
            <p:ph idx="1"/>
          </p:nvPr>
        </p:nvPicPr>
        <p:blipFill>
          <a:blip r:embed="rId2"/>
          <a:stretch>
            <a:fillRect/>
          </a:stretch>
        </p:blipFill>
        <p:spPr>
          <a:xfrm>
            <a:off x="444995" y="1079500"/>
            <a:ext cx="11442205" cy="5410200"/>
          </a:xfrm>
          <a:prstGeom prst="rect">
            <a:avLst/>
          </a:prstGeom>
        </p:spPr>
      </p:pic>
    </p:spTree>
    <p:extLst>
      <p:ext uri="{BB962C8B-B14F-4D97-AF65-F5344CB8AC3E}">
        <p14:creationId xmlns:p14="http://schemas.microsoft.com/office/powerpoint/2010/main" val="3139605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ircle(in)">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41300" y="266700"/>
            <a:ext cx="11696700" cy="6337300"/>
          </a:xfrm>
        </p:spPr>
        <p:txBody>
          <a:bodyPr>
            <a:normAutofit fontScale="92500" lnSpcReduction="10000"/>
          </a:bodyPr>
          <a:lstStyle/>
          <a:p>
            <a:pPr>
              <a:buFont typeface="Wingdings" panose="05000000000000000000" pitchFamily="2" charset="2"/>
              <a:buChar char="q"/>
            </a:pPr>
            <a:r>
              <a:rPr lang="en-US" sz="2800" b="1" u="sng" dirty="0">
                <a:solidFill>
                  <a:srgbClr val="0070C0"/>
                </a:solidFill>
              </a:rPr>
              <a:t>KEY POINTS</a:t>
            </a:r>
          </a:p>
          <a:p>
            <a:pPr>
              <a:buFont typeface="Wingdings" panose="05000000000000000000" pitchFamily="2" charset="2"/>
              <a:buChar char="v"/>
            </a:pPr>
            <a:r>
              <a:rPr lang="en-US" dirty="0"/>
              <a:t>It was introduced by Barry Boehm in 1986 as a response to the limitations of traditional linear approaches like the Waterfall model.</a:t>
            </a:r>
          </a:p>
          <a:p>
            <a:pPr>
              <a:buFont typeface="Wingdings" panose="05000000000000000000" pitchFamily="2" charset="2"/>
              <a:buChar char="v"/>
            </a:pPr>
            <a:r>
              <a:rPr lang="en-US" dirty="0"/>
              <a:t>The Spiral Model aims to address the challenges posed by changing requirements, evolving technology, and the inherent risks associated with software development.</a:t>
            </a:r>
          </a:p>
          <a:p>
            <a:pPr>
              <a:buFont typeface="Wingdings" panose="05000000000000000000" pitchFamily="2" charset="2"/>
              <a:buChar char="v"/>
            </a:pPr>
            <a:r>
              <a:rPr lang="en-US" dirty="0"/>
              <a:t>Organizations that have </a:t>
            </a:r>
            <a:r>
              <a:rPr lang="en-US" i="1" dirty="0">
                <a:solidFill>
                  <a:srgbClr val="FF0000"/>
                </a:solidFill>
              </a:rPr>
              <a:t>complex and critical projects </a:t>
            </a:r>
            <a:r>
              <a:rPr lang="en-US" dirty="0"/>
              <a:t>with high levels of uncertainty, changing requirements, and significant risks may find the Spiral Model to be a suitable choice.</a:t>
            </a:r>
          </a:p>
          <a:p>
            <a:pPr>
              <a:buFont typeface="Wingdings" panose="05000000000000000000" pitchFamily="2" charset="2"/>
              <a:buChar char="v"/>
            </a:pPr>
            <a:r>
              <a:rPr lang="en-US" dirty="0"/>
              <a:t> Radius of spiral is directly proportional to the cost.</a:t>
            </a:r>
          </a:p>
          <a:p>
            <a:pPr>
              <a:buFont typeface="Wingdings" panose="05000000000000000000" pitchFamily="2" charset="2"/>
              <a:buChar char="v"/>
            </a:pPr>
            <a:r>
              <a:rPr lang="en-US" dirty="0"/>
              <a:t>Angular dimension = Progress.</a:t>
            </a:r>
          </a:p>
          <a:p>
            <a:pPr>
              <a:buFont typeface="Wingdings" panose="05000000000000000000" pitchFamily="2" charset="2"/>
              <a:buChar char="v"/>
            </a:pPr>
            <a:r>
              <a:rPr lang="en-US" dirty="0"/>
              <a:t>It is a meta Model.</a:t>
            </a:r>
          </a:p>
          <a:p>
            <a:pPr>
              <a:buFont typeface="Wingdings" panose="05000000000000000000" pitchFamily="2" charset="2"/>
              <a:buChar char="Ø"/>
            </a:pPr>
            <a:r>
              <a:rPr lang="en-US" dirty="0"/>
              <a:t>Uses classical waterfall model.</a:t>
            </a:r>
          </a:p>
          <a:p>
            <a:pPr>
              <a:buFont typeface="Wingdings" panose="05000000000000000000" pitchFamily="2" charset="2"/>
              <a:buChar char="Ø"/>
            </a:pPr>
            <a:r>
              <a:rPr lang="en-US" dirty="0"/>
              <a:t>Takes feedback in each spiral(Iterative).</a:t>
            </a:r>
          </a:p>
          <a:p>
            <a:pPr>
              <a:buFont typeface="Wingdings" panose="05000000000000000000" pitchFamily="2" charset="2"/>
              <a:buChar char="Ø"/>
            </a:pPr>
            <a:r>
              <a:rPr lang="en-US" dirty="0"/>
              <a:t>Use of Prototype Model.</a:t>
            </a:r>
          </a:p>
          <a:p>
            <a:pPr>
              <a:buFont typeface="Wingdings" panose="05000000000000000000" pitchFamily="2" charset="2"/>
              <a:buChar char="v"/>
            </a:pPr>
            <a:r>
              <a:rPr lang="en-US" dirty="0"/>
              <a:t>Used to handle large, complex and risky Projects.</a:t>
            </a:r>
          </a:p>
          <a:p>
            <a:pPr>
              <a:buFont typeface="Wingdings" panose="05000000000000000000" pitchFamily="2" charset="2"/>
              <a:buChar char="v"/>
            </a:pPr>
            <a:r>
              <a:rPr lang="en-US" dirty="0"/>
              <a:t>Used by ISRO(Indian Space Research Organization) , NASA and Multinational Companies.</a:t>
            </a:r>
          </a:p>
          <a:p>
            <a:pPr>
              <a:buFont typeface="Wingdings" panose="05000000000000000000" pitchFamily="2" charset="2"/>
              <a:buChar char="v"/>
            </a:pPr>
            <a:r>
              <a:rPr lang="en-US" dirty="0"/>
              <a:t> High level of Satisfaction can be achieved because spiral model continuously revolves in angular dimension.</a:t>
            </a:r>
          </a:p>
          <a:p>
            <a:pPr>
              <a:buFont typeface="Wingdings" panose="05000000000000000000" pitchFamily="2" charset="2"/>
              <a:buChar char="v"/>
            </a:pPr>
            <a:endParaRPr lang="en-US" dirty="0"/>
          </a:p>
        </p:txBody>
      </p:sp>
    </p:spTree>
    <p:extLst>
      <p:ext uri="{BB962C8B-B14F-4D97-AF65-F5344CB8AC3E}">
        <p14:creationId xmlns:p14="http://schemas.microsoft.com/office/powerpoint/2010/main" val="1764843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circle(in)">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circle(in)">
                                      <p:cBhvr>
                                        <p:cTn id="12" dur="20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circle(in)">
                                      <p:cBhvr>
                                        <p:cTn id="17" dur="20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circle(in)">
                                      <p:cBhvr>
                                        <p:cTn id="22" dur="20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6" presetClass="entr" presetSubtype="16"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circle(in)">
                                      <p:cBhvr>
                                        <p:cTn id="27" dur="20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6" presetClass="entr" presetSubtype="16"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circle(in)">
                                      <p:cBhvr>
                                        <p:cTn id="32" dur="20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6" presetClass="entr" presetSubtype="16"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circle(in)">
                                      <p:cBhvr>
                                        <p:cTn id="37" dur="20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6" presetClass="entr" presetSubtype="16"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circle(in)">
                                      <p:cBhvr>
                                        <p:cTn id="42" dur="20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6" presetClass="entr" presetSubtype="16"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circle(in)">
                                      <p:cBhvr>
                                        <p:cTn id="47" dur="20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6" presetClass="entr" presetSubtype="16" fill="hold" grpId="0"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circle(in)">
                                      <p:cBhvr>
                                        <p:cTn id="52" dur="2000"/>
                                        <p:tgtEl>
                                          <p:spTgt spid="3">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6" presetClass="entr" presetSubtype="16" fill="hold" grpId="0" nodeType="clickEffect">
                                  <p:stCondLst>
                                    <p:cond delay="0"/>
                                  </p:stCondLst>
                                  <p:childTnLst>
                                    <p:set>
                                      <p:cBhvr>
                                        <p:cTn id="56" dur="1" fill="hold">
                                          <p:stCondLst>
                                            <p:cond delay="0"/>
                                          </p:stCondLst>
                                        </p:cTn>
                                        <p:tgtEl>
                                          <p:spTgt spid="3">
                                            <p:txEl>
                                              <p:pRg st="10" end="10"/>
                                            </p:txEl>
                                          </p:spTgt>
                                        </p:tgtEl>
                                        <p:attrNameLst>
                                          <p:attrName>style.visibility</p:attrName>
                                        </p:attrNameLst>
                                      </p:cBhvr>
                                      <p:to>
                                        <p:strVal val="visible"/>
                                      </p:to>
                                    </p:set>
                                    <p:animEffect transition="in" filter="circle(in)">
                                      <p:cBhvr>
                                        <p:cTn id="57" dur="2000"/>
                                        <p:tgtEl>
                                          <p:spTgt spid="3">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6" presetClass="entr" presetSubtype="16" fill="hold" grpId="0" nodeType="clickEffect">
                                  <p:stCondLst>
                                    <p:cond delay="0"/>
                                  </p:stCondLst>
                                  <p:childTnLst>
                                    <p:set>
                                      <p:cBhvr>
                                        <p:cTn id="61" dur="1" fill="hold">
                                          <p:stCondLst>
                                            <p:cond delay="0"/>
                                          </p:stCondLst>
                                        </p:cTn>
                                        <p:tgtEl>
                                          <p:spTgt spid="3">
                                            <p:txEl>
                                              <p:pRg st="11" end="11"/>
                                            </p:txEl>
                                          </p:spTgt>
                                        </p:tgtEl>
                                        <p:attrNameLst>
                                          <p:attrName>style.visibility</p:attrName>
                                        </p:attrNameLst>
                                      </p:cBhvr>
                                      <p:to>
                                        <p:strVal val="visible"/>
                                      </p:to>
                                    </p:set>
                                    <p:animEffect transition="in" filter="circle(in)">
                                      <p:cBhvr>
                                        <p:cTn id="62" dur="2000"/>
                                        <p:tgtEl>
                                          <p:spTgt spid="3">
                                            <p:txEl>
                                              <p:pRg st="11" end="11"/>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6" presetClass="entr" presetSubtype="16" fill="hold" grpId="0" nodeType="clickEffect">
                                  <p:stCondLst>
                                    <p:cond delay="0"/>
                                  </p:stCondLst>
                                  <p:childTnLst>
                                    <p:set>
                                      <p:cBhvr>
                                        <p:cTn id="66" dur="1" fill="hold">
                                          <p:stCondLst>
                                            <p:cond delay="0"/>
                                          </p:stCondLst>
                                        </p:cTn>
                                        <p:tgtEl>
                                          <p:spTgt spid="3">
                                            <p:txEl>
                                              <p:pRg st="12" end="12"/>
                                            </p:txEl>
                                          </p:spTgt>
                                        </p:tgtEl>
                                        <p:attrNameLst>
                                          <p:attrName>style.visibility</p:attrName>
                                        </p:attrNameLst>
                                      </p:cBhvr>
                                      <p:to>
                                        <p:strVal val="visible"/>
                                      </p:to>
                                    </p:set>
                                    <p:animEffect transition="in" filter="circle(in)">
                                      <p:cBhvr>
                                        <p:cTn id="67" dur="20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317500"/>
            <a:ext cx="11518900" cy="6172200"/>
          </a:xfrm>
        </p:spPr>
        <p:txBody>
          <a:bodyPr>
            <a:normAutofit/>
          </a:bodyPr>
          <a:lstStyle/>
          <a:p>
            <a:pPr>
              <a:buFont typeface="Wingdings" panose="05000000000000000000" pitchFamily="2" charset="2"/>
              <a:buChar char="q"/>
            </a:pPr>
            <a:r>
              <a:rPr lang="en-US" sz="3600" b="1" u="sng" dirty="0">
                <a:solidFill>
                  <a:srgbClr val="0070C0"/>
                </a:solidFill>
              </a:rPr>
              <a:t>Key advantages of the Spiral Model include:</a:t>
            </a:r>
          </a:p>
          <a:p>
            <a:pPr>
              <a:buFont typeface="Wingdings" panose="05000000000000000000" pitchFamily="2" charset="2"/>
              <a:buChar char="v"/>
            </a:pPr>
            <a:r>
              <a:rPr lang="en-US" b="1" dirty="0">
                <a:solidFill>
                  <a:srgbClr val="0070C0"/>
                </a:solidFill>
              </a:rPr>
              <a:t>Risk Management:</a:t>
            </a:r>
            <a:r>
              <a:rPr lang="en-US" dirty="0">
                <a:solidFill>
                  <a:srgbClr val="0070C0"/>
                </a:solidFill>
              </a:rPr>
              <a:t> </a:t>
            </a:r>
            <a:r>
              <a:rPr lang="en-US" dirty="0"/>
              <a:t>The model provides a systematic approach to identifying, assessing, and managing project risks, which can lead to better risk mitigation strategies and ultimately a more successful project.</a:t>
            </a:r>
          </a:p>
          <a:p>
            <a:pPr>
              <a:buFont typeface="Wingdings" panose="05000000000000000000" pitchFamily="2" charset="2"/>
              <a:buChar char="v"/>
            </a:pPr>
            <a:r>
              <a:rPr lang="en-US" b="1" dirty="0">
                <a:solidFill>
                  <a:srgbClr val="0070C0"/>
                </a:solidFill>
              </a:rPr>
              <a:t>Flexibility:</a:t>
            </a:r>
            <a:r>
              <a:rPr lang="en-US" dirty="0">
                <a:solidFill>
                  <a:srgbClr val="0070C0"/>
                </a:solidFill>
              </a:rPr>
              <a:t> </a:t>
            </a:r>
            <a:r>
              <a:rPr lang="en-US" dirty="0"/>
              <a:t>The iterative nature of the model allows for changes to be incorporated at various stages, making it well-suited for projects with evolving requirements or uncertain environments.</a:t>
            </a:r>
          </a:p>
          <a:p>
            <a:pPr>
              <a:buFont typeface="Wingdings" panose="05000000000000000000" pitchFamily="2" charset="2"/>
              <a:buChar char="v"/>
            </a:pPr>
            <a:r>
              <a:rPr lang="en-US" b="1" dirty="0">
                <a:solidFill>
                  <a:srgbClr val="0070C0"/>
                </a:solidFill>
              </a:rPr>
              <a:t>User Involvement:</a:t>
            </a:r>
            <a:r>
              <a:rPr lang="en-US" dirty="0">
                <a:solidFill>
                  <a:srgbClr val="0070C0"/>
                </a:solidFill>
              </a:rPr>
              <a:t> </a:t>
            </a:r>
            <a:r>
              <a:rPr lang="en-US" dirty="0"/>
              <a:t>Regular user feedback is integral to the process, ensuring that the software aligns with user needs and expectations.</a:t>
            </a:r>
          </a:p>
          <a:p>
            <a:pPr>
              <a:buFont typeface="Wingdings" panose="05000000000000000000" pitchFamily="2" charset="2"/>
              <a:buChar char="v"/>
            </a:pPr>
            <a:r>
              <a:rPr lang="en-US" b="1" dirty="0">
                <a:solidFill>
                  <a:srgbClr val="0070C0"/>
                </a:solidFill>
              </a:rPr>
              <a:t>Quality Focus:</a:t>
            </a:r>
            <a:r>
              <a:rPr lang="en-US" dirty="0">
                <a:solidFill>
                  <a:srgbClr val="0070C0"/>
                </a:solidFill>
              </a:rPr>
              <a:t> </a:t>
            </a:r>
            <a:r>
              <a:rPr lang="en-US" dirty="0"/>
              <a:t>The iterative cycles allow for continuous evaluation and improvement of the software's quality.</a:t>
            </a:r>
          </a:p>
        </p:txBody>
      </p:sp>
    </p:spTree>
    <p:extLst>
      <p:ext uri="{BB962C8B-B14F-4D97-AF65-F5344CB8AC3E}">
        <p14:creationId xmlns:p14="http://schemas.microsoft.com/office/powerpoint/2010/main" val="2251721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circle(in)">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circle(in)">
                                      <p:cBhvr>
                                        <p:cTn id="12" dur="20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circle(in)">
                                      <p:cBhvr>
                                        <p:cTn id="17" dur="20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circle(in)">
                                      <p:cBhvr>
                                        <p:cTn id="22" dur="20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6" presetClass="entr" presetSubtype="16"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circle(in)">
                                      <p:cBhvr>
                                        <p:cTn id="27" dur="20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54000" y="317500"/>
            <a:ext cx="11633200" cy="6197600"/>
          </a:xfrm>
        </p:spPr>
        <p:txBody>
          <a:bodyPr>
            <a:normAutofit fontScale="92500" lnSpcReduction="10000"/>
          </a:bodyPr>
          <a:lstStyle/>
          <a:p>
            <a:pPr>
              <a:buFont typeface="Wingdings" panose="05000000000000000000" pitchFamily="2" charset="2"/>
              <a:buChar char="v"/>
            </a:pPr>
            <a:r>
              <a:rPr lang="en-US" sz="4300" b="1" u="sng" dirty="0">
                <a:solidFill>
                  <a:srgbClr val="FF0000"/>
                </a:solidFill>
              </a:rPr>
              <a:t>College Management System: </a:t>
            </a:r>
          </a:p>
          <a:p>
            <a:pPr>
              <a:buFont typeface="Wingdings" panose="05000000000000000000" pitchFamily="2" charset="2"/>
              <a:buChar char="Ø"/>
            </a:pPr>
            <a:r>
              <a:rPr lang="en-US" b="1" dirty="0">
                <a:solidFill>
                  <a:schemeClr val="tx1"/>
                </a:solidFill>
              </a:rPr>
              <a:t>In a college ,an entities could be teachers, students, classrooms, subjects, schedules/routines, grades, and more  to manage. A College management system brings all these elements together, providing tools  for:</a:t>
            </a:r>
          </a:p>
          <a:p>
            <a:pPr>
              <a:buFont typeface="Wingdings" panose="05000000000000000000" pitchFamily="2" charset="2"/>
              <a:buChar char="v"/>
            </a:pPr>
            <a:r>
              <a:rPr lang="en-US" b="1" dirty="0"/>
              <a:t>Efficient Administration: </a:t>
            </a:r>
            <a:r>
              <a:rPr lang="en-US" b="1" dirty="0">
                <a:solidFill>
                  <a:schemeClr val="tx1">
                    <a:lumMod val="95000"/>
                    <a:lumOff val="5000"/>
                  </a:schemeClr>
                </a:solidFill>
              </a:rPr>
              <a:t>Administrative tasks such as student admissions, attendance tracking, fee management, and timetable scheduling etc.</a:t>
            </a:r>
          </a:p>
          <a:p>
            <a:pPr>
              <a:buFont typeface="Wingdings" panose="05000000000000000000" pitchFamily="2" charset="2"/>
              <a:buChar char="v"/>
            </a:pPr>
            <a:r>
              <a:rPr lang="en-US" b="1" dirty="0">
                <a:solidFill>
                  <a:schemeClr val="tx1">
                    <a:lumMod val="95000"/>
                    <a:lumOff val="5000"/>
                  </a:schemeClr>
                </a:solidFill>
              </a:rPr>
              <a:t> </a:t>
            </a:r>
            <a:r>
              <a:rPr lang="en-US" b="1" dirty="0"/>
              <a:t>Enhanced Communication:</a:t>
            </a:r>
            <a:r>
              <a:rPr lang="en-US" dirty="0"/>
              <a:t> </a:t>
            </a:r>
            <a:r>
              <a:rPr lang="en-US" b="1" dirty="0">
                <a:solidFill>
                  <a:schemeClr val="tx1">
                    <a:lumMod val="95000"/>
                    <a:lumOff val="5000"/>
                  </a:schemeClr>
                </a:solidFill>
              </a:rPr>
              <a:t>Facilitates communication between administrators, teachers, students, and parents through announcements, notifications, emails, and messaging features.</a:t>
            </a:r>
          </a:p>
          <a:p>
            <a:pPr>
              <a:buFont typeface="Wingdings" panose="05000000000000000000" pitchFamily="2" charset="2"/>
              <a:buChar char="v"/>
            </a:pPr>
            <a:r>
              <a:rPr lang="en-US" b="1" dirty="0"/>
              <a:t>Student Information Management:</a:t>
            </a:r>
            <a:r>
              <a:rPr lang="en-US" dirty="0"/>
              <a:t> </a:t>
            </a:r>
            <a:r>
              <a:rPr lang="en-US" b="1" dirty="0">
                <a:solidFill>
                  <a:schemeClr val="tx1">
                    <a:lumMod val="95000"/>
                    <a:lumOff val="5000"/>
                  </a:schemeClr>
                </a:solidFill>
              </a:rPr>
              <a:t>Provides a centralized database for student information, including personal details, academic records, attendance, and assessment results. Enables quick retrieval of student information and historical data.</a:t>
            </a:r>
          </a:p>
          <a:p>
            <a:pPr>
              <a:buFont typeface="Wingdings" panose="05000000000000000000" pitchFamily="2" charset="2"/>
              <a:buChar char="v"/>
            </a:pPr>
            <a:r>
              <a:rPr lang="en-US" b="1" dirty="0"/>
              <a:t>Examination and Grading</a:t>
            </a:r>
            <a:r>
              <a:rPr lang="en-US" b="1" dirty="0">
                <a:solidFill>
                  <a:schemeClr val="tx1">
                    <a:lumMod val="95000"/>
                    <a:lumOff val="5000"/>
                  </a:schemeClr>
                </a:solidFill>
              </a:rPr>
              <a:t>: Automates exam scheduling and result processing, saving time and reducing errors. Facilitates efficient grading and report card generation.</a:t>
            </a:r>
          </a:p>
          <a:p>
            <a:pPr>
              <a:buFont typeface="Wingdings" panose="05000000000000000000" pitchFamily="2" charset="2"/>
              <a:buChar char="v"/>
            </a:pPr>
            <a:r>
              <a:rPr lang="en-US" b="1" dirty="0"/>
              <a:t>Online Fee Payment and Financial Management:</a:t>
            </a:r>
            <a:r>
              <a:rPr lang="en-US" dirty="0"/>
              <a:t> </a:t>
            </a:r>
            <a:r>
              <a:rPr lang="en-US" b="1" dirty="0">
                <a:solidFill>
                  <a:schemeClr val="tx1">
                    <a:lumMod val="95000"/>
                    <a:lumOff val="5000"/>
                  </a:schemeClr>
                </a:solidFill>
              </a:rPr>
              <a:t>Simplifies fee payment processes by allowing online payments and generating digital receipts.</a:t>
            </a:r>
          </a:p>
          <a:p>
            <a:pPr marL="45720" indent="0">
              <a:buNone/>
            </a:pPr>
            <a:br>
              <a:rPr lang="en-US" dirty="0"/>
            </a:br>
            <a:endParaRPr lang="en-US" b="1" dirty="0">
              <a:solidFill>
                <a:schemeClr val="tx1"/>
              </a:solidFill>
            </a:endParaRPr>
          </a:p>
        </p:txBody>
      </p:sp>
    </p:spTree>
    <p:extLst>
      <p:ext uri="{BB962C8B-B14F-4D97-AF65-F5344CB8AC3E}">
        <p14:creationId xmlns:p14="http://schemas.microsoft.com/office/powerpoint/2010/main" val="1727172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arn(inVertic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arn(inVertic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arn(inVertical)">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barn(inVertical)">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barn(inVertical)">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6" presetClass="entr" presetSubtype="21"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barn(inVertical)">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6" presetClass="entr" presetSubtype="21"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barn(inVertical)">
                                      <p:cBhvr>
                                        <p:cTn id="4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317500"/>
            <a:ext cx="11518900" cy="6172200"/>
          </a:xfrm>
        </p:spPr>
        <p:txBody>
          <a:bodyPr>
            <a:normAutofit fontScale="92500" lnSpcReduction="10000"/>
          </a:bodyPr>
          <a:lstStyle/>
          <a:p>
            <a:pPr>
              <a:buFont typeface="Wingdings" panose="05000000000000000000" pitchFamily="2" charset="2"/>
              <a:buChar char="q"/>
            </a:pPr>
            <a:r>
              <a:rPr lang="en-US" sz="3600" b="1" u="sng" dirty="0">
                <a:solidFill>
                  <a:srgbClr val="0070C0"/>
                </a:solidFill>
              </a:rPr>
              <a:t> Disadvantages of the Spiral Model include:</a:t>
            </a:r>
          </a:p>
          <a:p>
            <a:pPr>
              <a:buFont typeface="Wingdings" panose="05000000000000000000" pitchFamily="2" charset="2"/>
              <a:buChar char="v"/>
            </a:pPr>
            <a:r>
              <a:rPr lang="en-US" sz="2400" b="1" dirty="0">
                <a:solidFill>
                  <a:srgbClr val="0070C0"/>
                </a:solidFill>
              </a:rPr>
              <a:t>Complexity: </a:t>
            </a:r>
            <a:r>
              <a:rPr lang="en-US" sz="2400" dirty="0"/>
              <a:t>The risk analysis and management aspects can make the model more complex and resource-intensive.</a:t>
            </a:r>
          </a:p>
          <a:p>
            <a:pPr>
              <a:buFont typeface="Wingdings" panose="05000000000000000000" pitchFamily="2" charset="2"/>
              <a:buChar char="v"/>
            </a:pPr>
            <a:r>
              <a:rPr lang="en-US" sz="2400" b="1" dirty="0">
                <a:solidFill>
                  <a:srgbClr val="0070C0"/>
                </a:solidFill>
              </a:rPr>
              <a:t>Documentation: </a:t>
            </a:r>
            <a:r>
              <a:rPr lang="en-US" sz="2400" dirty="0"/>
              <a:t>The model's iterative nature may require careful documentation and communication to maintain a clear project trajectory.</a:t>
            </a:r>
          </a:p>
          <a:p>
            <a:pPr>
              <a:buFont typeface="Wingdings" panose="05000000000000000000" pitchFamily="2" charset="2"/>
              <a:buChar char="v"/>
            </a:pPr>
            <a:r>
              <a:rPr lang="en-US" sz="2400" b="1" dirty="0">
                <a:solidFill>
                  <a:srgbClr val="0070C0"/>
                </a:solidFill>
              </a:rPr>
              <a:t>Resource Management: </a:t>
            </a:r>
            <a:r>
              <a:rPr lang="en-US" sz="2400" dirty="0"/>
              <a:t>The flexibility of the model can sometimes lead to scope creep and potential challenges in resource management.</a:t>
            </a:r>
          </a:p>
          <a:p>
            <a:pPr marL="45720" indent="0">
              <a:buNone/>
            </a:pPr>
            <a:r>
              <a:rPr lang="en-US" sz="2400" b="1" i="1" u="sng" dirty="0">
                <a:solidFill>
                  <a:srgbClr val="0070C0"/>
                </a:solidFill>
              </a:rPr>
              <a:t>Note:</a:t>
            </a:r>
          </a:p>
          <a:p>
            <a:r>
              <a:rPr lang="en-US" sz="2400" dirty="0"/>
              <a:t>The Spiral Model is particularly well-suited for large, complex projects where risks and uncertainties are significant.</a:t>
            </a:r>
          </a:p>
          <a:p>
            <a:r>
              <a:rPr lang="en-US" sz="2400" dirty="0"/>
              <a:t>The Spiral Model is still used in modern software development practices, although it's not as commonly used as some other methodologies like Agile or Scrum. The choice of which development model to use depends on the nature of the project, the organization's preferences, and the specific needs of the development team and stakeholders.</a:t>
            </a:r>
          </a:p>
          <a:p>
            <a:r>
              <a:rPr lang="en-US" sz="2400" dirty="0"/>
              <a:t>However, many organizations have shifted toward more lightweight and Agile methodologies in recent years due to their emphasis on rapid iterations, customer collaboration, and quicker delivery of working software.</a:t>
            </a:r>
          </a:p>
          <a:p>
            <a:pPr marL="45720" indent="0">
              <a:buNone/>
            </a:pPr>
            <a:endParaRPr lang="en-US" sz="3600" b="1" u="sng" dirty="0">
              <a:solidFill>
                <a:srgbClr val="0070C0"/>
              </a:solidFill>
            </a:endParaRPr>
          </a:p>
        </p:txBody>
      </p:sp>
    </p:spTree>
    <p:extLst>
      <p:ext uri="{BB962C8B-B14F-4D97-AF65-F5344CB8AC3E}">
        <p14:creationId xmlns:p14="http://schemas.microsoft.com/office/powerpoint/2010/main" val="3270698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circle(in)">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circle(in)">
                                      <p:cBhvr>
                                        <p:cTn id="12" dur="20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circle(in)">
                                      <p:cBhvr>
                                        <p:cTn id="17" dur="20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circle(in)">
                                      <p:cBhvr>
                                        <p:cTn id="22" dur="20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6" presetClass="entr" presetSubtype="16"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circle(in)">
                                      <p:cBhvr>
                                        <p:cTn id="27" dur="20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6" presetClass="entr" presetSubtype="16"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circle(in)">
                                      <p:cBhvr>
                                        <p:cTn id="32" dur="20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6" presetClass="entr" presetSubtype="16"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circle(in)">
                                      <p:cBhvr>
                                        <p:cTn id="37" dur="20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6" presetClass="entr" presetSubtype="16"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circle(in)">
                                      <p:cBhvr>
                                        <p:cTn id="42" dur="20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55600"/>
            <a:ext cx="10667999" cy="711200"/>
          </a:xfrm>
        </p:spPr>
        <p:txBody>
          <a:bodyPr>
            <a:normAutofit/>
          </a:bodyPr>
          <a:lstStyle/>
          <a:p>
            <a:r>
              <a:rPr lang="en-US" b="1" u="sng" dirty="0">
                <a:solidFill>
                  <a:srgbClr val="FF0000"/>
                </a:solidFill>
              </a:rPr>
              <a:t>3.Prototyping Model(Throwaway model)</a:t>
            </a:r>
          </a:p>
        </p:txBody>
      </p:sp>
      <p:sp>
        <p:nvSpPr>
          <p:cNvPr id="3" name="Content Placeholder 2"/>
          <p:cNvSpPr>
            <a:spLocks noGrp="1"/>
          </p:cNvSpPr>
          <p:nvPr>
            <p:ph idx="1"/>
          </p:nvPr>
        </p:nvSpPr>
        <p:spPr>
          <a:xfrm>
            <a:off x="1001712" y="711200"/>
            <a:ext cx="10186988" cy="6032500"/>
          </a:xfrm>
        </p:spPr>
        <p:txBody>
          <a:bodyPr>
            <a:normAutofit/>
          </a:bodyPr>
          <a:lstStyle/>
          <a:p>
            <a:pPr marL="0" indent="0">
              <a:buNone/>
            </a:pPr>
            <a:br>
              <a:rPr lang="en-US" dirty="0"/>
            </a:br>
            <a:br>
              <a:rPr lang="en-US" dirty="0"/>
            </a:br>
            <a:endParaRPr lang="en-US" dirty="0"/>
          </a:p>
        </p:txBody>
      </p:sp>
      <p:sp>
        <p:nvSpPr>
          <p:cNvPr id="4" name="Content Placeholder 2"/>
          <p:cNvSpPr txBox="1"/>
          <p:nvPr/>
        </p:nvSpPr>
        <p:spPr>
          <a:xfrm>
            <a:off x="495300" y="1066800"/>
            <a:ext cx="11429999" cy="5473700"/>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buFont typeface="Wingdings" panose="05000000000000000000" pitchFamily="2" charset="2"/>
              <a:buChar char="v"/>
            </a:pPr>
            <a:r>
              <a:rPr lang="en-US" dirty="0">
                <a:solidFill>
                  <a:srgbClr val="00B050"/>
                </a:solidFill>
              </a:rPr>
              <a:t>The Prototyping Model is a software development process model that focuses on building a preliminary version of the software, </a:t>
            </a:r>
            <a:r>
              <a:rPr lang="en-US" dirty="0">
                <a:solidFill>
                  <a:srgbClr val="FF0000"/>
                </a:solidFill>
              </a:rPr>
              <a:t>called a prototype</a:t>
            </a:r>
            <a:r>
              <a:rPr lang="en-US" dirty="0">
                <a:solidFill>
                  <a:srgbClr val="00B050"/>
                </a:solidFill>
              </a:rPr>
              <a:t>, to better understand and refine the requirements and design before proceeding with full-scale development </a:t>
            </a:r>
            <a:r>
              <a:rPr lang="en-US" dirty="0">
                <a:solidFill>
                  <a:srgbClr val="00B050"/>
                </a:solidFill>
                <a:sym typeface="Wingdings" panose="05000000000000000000" pitchFamily="2" charset="2"/>
              </a:rPr>
              <a:t>it as per client requirements, until a final acceptance product is achieved.</a:t>
            </a:r>
            <a:endParaRPr lang="en-US" dirty="0">
              <a:solidFill>
                <a:srgbClr val="00B050"/>
              </a:solidFill>
            </a:endParaRPr>
          </a:p>
          <a:p>
            <a:pPr>
              <a:buFont typeface="Wingdings" panose="05000000000000000000" pitchFamily="2" charset="2"/>
              <a:buChar char="v"/>
            </a:pPr>
            <a:r>
              <a:rPr lang="en-US" dirty="0">
                <a:solidFill>
                  <a:srgbClr val="00B050"/>
                </a:solidFill>
              </a:rPr>
              <a:t>It's particularly useful when the requirements are not well-defined.</a:t>
            </a:r>
            <a:endParaRPr lang="en-US" dirty="0">
              <a:solidFill>
                <a:srgbClr val="00B050"/>
              </a:solidFill>
              <a:sym typeface="Wingdings" panose="05000000000000000000" pitchFamily="2" charset="2"/>
            </a:endParaRPr>
          </a:p>
          <a:p>
            <a:pPr>
              <a:buFont typeface="Wingdings" panose="05000000000000000000" pitchFamily="2" charset="2"/>
              <a:buChar char="v"/>
            </a:pPr>
            <a:r>
              <a:rPr lang="en-US" dirty="0">
                <a:solidFill>
                  <a:srgbClr val="92D050"/>
                </a:solidFill>
                <a:sym typeface="Wingdings" panose="05000000000000000000" pitchFamily="2" charset="2"/>
              </a:rPr>
              <a:t>A prototype is a working model of software with some limited functionality.</a:t>
            </a:r>
          </a:p>
          <a:p>
            <a:pPr>
              <a:buFont typeface="Wingdings" panose="05000000000000000000" pitchFamily="2" charset="2"/>
              <a:buChar char="v"/>
            </a:pPr>
            <a:r>
              <a:rPr lang="en-US" dirty="0">
                <a:solidFill>
                  <a:srgbClr val="92D050"/>
                </a:solidFill>
                <a:sym typeface="Wingdings" panose="05000000000000000000" pitchFamily="2" charset="2"/>
              </a:rPr>
              <a:t>A prototype always holds the exact logic used in the actual software application because the prototype is a </a:t>
            </a:r>
            <a:r>
              <a:rPr lang="en-US" b="1" i="1" dirty="0">
                <a:solidFill>
                  <a:srgbClr val="00B0F0"/>
                </a:solidFill>
                <a:sym typeface="Wingdings" panose="05000000000000000000" pitchFamily="2" charset="2"/>
              </a:rPr>
              <a:t>dummy or toy model.</a:t>
            </a:r>
          </a:p>
        </p:txBody>
      </p:sp>
    </p:spTree>
    <p:extLst>
      <p:ext uri="{BB962C8B-B14F-4D97-AF65-F5344CB8AC3E}">
        <p14:creationId xmlns:p14="http://schemas.microsoft.com/office/powerpoint/2010/main" val="1676205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ircle(in)">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9312" y="152400"/>
            <a:ext cx="10199687" cy="711200"/>
          </a:xfrm>
        </p:spPr>
        <p:txBody>
          <a:bodyPr>
            <a:normAutofit/>
          </a:bodyPr>
          <a:lstStyle/>
          <a:p>
            <a:r>
              <a:rPr lang="en-US" b="1" u="sng" dirty="0">
                <a:solidFill>
                  <a:srgbClr val="FF0000"/>
                </a:solidFill>
              </a:rPr>
              <a:t>1.Prototyping Model(throwaway model)</a:t>
            </a:r>
          </a:p>
        </p:txBody>
      </p:sp>
      <p:sp>
        <p:nvSpPr>
          <p:cNvPr id="3" name="Content Placeholder 2"/>
          <p:cNvSpPr>
            <a:spLocks noGrp="1"/>
          </p:cNvSpPr>
          <p:nvPr>
            <p:ph idx="1"/>
          </p:nvPr>
        </p:nvSpPr>
        <p:spPr>
          <a:xfrm>
            <a:off x="1001712" y="711200"/>
            <a:ext cx="10186988" cy="6032500"/>
          </a:xfrm>
        </p:spPr>
        <p:txBody>
          <a:bodyPr>
            <a:normAutofit/>
          </a:bodyPr>
          <a:lstStyle/>
          <a:p>
            <a:pPr marL="0" indent="0">
              <a:buNone/>
            </a:pPr>
            <a:br>
              <a:rPr lang="en-US" dirty="0"/>
            </a:br>
            <a:br>
              <a:rPr lang="en-US" dirty="0"/>
            </a:br>
            <a:endParaRPr lang="en-US" dirty="0"/>
          </a:p>
        </p:txBody>
      </p:sp>
      <p:sp>
        <p:nvSpPr>
          <p:cNvPr id="4" name="Content Placeholder 2"/>
          <p:cNvSpPr txBox="1"/>
          <p:nvPr/>
        </p:nvSpPr>
        <p:spPr>
          <a:xfrm>
            <a:off x="1154112" y="863600"/>
            <a:ext cx="10186988" cy="6032500"/>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None/>
            </a:pPr>
            <a:br>
              <a:rPr lang="en-US" dirty="0"/>
            </a:b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30240" y="797777"/>
            <a:ext cx="6605760" cy="5859345"/>
          </a:xfrm>
          <a:prstGeom prst="rect">
            <a:avLst/>
          </a:prstGeom>
        </p:spPr>
      </p:pic>
    </p:spTree>
    <p:extLst>
      <p:ext uri="{BB962C8B-B14F-4D97-AF65-F5344CB8AC3E}">
        <p14:creationId xmlns:p14="http://schemas.microsoft.com/office/powerpoint/2010/main" val="875530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ircle(in)">
                                      <p:cBhvr>
                                        <p:cTn id="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92100" y="279400"/>
            <a:ext cx="11049000" cy="6261100"/>
          </a:xfrm>
        </p:spPr>
        <p:txBody>
          <a:bodyPr>
            <a:normAutofit fontScale="70000" lnSpcReduction="20000"/>
          </a:bodyPr>
          <a:lstStyle/>
          <a:p>
            <a:pPr>
              <a:buFont typeface="Wingdings" panose="05000000000000000000" pitchFamily="2" charset="2"/>
              <a:buChar char="q"/>
            </a:pPr>
            <a:r>
              <a:rPr lang="en-US" sz="3200" b="1" u="sng" dirty="0">
                <a:solidFill>
                  <a:srgbClr val="FFC000"/>
                </a:solidFill>
              </a:rPr>
              <a:t>Here's an in-depth explanation of the Prototyping Model:</a:t>
            </a:r>
          </a:p>
          <a:p>
            <a:pPr>
              <a:buFont typeface="Wingdings" panose="05000000000000000000" pitchFamily="2" charset="2"/>
              <a:buChar char="v"/>
            </a:pPr>
            <a:r>
              <a:rPr lang="en-US" sz="2300" b="1" dirty="0">
                <a:solidFill>
                  <a:srgbClr val="FFC000"/>
                </a:solidFill>
              </a:rPr>
              <a:t>Requirements Gathering: </a:t>
            </a:r>
            <a:r>
              <a:rPr lang="en-US" sz="2300" dirty="0"/>
              <a:t>In this initial phase, the development team collaborates with stakeholders to gather the initial requirements of the software. These requirements may be vague, incomplete, or subject to change. The goal is to understand the general objectives and functionality that the software should have.</a:t>
            </a:r>
          </a:p>
          <a:p>
            <a:pPr>
              <a:buFont typeface="Wingdings" panose="05000000000000000000" pitchFamily="2" charset="2"/>
              <a:buChar char="v"/>
            </a:pPr>
            <a:r>
              <a:rPr lang="en-US" sz="2300" b="1" dirty="0">
                <a:solidFill>
                  <a:srgbClr val="FFC000"/>
                </a:solidFill>
              </a:rPr>
              <a:t>Quick Design and Prototyping: </a:t>
            </a:r>
            <a:r>
              <a:rPr lang="en-US" sz="2300" dirty="0"/>
              <a:t>Based on the gathered requirements, a preliminary design of the software is created. The design doesn't need to be comprehensive; it's focused on creating a prototype that demonstrates the core features and functionalities. The prototype is a basic version of the software that provides a tangible representation of the proposed system.</a:t>
            </a:r>
          </a:p>
          <a:p>
            <a:pPr>
              <a:buFont typeface="Wingdings" panose="05000000000000000000" pitchFamily="2" charset="2"/>
              <a:buChar char="v"/>
            </a:pPr>
            <a:r>
              <a:rPr lang="en-US" sz="2300" b="1" dirty="0">
                <a:solidFill>
                  <a:srgbClr val="FFC000"/>
                </a:solidFill>
              </a:rPr>
              <a:t>Prototype Development</a:t>
            </a:r>
            <a:r>
              <a:rPr lang="en-US" sz="2300" b="1" dirty="0"/>
              <a:t>:</a:t>
            </a:r>
            <a:r>
              <a:rPr lang="en-US" sz="2300" dirty="0"/>
              <a:t> The prototype is developed rapidly, often using tools and technologies that enable quick development. The focus is on implementing the key features and functionalities identified in the requirements. The prototype might lack full functionality, and some parts might be simulated or stubbed out for demonstration purposes.</a:t>
            </a:r>
          </a:p>
          <a:p>
            <a:pPr>
              <a:buFont typeface="Wingdings" panose="05000000000000000000" pitchFamily="2" charset="2"/>
              <a:buChar char="v"/>
            </a:pPr>
            <a:r>
              <a:rPr lang="en-US" sz="2300" b="1" dirty="0">
                <a:solidFill>
                  <a:srgbClr val="FFC000"/>
                </a:solidFill>
              </a:rPr>
              <a:t>Prototype Evaluation</a:t>
            </a:r>
            <a:r>
              <a:rPr lang="en-US" sz="2300" b="1" dirty="0"/>
              <a:t>:</a:t>
            </a:r>
            <a:r>
              <a:rPr lang="en-US" sz="2300" dirty="0"/>
              <a:t> Once the prototype is ready, it's shared with stakeholders, including users, for evaluation. This evaluation phase is crucial as it allows stakeholders to interact with the prototype and provide feedback. Feedback can reveal misunderstandings, missing features, or requirements that need further clarification.</a:t>
            </a:r>
          </a:p>
          <a:p>
            <a:pPr>
              <a:buFont typeface="Wingdings" panose="05000000000000000000" pitchFamily="2" charset="2"/>
              <a:buChar char="v"/>
            </a:pPr>
            <a:r>
              <a:rPr lang="en-US" sz="2300" b="1" dirty="0">
                <a:solidFill>
                  <a:srgbClr val="FFC000"/>
                </a:solidFill>
              </a:rPr>
              <a:t>Refinement and Iteration</a:t>
            </a:r>
            <a:r>
              <a:rPr lang="en-US" sz="2300" b="1" dirty="0"/>
              <a:t>:</a:t>
            </a:r>
            <a:r>
              <a:rPr lang="en-US" sz="2300" dirty="0"/>
              <a:t> Based on the feedback received during the evaluation phase, the development team refines the prototype. This could involve adding new features, modifying existing ones, or clarifying requirements. The prototype is iteratively improved and enhanced based on stakeholder input.</a:t>
            </a:r>
          </a:p>
          <a:p>
            <a:pPr>
              <a:buFont typeface="Wingdings" panose="05000000000000000000" pitchFamily="2" charset="2"/>
              <a:buChar char="v"/>
            </a:pPr>
            <a:r>
              <a:rPr lang="en-US" sz="2300" b="1" dirty="0">
                <a:solidFill>
                  <a:srgbClr val="FFC000"/>
                </a:solidFill>
              </a:rPr>
              <a:t>Final Product Development:</a:t>
            </a:r>
            <a:r>
              <a:rPr lang="en-US" sz="2300" dirty="0">
                <a:solidFill>
                  <a:srgbClr val="FFC000"/>
                </a:solidFill>
              </a:rPr>
              <a:t> </a:t>
            </a:r>
            <a:r>
              <a:rPr lang="en-US" sz="2300" dirty="0"/>
              <a:t>After several iterations of prototyping, and as the requirements become clearer and more stable, the development team transitions from prototype development to full-scale development. The lessons learned from the prototype phase help in building a more accurate and aligned final product.</a:t>
            </a:r>
          </a:p>
          <a:p>
            <a:pPr>
              <a:buFont typeface="Wingdings" panose="05000000000000000000" pitchFamily="2" charset="2"/>
              <a:buChar char="v"/>
            </a:pPr>
            <a:r>
              <a:rPr lang="en-US" sz="2300" b="1" dirty="0">
                <a:solidFill>
                  <a:srgbClr val="FFC000"/>
                </a:solidFill>
              </a:rPr>
              <a:t>Testing and Deployment:</a:t>
            </a:r>
            <a:r>
              <a:rPr lang="en-US" sz="2300" dirty="0">
                <a:solidFill>
                  <a:srgbClr val="FFC000"/>
                </a:solidFill>
              </a:rPr>
              <a:t> </a:t>
            </a:r>
            <a:r>
              <a:rPr lang="en-US" sz="2300" dirty="0"/>
              <a:t>The final product undergoes testing to ensure that it meets the quality standards and fulfills the refined requirements. Once testing is complete, the software is deployed to the production environment for actual use</a:t>
            </a:r>
            <a:r>
              <a:rPr lang="en-US" dirty="0"/>
              <a:t>.</a:t>
            </a:r>
          </a:p>
          <a:p>
            <a:pPr marL="45720" indent="0">
              <a:buNone/>
            </a:pPr>
            <a:br>
              <a:rPr lang="en-US" dirty="0"/>
            </a:br>
            <a:endParaRPr lang="en-US" dirty="0"/>
          </a:p>
        </p:txBody>
      </p:sp>
    </p:spTree>
    <p:extLst>
      <p:ext uri="{BB962C8B-B14F-4D97-AF65-F5344CB8AC3E}">
        <p14:creationId xmlns:p14="http://schemas.microsoft.com/office/powerpoint/2010/main" val="3442498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circle(in)">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circle(in)">
                                      <p:cBhvr>
                                        <p:cTn id="12" dur="20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circle(in)">
                                      <p:cBhvr>
                                        <p:cTn id="17" dur="20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circle(in)">
                                      <p:cBhvr>
                                        <p:cTn id="22" dur="20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6" presetClass="entr" presetSubtype="16"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circle(in)">
                                      <p:cBhvr>
                                        <p:cTn id="27" dur="20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6" presetClass="entr" presetSubtype="16"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circle(in)">
                                      <p:cBhvr>
                                        <p:cTn id="32" dur="20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6" presetClass="entr" presetSubtype="16"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circle(in)">
                                      <p:cBhvr>
                                        <p:cTn id="37" dur="20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6" presetClass="entr" presetSubtype="16"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circle(in)">
                                      <p:cBhvr>
                                        <p:cTn id="42" dur="20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6" presetClass="entr" presetSubtype="16"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circle(in)">
                                      <p:cBhvr>
                                        <p:cTn id="47" dur="20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42900" y="342900"/>
            <a:ext cx="11303000" cy="6045200"/>
          </a:xfrm>
        </p:spPr>
        <p:txBody>
          <a:bodyPr/>
          <a:lstStyle/>
          <a:p>
            <a:pPr>
              <a:buFont typeface="Wingdings" panose="05000000000000000000" pitchFamily="2" charset="2"/>
              <a:buChar char="q"/>
            </a:pPr>
            <a:r>
              <a:rPr lang="en-US" sz="3200" b="1" u="sng" dirty="0">
                <a:solidFill>
                  <a:srgbClr val="FFC000"/>
                </a:solidFill>
              </a:rPr>
              <a:t>Key advantages of the Prototyping Model include:</a:t>
            </a:r>
          </a:p>
          <a:p>
            <a:r>
              <a:rPr lang="en-US" b="1" dirty="0">
                <a:solidFill>
                  <a:srgbClr val="FFC000"/>
                </a:solidFill>
              </a:rPr>
              <a:t>Early Feedback: </a:t>
            </a:r>
            <a:r>
              <a:rPr lang="en-US" dirty="0"/>
              <a:t>Stakeholders get a hands-on experience with the prototype early in the process, allowing for rapid feedback and validation of requirements.</a:t>
            </a:r>
          </a:p>
          <a:p>
            <a:r>
              <a:rPr lang="en-US" b="1" dirty="0">
                <a:solidFill>
                  <a:srgbClr val="FFC000"/>
                </a:solidFill>
              </a:rPr>
              <a:t>Requirement Refinement: </a:t>
            </a:r>
            <a:r>
              <a:rPr lang="en-US" dirty="0"/>
              <a:t>The iterative nature of the model allows for continuous refinement of requirements based on user interactions with the prototype.</a:t>
            </a:r>
          </a:p>
          <a:p>
            <a:r>
              <a:rPr lang="en-US" b="1" dirty="0">
                <a:solidFill>
                  <a:srgbClr val="FFC000"/>
                </a:solidFill>
              </a:rPr>
              <a:t>Reduced Risk:</a:t>
            </a:r>
            <a:r>
              <a:rPr lang="en-US" dirty="0">
                <a:solidFill>
                  <a:srgbClr val="FFC000"/>
                </a:solidFill>
              </a:rPr>
              <a:t> </a:t>
            </a:r>
            <a:r>
              <a:rPr lang="en-US" dirty="0"/>
              <a:t>The prototype serves as a risk reduction mechanism by identifying potential issues and misunderstandings early in the project.</a:t>
            </a:r>
          </a:p>
          <a:p>
            <a:r>
              <a:rPr lang="en-US" b="1" dirty="0">
                <a:solidFill>
                  <a:srgbClr val="FFC000"/>
                </a:solidFill>
              </a:rPr>
              <a:t>User Involvement:</a:t>
            </a:r>
            <a:r>
              <a:rPr lang="en-US" dirty="0">
                <a:solidFill>
                  <a:srgbClr val="FFC000"/>
                </a:solidFill>
              </a:rPr>
              <a:t> </a:t>
            </a:r>
            <a:r>
              <a:rPr lang="en-US" dirty="0"/>
              <a:t>User involvement in the evaluation phase ensures that the software aligns with user expectations and needs.</a:t>
            </a:r>
          </a:p>
          <a:p>
            <a:r>
              <a:rPr lang="en-US" b="1" dirty="0">
                <a:solidFill>
                  <a:srgbClr val="FFC000"/>
                </a:solidFill>
              </a:rPr>
              <a:t>Reusability</a:t>
            </a:r>
            <a:r>
              <a:rPr lang="en-US" dirty="0">
                <a:solidFill>
                  <a:srgbClr val="FFC000"/>
                </a:solidFill>
              </a:rPr>
              <a:t>: </a:t>
            </a:r>
            <a:r>
              <a:rPr lang="en-US" dirty="0"/>
              <a:t>Developed prototype can be used later for any similar projects.</a:t>
            </a:r>
            <a:br>
              <a:rPr lang="en-US" dirty="0"/>
            </a:br>
            <a:endParaRPr lang="en-US" dirty="0"/>
          </a:p>
        </p:txBody>
      </p:sp>
    </p:spTree>
    <p:extLst>
      <p:ext uri="{BB962C8B-B14F-4D97-AF65-F5344CB8AC3E}">
        <p14:creationId xmlns:p14="http://schemas.microsoft.com/office/powerpoint/2010/main" val="2852344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circle(in)">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circle(in)">
                                      <p:cBhvr>
                                        <p:cTn id="12" dur="20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circle(in)">
                                      <p:cBhvr>
                                        <p:cTn id="17" dur="20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circle(in)">
                                      <p:cBhvr>
                                        <p:cTn id="22" dur="20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6" presetClass="entr" presetSubtype="16"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circle(in)">
                                      <p:cBhvr>
                                        <p:cTn id="27" dur="20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6" presetClass="entr" presetSubtype="16"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circle(in)">
                                      <p:cBhvr>
                                        <p:cTn id="32" dur="20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92100" y="330200"/>
            <a:ext cx="11480800" cy="6057900"/>
          </a:xfrm>
        </p:spPr>
        <p:txBody>
          <a:bodyPr/>
          <a:lstStyle/>
          <a:p>
            <a:pPr marL="342900" indent="-342900">
              <a:buFont typeface="Wingdings" panose="05000000000000000000" pitchFamily="2" charset="2"/>
              <a:buChar char="q"/>
            </a:pPr>
            <a:r>
              <a:rPr lang="en-US" sz="3600" b="1" u="sng" dirty="0">
                <a:solidFill>
                  <a:srgbClr val="FFC000"/>
                </a:solidFill>
              </a:rPr>
              <a:t>Disadvantages of the Prototyping Model include:</a:t>
            </a:r>
            <a:endParaRPr lang="en-US" sz="3200" dirty="0"/>
          </a:p>
          <a:p>
            <a:pPr marL="342900" indent="-342900">
              <a:buFont typeface="Wingdings" panose="05000000000000000000" pitchFamily="2" charset="2"/>
              <a:buChar char="v"/>
            </a:pPr>
            <a:r>
              <a:rPr lang="en-US" dirty="0"/>
              <a:t> Prototyping may be a slower and time taking process.</a:t>
            </a:r>
          </a:p>
          <a:p>
            <a:pPr marL="342900" indent="-342900">
              <a:buFont typeface="Wingdings" panose="05000000000000000000" pitchFamily="2" charset="2"/>
              <a:buChar char="v"/>
            </a:pPr>
            <a:r>
              <a:rPr lang="en-US" dirty="0"/>
              <a:t>Poor documentation due to the changes in the requirement. </a:t>
            </a:r>
          </a:p>
          <a:p>
            <a:pPr marL="342900" indent="-342900">
              <a:buFont typeface="Wingdings" panose="05000000000000000000" pitchFamily="2" charset="2"/>
              <a:buChar char="v"/>
            </a:pPr>
            <a:r>
              <a:rPr lang="en-US" dirty="0"/>
              <a:t>Regular meeting are vital to keep the project on time.</a:t>
            </a:r>
          </a:p>
          <a:p>
            <a:pPr marL="342900" indent="-342900">
              <a:buFont typeface="Wingdings" panose="05000000000000000000" pitchFamily="2" charset="2"/>
              <a:buChar char="v"/>
            </a:pPr>
            <a:r>
              <a:rPr lang="en-US" dirty="0"/>
              <a:t>Increase in cost of development.</a:t>
            </a:r>
          </a:p>
          <a:p>
            <a:pPr marL="342900" indent="-342900">
              <a:buFont typeface="Wingdings" panose="05000000000000000000" pitchFamily="2" charset="2"/>
              <a:buChar char="v"/>
            </a:pPr>
            <a:r>
              <a:rPr lang="en-US" b="1" dirty="0">
                <a:solidFill>
                  <a:srgbClr val="FFC000"/>
                </a:solidFill>
              </a:rPr>
              <a:t>Scope Creep(project's requirements tend to increase over time</a:t>
            </a:r>
            <a:r>
              <a:rPr lang="en-US" dirty="0">
                <a:solidFill>
                  <a:srgbClr val="FFC000"/>
                </a:solidFill>
              </a:rPr>
              <a:t>.)</a:t>
            </a:r>
            <a:r>
              <a:rPr lang="en-US" b="1" dirty="0">
                <a:solidFill>
                  <a:srgbClr val="FFC000"/>
                </a:solidFill>
              </a:rPr>
              <a:t>: </a:t>
            </a:r>
            <a:r>
              <a:rPr lang="en-US" dirty="0"/>
              <a:t>Frequent changes during the prototyping phase can lead to scope creep if not managed effectively.</a:t>
            </a:r>
          </a:p>
          <a:p>
            <a:pPr marL="342900" indent="-342900">
              <a:buFont typeface="Wingdings" panose="05000000000000000000" pitchFamily="2" charset="2"/>
              <a:buChar char="v"/>
            </a:pPr>
            <a:r>
              <a:rPr lang="en-US" dirty="0">
                <a:solidFill>
                  <a:srgbClr val="FFC000"/>
                </a:solidFill>
              </a:rPr>
              <a:t>Incomplete Features: </a:t>
            </a:r>
            <a:r>
              <a:rPr lang="en-US" dirty="0"/>
              <a:t>Due to the focus on rapid development, some features may not be fully implemented in the prototype.</a:t>
            </a:r>
          </a:p>
          <a:p>
            <a:pPr marL="342900" indent="-342900">
              <a:buFont typeface="Wingdings" panose="05000000000000000000" pitchFamily="2" charset="2"/>
              <a:buChar char="v"/>
            </a:pPr>
            <a:endParaRPr lang="en-US" dirty="0"/>
          </a:p>
          <a:p>
            <a:pPr marL="342900" indent="-342900">
              <a:buFont typeface="Wingdings" panose="05000000000000000000" pitchFamily="2" charset="2"/>
              <a:buChar char="v"/>
            </a:pPr>
            <a:endParaRPr lang="en-US" dirty="0"/>
          </a:p>
        </p:txBody>
      </p:sp>
    </p:spTree>
    <p:extLst>
      <p:ext uri="{BB962C8B-B14F-4D97-AF65-F5344CB8AC3E}">
        <p14:creationId xmlns:p14="http://schemas.microsoft.com/office/powerpoint/2010/main" val="7364258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circle(in)">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circle(in)">
                                      <p:cBhvr>
                                        <p:cTn id="12" dur="20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circle(in)">
                                      <p:cBhvr>
                                        <p:cTn id="17" dur="20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circle(in)">
                                      <p:cBhvr>
                                        <p:cTn id="22" dur="20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6" presetClass="entr" presetSubtype="16"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circle(in)">
                                      <p:cBhvr>
                                        <p:cTn id="27" dur="20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6" presetClass="entr" presetSubtype="16"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circle(in)">
                                      <p:cBhvr>
                                        <p:cTn id="32" dur="20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6" presetClass="entr" presetSubtype="16"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circle(in)">
                                      <p:cBhvr>
                                        <p:cTn id="37" dur="20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55800" y="393700"/>
            <a:ext cx="6972300" cy="673100"/>
          </a:xfrm>
        </p:spPr>
        <p:txBody>
          <a:bodyPr>
            <a:normAutofit fontScale="90000"/>
          </a:bodyPr>
          <a:lstStyle/>
          <a:p>
            <a:r>
              <a:rPr lang="en-US" b="1" u="sng" dirty="0">
                <a:solidFill>
                  <a:srgbClr val="FFC000"/>
                </a:solidFill>
              </a:rPr>
              <a:t>4. Agile or Scrum Methodology</a:t>
            </a:r>
          </a:p>
        </p:txBody>
      </p:sp>
      <p:pic>
        <p:nvPicPr>
          <p:cNvPr id="6" name="Content Placeholder 5"/>
          <p:cNvPicPr>
            <a:picLocks noGrp="1" noChangeAspect="1"/>
          </p:cNvPicPr>
          <p:nvPr>
            <p:ph idx="1"/>
          </p:nvPr>
        </p:nvPicPr>
        <p:blipFill>
          <a:blip r:embed="rId2"/>
          <a:stretch>
            <a:fillRect/>
          </a:stretch>
        </p:blipFill>
        <p:spPr>
          <a:xfrm>
            <a:off x="341723" y="1066800"/>
            <a:ext cx="11428935" cy="5207000"/>
          </a:xfrm>
          <a:prstGeom prst="rect">
            <a:avLst/>
          </a:prstGeom>
        </p:spPr>
      </p:pic>
    </p:spTree>
    <p:extLst>
      <p:ext uri="{BB962C8B-B14F-4D97-AF65-F5344CB8AC3E}">
        <p14:creationId xmlns:p14="http://schemas.microsoft.com/office/powerpoint/2010/main" val="4274275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ircle(in)">
                                      <p:cBhvr>
                                        <p:cTn id="7"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42900" y="393700"/>
            <a:ext cx="11341100" cy="5969000"/>
          </a:xfrm>
        </p:spPr>
        <p:txBody>
          <a:bodyPr/>
          <a:lstStyle/>
          <a:p>
            <a:pPr>
              <a:buFont typeface="Wingdings" panose="05000000000000000000" pitchFamily="2" charset="2"/>
              <a:buChar char="v"/>
            </a:pPr>
            <a:r>
              <a:rPr lang="en-US" sz="3600" b="1" u="sng" dirty="0">
                <a:solidFill>
                  <a:srgbClr val="FFC000"/>
                </a:solidFill>
              </a:rPr>
              <a:t>KEY POINTS</a:t>
            </a:r>
            <a:r>
              <a:rPr lang="en-US" dirty="0"/>
              <a:t> </a:t>
            </a:r>
          </a:p>
          <a:p>
            <a:pPr>
              <a:buFont typeface="Wingdings" panose="05000000000000000000" pitchFamily="2" charset="2"/>
              <a:buChar char="v"/>
            </a:pPr>
            <a:r>
              <a:rPr lang="en-US" dirty="0"/>
              <a:t>The Agile methodology is a Iterative project management approach that involves breaking the project into phases called </a:t>
            </a:r>
            <a:r>
              <a:rPr lang="en-US" dirty="0">
                <a:solidFill>
                  <a:srgbClr val="FFC000"/>
                </a:solidFill>
              </a:rPr>
              <a:t>Sprint</a:t>
            </a:r>
            <a:r>
              <a:rPr lang="en-US" dirty="0"/>
              <a:t> and emphasizes continuous collaboration and improvement.</a:t>
            </a:r>
          </a:p>
          <a:p>
            <a:pPr>
              <a:buFont typeface="Wingdings" panose="05000000000000000000" pitchFamily="2" charset="2"/>
              <a:buChar char="v"/>
            </a:pPr>
            <a:r>
              <a:rPr lang="en-US" dirty="0"/>
              <a:t> It is an approach to divide the big project into smaller chunks and develop parallely to deployed in market quickly.</a:t>
            </a:r>
          </a:p>
          <a:p>
            <a:pPr>
              <a:buFont typeface="Wingdings" panose="05000000000000000000" pitchFamily="2" charset="2"/>
              <a:buChar char="v"/>
            </a:pPr>
            <a:r>
              <a:rPr lang="en-US" dirty="0"/>
              <a:t>Each sprint typically lasts 2 to 4 weeks.</a:t>
            </a:r>
          </a:p>
          <a:p>
            <a:pPr>
              <a:buFont typeface="Wingdings" panose="05000000000000000000" pitchFamily="2" charset="2"/>
              <a:buChar char="v"/>
            </a:pPr>
            <a:r>
              <a:rPr lang="en-US" dirty="0"/>
              <a:t>Each sprint is intend to develop a </a:t>
            </a:r>
            <a:r>
              <a:rPr lang="en-US" dirty="0">
                <a:solidFill>
                  <a:srgbClr val="FFC000"/>
                </a:solidFill>
              </a:rPr>
              <a:t>module </a:t>
            </a:r>
            <a:r>
              <a:rPr lang="en-US" dirty="0"/>
              <a:t>of an application not an entire application.</a:t>
            </a:r>
          </a:p>
          <a:p>
            <a:pPr>
              <a:buFont typeface="Wingdings" panose="05000000000000000000" pitchFamily="2" charset="2"/>
              <a:buChar char="v"/>
            </a:pPr>
            <a:r>
              <a:rPr lang="en-US" dirty="0"/>
              <a:t>Consumable output in each sprint.</a:t>
            </a:r>
          </a:p>
          <a:p>
            <a:pPr>
              <a:buFont typeface="Wingdings" panose="05000000000000000000" pitchFamily="2" charset="2"/>
              <a:buChar char="v"/>
            </a:pPr>
            <a:r>
              <a:rPr lang="en-US" dirty="0">
                <a:solidFill>
                  <a:srgbClr val="FFC000"/>
                </a:solidFill>
              </a:rPr>
              <a:t> Latest Model/ Methodology: Used by major Companies like</a:t>
            </a:r>
          </a:p>
          <a:p>
            <a:pPr>
              <a:buFont typeface="Wingdings" panose="05000000000000000000" pitchFamily="2" charset="2"/>
              <a:buChar char="q"/>
            </a:pPr>
            <a:r>
              <a:rPr lang="en-US" dirty="0">
                <a:solidFill>
                  <a:srgbClr val="FFC000"/>
                </a:solidFill>
              </a:rPr>
              <a:t>Facebook</a:t>
            </a:r>
          </a:p>
          <a:p>
            <a:pPr>
              <a:buFont typeface="Wingdings" panose="05000000000000000000" pitchFamily="2" charset="2"/>
              <a:buChar char="q"/>
            </a:pPr>
            <a:r>
              <a:rPr lang="en-US" dirty="0">
                <a:solidFill>
                  <a:srgbClr val="FFC000"/>
                </a:solidFill>
              </a:rPr>
              <a:t>Amazon</a:t>
            </a:r>
          </a:p>
          <a:p>
            <a:pPr>
              <a:buFont typeface="Wingdings" panose="05000000000000000000" pitchFamily="2" charset="2"/>
              <a:buChar char="q"/>
            </a:pPr>
            <a:r>
              <a:rPr lang="en-US" dirty="0">
                <a:solidFill>
                  <a:srgbClr val="FFC000"/>
                </a:solidFill>
              </a:rPr>
              <a:t>Google for quick update and frequent changes.</a:t>
            </a:r>
          </a:p>
          <a:p>
            <a:pPr marL="45720" indent="0">
              <a:buNone/>
            </a:pPr>
            <a:endParaRPr lang="en-US" dirty="0">
              <a:solidFill>
                <a:srgbClr val="FFC000"/>
              </a:solidFill>
            </a:endParaRPr>
          </a:p>
        </p:txBody>
      </p:sp>
    </p:spTree>
    <p:extLst>
      <p:ext uri="{BB962C8B-B14F-4D97-AF65-F5344CB8AC3E}">
        <p14:creationId xmlns:p14="http://schemas.microsoft.com/office/powerpoint/2010/main" val="2267804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circle(in)">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circle(in)">
                                      <p:cBhvr>
                                        <p:cTn id="12" dur="20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circle(in)">
                                      <p:cBhvr>
                                        <p:cTn id="17" dur="20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circle(in)">
                                      <p:cBhvr>
                                        <p:cTn id="22" dur="20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6" presetClass="entr" presetSubtype="16"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circle(in)">
                                      <p:cBhvr>
                                        <p:cTn id="27" dur="20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6" presetClass="entr" presetSubtype="16"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circle(in)">
                                      <p:cBhvr>
                                        <p:cTn id="32" dur="20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6" presetClass="entr" presetSubtype="16"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circle(in)">
                                      <p:cBhvr>
                                        <p:cTn id="37" dur="20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6" presetClass="entr" presetSubtype="16"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circle(in)">
                                      <p:cBhvr>
                                        <p:cTn id="42" dur="20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6" presetClass="entr" presetSubtype="16"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circle(in)">
                                      <p:cBhvr>
                                        <p:cTn id="47" dur="20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6" presetClass="entr" presetSubtype="16" fill="hold" grpId="0"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circle(in)">
                                      <p:cBhvr>
                                        <p:cTn id="52" dur="20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17500" y="304800"/>
            <a:ext cx="11493500" cy="6057900"/>
          </a:xfrm>
        </p:spPr>
        <p:txBody>
          <a:bodyPr/>
          <a:lstStyle/>
          <a:p>
            <a:pPr>
              <a:buFont typeface="Wingdings" panose="05000000000000000000" pitchFamily="2" charset="2"/>
              <a:buChar char="v"/>
            </a:pPr>
            <a:r>
              <a:rPr lang="en-US" dirty="0"/>
              <a:t>Less documentation oriented rather it focuses on quick development.</a:t>
            </a:r>
          </a:p>
          <a:p>
            <a:pPr>
              <a:buFont typeface="Wingdings" panose="05000000000000000000" pitchFamily="2" charset="2"/>
              <a:buChar char="v"/>
            </a:pPr>
            <a:r>
              <a:rPr lang="en-US" dirty="0"/>
              <a:t>Each iteration involves a team working through SDLC phases.</a:t>
            </a:r>
          </a:p>
          <a:p>
            <a:pPr marL="45720" indent="0">
              <a:buNone/>
            </a:pPr>
            <a:endParaRPr lang="en-US" dirty="0"/>
          </a:p>
        </p:txBody>
      </p:sp>
    </p:spTree>
    <p:extLst>
      <p:ext uri="{BB962C8B-B14F-4D97-AF65-F5344CB8AC3E}">
        <p14:creationId xmlns:p14="http://schemas.microsoft.com/office/powerpoint/2010/main" val="3568962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circle(in)">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circle(in)">
                                      <p:cBhvr>
                                        <p:cTn id="12" dur="20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79400" y="431800"/>
            <a:ext cx="10736471" cy="5664200"/>
          </a:xfrm>
        </p:spPr>
        <p:txBody>
          <a:bodyPr>
            <a:normAutofit/>
          </a:bodyPr>
          <a:lstStyle/>
          <a:p>
            <a:pPr>
              <a:buFont typeface="Wingdings" panose="05000000000000000000" pitchFamily="2" charset="2"/>
              <a:buChar char="q"/>
            </a:pPr>
            <a:r>
              <a:rPr lang="en-US" sz="3600" b="1" u="sng" dirty="0">
                <a:solidFill>
                  <a:srgbClr val="FFC000"/>
                </a:solidFill>
              </a:rPr>
              <a:t>Agile methodologies vs. traditional approaches</a:t>
            </a:r>
          </a:p>
          <a:p>
            <a:r>
              <a:rPr lang="en-US" dirty="0">
                <a:solidFill>
                  <a:srgbClr val="0070C0"/>
                </a:solidFill>
              </a:rPr>
              <a:t>So, how do these Agile methodologies compare to traditional approaches to project management? Let’s highlight the Waterfall approach as an example.</a:t>
            </a:r>
          </a:p>
          <a:p>
            <a:r>
              <a:rPr lang="en-US" dirty="0">
                <a:solidFill>
                  <a:srgbClr val="0070C0"/>
                </a:solidFill>
              </a:rPr>
              <a:t>When working with this traditional methodology, teams would follow a strictly linear sequence: requirements gathering, design, build, test, deliver. They are required to complete one phase before moving on to the next one. Changes are difficult to incorporate once a stage is completed and customer interactions are limited. As a result, Waterfall suits projects with fixed guidelines and minimal changes. </a:t>
            </a:r>
          </a:p>
          <a:p>
            <a:r>
              <a:rPr lang="en-US" dirty="0">
                <a:solidFill>
                  <a:srgbClr val="0070C0"/>
                </a:solidFill>
              </a:rPr>
              <a:t>By comparison, Agile methodologies are far more fluid in nature. Every Agile framework emphasizes a degree of adaptability, breaking projects into phases and embracing changing requirements. Through iterations and incremental efforts, they incorporate collaboration and customer feedback, leading to continuous improvement.</a:t>
            </a:r>
          </a:p>
        </p:txBody>
      </p:sp>
    </p:spTree>
    <p:extLst>
      <p:ext uri="{BB962C8B-B14F-4D97-AF65-F5344CB8AC3E}">
        <p14:creationId xmlns:p14="http://schemas.microsoft.com/office/powerpoint/2010/main" val="2403707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circle(in)">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circle(in)">
                                      <p:cBhvr>
                                        <p:cTn id="12" dur="20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circle(in)">
                                      <p:cBhvr>
                                        <p:cTn id="17" dur="20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circle(in)">
                                      <p:cBhvr>
                                        <p:cTn id="22" dur="20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13287" y="381000"/>
            <a:ext cx="10815113" cy="5944892"/>
          </a:xfrm>
          <a:prstGeom prst="rect">
            <a:avLst/>
          </a:prstGeom>
        </p:spPr>
      </p:pic>
    </p:spTree>
    <p:extLst>
      <p:ext uri="{BB962C8B-B14F-4D97-AF65-F5344CB8AC3E}">
        <p14:creationId xmlns:p14="http://schemas.microsoft.com/office/powerpoint/2010/main" val="34901991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9875520" cy="5003800"/>
          </a:xfrm>
        </p:spPr>
        <p:txBody>
          <a:bodyPr/>
          <a:lstStyle/>
          <a:p>
            <a:r>
              <a:rPr lang="en-US" b="1" dirty="0">
                <a:solidFill>
                  <a:srgbClr val="0070C0"/>
                </a:solidFill>
              </a:rPr>
              <a:t>Advantages and Disadvantages of Agile Methodology</a:t>
            </a:r>
          </a:p>
        </p:txBody>
      </p:sp>
    </p:spTree>
    <p:extLst>
      <p:ext uri="{BB962C8B-B14F-4D97-AF65-F5344CB8AC3E}">
        <p14:creationId xmlns:p14="http://schemas.microsoft.com/office/powerpoint/2010/main" val="747070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423696853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44500" y="495300"/>
            <a:ext cx="11226800" cy="5892800"/>
          </a:xfrm>
        </p:spPr>
        <p:txBody>
          <a:bodyPr/>
          <a:lstStyle/>
          <a:p>
            <a:pPr>
              <a:buFont typeface="Wingdings" panose="05000000000000000000" pitchFamily="2" charset="2"/>
              <a:buChar char="q"/>
            </a:pPr>
            <a:r>
              <a:rPr lang="en-US" sz="4000" b="1" u="sng" dirty="0">
                <a:solidFill>
                  <a:srgbClr val="FF0000"/>
                </a:solidFill>
              </a:rPr>
              <a:t> Topics to cover</a:t>
            </a:r>
          </a:p>
          <a:p>
            <a:pPr>
              <a:buFont typeface="Wingdings" panose="05000000000000000000" pitchFamily="2" charset="2"/>
              <a:buChar char="v"/>
            </a:pPr>
            <a:r>
              <a:rPr lang="en-US" b="1" dirty="0">
                <a:solidFill>
                  <a:schemeClr val="accent4"/>
                </a:solidFill>
              </a:rPr>
              <a:t>Stakeholders Theory </a:t>
            </a:r>
          </a:p>
          <a:p>
            <a:pPr>
              <a:buFont typeface="Wingdings" panose="05000000000000000000" pitchFamily="2" charset="2"/>
              <a:buChar char="v"/>
            </a:pPr>
            <a:r>
              <a:rPr lang="en-US" b="1" dirty="0">
                <a:solidFill>
                  <a:schemeClr val="accent4"/>
                </a:solidFill>
              </a:rPr>
              <a:t> System Analyst ( Introduction, Roles &amp; Responsibilities, Skills )</a:t>
            </a:r>
          </a:p>
          <a:p>
            <a:pPr>
              <a:buFont typeface="Wingdings" panose="05000000000000000000" pitchFamily="2" charset="2"/>
              <a:buChar char="v"/>
            </a:pPr>
            <a:r>
              <a:rPr lang="en-US" b="1" dirty="0">
                <a:solidFill>
                  <a:schemeClr val="accent4"/>
                </a:solidFill>
              </a:rPr>
              <a:t>Project Manager Roles and Responsibility</a:t>
            </a:r>
          </a:p>
          <a:p>
            <a:pPr>
              <a:buFont typeface="Wingdings" panose="05000000000000000000" pitchFamily="2" charset="2"/>
              <a:buChar char="v"/>
            </a:pPr>
            <a:r>
              <a:rPr lang="en-US" b="1" dirty="0">
                <a:solidFill>
                  <a:schemeClr val="accent4"/>
                </a:solidFill>
              </a:rPr>
              <a:t> Managing the information system(IS) project </a:t>
            </a:r>
          </a:p>
          <a:p>
            <a:pPr>
              <a:buFont typeface="Wingdings" panose="05000000000000000000" pitchFamily="2" charset="2"/>
              <a:buChar char="q"/>
            </a:pPr>
            <a:endParaRPr lang="en-US" dirty="0"/>
          </a:p>
        </p:txBody>
      </p:sp>
    </p:spTree>
    <p:extLst>
      <p:ext uri="{BB962C8B-B14F-4D97-AF65-F5344CB8AC3E}">
        <p14:creationId xmlns:p14="http://schemas.microsoft.com/office/powerpoint/2010/main" val="427792193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05100" y="304800"/>
            <a:ext cx="5461000" cy="952500"/>
          </a:xfrm>
        </p:spPr>
        <p:txBody>
          <a:bodyPr>
            <a:normAutofit fontScale="90000"/>
          </a:bodyPr>
          <a:lstStyle/>
          <a:p>
            <a:pPr marL="571500" indent="-571500">
              <a:buFont typeface="Wingdings" panose="05000000000000000000" pitchFamily="2" charset="2"/>
              <a:buChar char="q"/>
            </a:pPr>
            <a:r>
              <a:rPr lang="en-US" b="1" u="sng" dirty="0">
                <a:solidFill>
                  <a:srgbClr val="0070C0"/>
                </a:solidFill>
              </a:rPr>
              <a:t>Stakeholders Theory</a:t>
            </a:r>
          </a:p>
        </p:txBody>
      </p:sp>
      <p:sp>
        <p:nvSpPr>
          <p:cNvPr id="3" name="Content Placeholder 2"/>
          <p:cNvSpPr>
            <a:spLocks noGrp="1"/>
          </p:cNvSpPr>
          <p:nvPr>
            <p:ph idx="1"/>
          </p:nvPr>
        </p:nvSpPr>
        <p:spPr>
          <a:xfrm>
            <a:off x="524564" y="1079500"/>
            <a:ext cx="11337236" cy="5461000"/>
          </a:xfrm>
        </p:spPr>
        <p:txBody>
          <a:bodyPr>
            <a:normAutofit fontScale="92500" lnSpcReduction="10000"/>
          </a:bodyPr>
          <a:lstStyle/>
          <a:p>
            <a:r>
              <a:rPr lang="en-US" b="1" dirty="0">
                <a:solidFill>
                  <a:schemeClr val="tx1">
                    <a:lumMod val="95000"/>
                    <a:lumOff val="5000"/>
                  </a:schemeClr>
                </a:solidFill>
              </a:rPr>
              <a:t>Stakeholders are individuals, groups, or entities that have an interest, influence, or investment in a project, organization, or system. </a:t>
            </a:r>
          </a:p>
          <a:p>
            <a:r>
              <a:rPr lang="en-US" b="1" dirty="0">
                <a:solidFill>
                  <a:schemeClr val="tx1">
                    <a:lumMod val="95000"/>
                    <a:lumOff val="5000"/>
                  </a:schemeClr>
                </a:solidFill>
              </a:rPr>
              <a:t>Stakeholders have varying levels of interest and involvement, and their perspectives, needs, and expectations should be considered when making decisions or implementing initiatives.</a:t>
            </a:r>
          </a:p>
          <a:p>
            <a:r>
              <a:rPr lang="en-US" b="1" dirty="0">
                <a:solidFill>
                  <a:schemeClr val="tx1">
                    <a:lumMod val="95000"/>
                    <a:lumOff val="5000"/>
                  </a:schemeClr>
                </a:solidFill>
              </a:rPr>
              <a:t>Stakeholders associated with a system can vary depending on the nature of the system, the organization, and the project. However, here is a general list of stakeholders that are commonly associated with systems:</a:t>
            </a:r>
          </a:p>
          <a:p>
            <a:pPr marL="45720" indent="0">
              <a:buNone/>
            </a:pPr>
            <a:r>
              <a:rPr lang="en-US" sz="3300" b="1" u="sng" dirty="0">
                <a:solidFill>
                  <a:srgbClr val="FF0000"/>
                </a:solidFill>
              </a:rPr>
              <a:t>1. Internal Stakeholders:</a:t>
            </a:r>
          </a:p>
          <a:p>
            <a:pPr>
              <a:buFont typeface="Wingdings" panose="05000000000000000000" pitchFamily="2" charset="2"/>
              <a:buChar char="Ø"/>
            </a:pPr>
            <a:r>
              <a:rPr lang="en-US" b="1" dirty="0">
                <a:solidFill>
                  <a:schemeClr val="tx1">
                    <a:lumMod val="95000"/>
                    <a:lumOff val="5000"/>
                  </a:schemeClr>
                </a:solidFill>
              </a:rPr>
              <a:t>Employees at various levels </a:t>
            </a:r>
            <a:r>
              <a:rPr lang="en-US" b="1" i="1" dirty="0">
                <a:solidFill>
                  <a:srgbClr val="FF0000"/>
                </a:solidFill>
              </a:rPr>
              <a:t>within an organization</a:t>
            </a:r>
            <a:r>
              <a:rPr lang="en-US" b="1" i="1" dirty="0">
                <a:solidFill>
                  <a:schemeClr val="tx1">
                    <a:lumMod val="95000"/>
                    <a:lumOff val="5000"/>
                  </a:schemeClr>
                </a:solidFill>
              </a:rPr>
              <a:t>, </a:t>
            </a:r>
            <a:r>
              <a:rPr lang="en-US" b="1" dirty="0">
                <a:solidFill>
                  <a:schemeClr val="tx1">
                    <a:lumMod val="95000"/>
                    <a:lumOff val="5000"/>
                  </a:schemeClr>
                </a:solidFill>
              </a:rPr>
              <a:t>including:</a:t>
            </a:r>
          </a:p>
          <a:p>
            <a:pPr>
              <a:buFont typeface="Wingdings" panose="05000000000000000000" pitchFamily="2" charset="2"/>
              <a:buChar char="v"/>
            </a:pPr>
            <a:r>
              <a:rPr lang="en-US" sz="2300" b="1" u="sng" dirty="0">
                <a:solidFill>
                  <a:srgbClr val="FF0000"/>
                </a:solidFill>
              </a:rPr>
              <a:t>System Analysts: </a:t>
            </a:r>
            <a:r>
              <a:rPr lang="en-US" b="1" dirty="0">
                <a:solidFill>
                  <a:schemeClr val="tx1"/>
                </a:solidFill>
              </a:rPr>
              <a:t>A systems analyst is a employee who analyzes, maintains, improves and designs systems for an organization  to solve business problems.</a:t>
            </a:r>
          </a:p>
          <a:p>
            <a:pPr>
              <a:buFont typeface="Wingdings" panose="05000000000000000000" pitchFamily="2" charset="2"/>
              <a:buChar char="v"/>
            </a:pPr>
            <a:r>
              <a:rPr lang="en-US" b="1" u="sng" dirty="0">
                <a:solidFill>
                  <a:srgbClr val="FF0000"/>
                </a:solidFill>
              </a:rPr>
              <a:t>Business Managers:</a:t>
            </a:r>
            <a:r>
              <a:rPr lang="en-US" u="sng" dirty="0">
                <a:solidFill>
                  <a:srgbClr val="FF0000"/>
                </a:solidFill>
              </a:rPr>
              <a:t> </a:t>
            </a:r>
            <a:r>
              <a:rPr lang="en-US" b="1" dirty="0">
                <a:solidFill>
                  <a:schemeClr val="tx1"/>
                </a:solidFill>
              </a:rPr>
              <a:t>Individuals responsible for the overall business strategy, decision-making, and ensuring that the system aligns with organizational goals.</a:t>
            </a:r>
          </a:p>
          <a:p>
            <a:pPr>
              <a:buFont typeface="Wingdings" panose="05000000000000000000" pitchFamily="2" charset="2"/>
              <a:buChar char="v"/>
            </a:pPr>
            <a:r>
              <a:rPr lang="en-US" b="1" u="sng" dirty="0">
                <a:solidFill>
                  <a:srgbClr val="FF0000"/>
                </a:solidFill>
              </a:rPr>
              <a:t>Project Managers: </a:t>
            </a:r>
            <a:r>
              <a:rPr lang="en-US" b="1" dirty="0">
                <a:solidFill>
                  <a:schemeClr val="tx1"/>
                </a:solidFill>
              </a:rPr>
              <a:t>Individuals responsible for planning, organizing, and managing the project’s timelines, budgets,  resources requirement(including human resource, raw materials </a:t>
            </a:r>
            <a:r>
              <a:rPr lang="en-US" b="1" dirty="0" err="1">
                <a:solidFill>
                  <a:schemeClr val="tx1"/>
                </a:solidFill>
              </a:rPr>
              <a:t>etc</a:t>
            </a:r>
            <a:r>
              <a:rPr lang="en-US" b="1" dirty="0">
                <a:solidFill>
                  <a:schemeClr val="tx1"/>
                </a:solidFill>
              </a:rPr>
              <a:t>). </a:t>
            </a:r>
            <a:br>
              <a:rPr lang="en-US" b="1" dirty="0">
                <a:solidFill>
                  <a:schemeClr val="tx1"/>
                </a:solidFill>
              </a:rPr>
            </a:br>
            <a:endParaRPr lang="en-US" b="1" dirty="0">
              <a:solidFill>
                <a:schemeClr val="tx1"/>
              </a:solidFill>
            </a:endParaRPr>
          </a:p>
        </p:txBody>
      </p:sp>
    </p:spTree>
    <p:extLst>
      <p:ext uri="{BB962C8B-B14F-4D97-AF65-F5344CB8AC3E}">
        <p14:creationId xmlns:p14="http://schemas.microsoft.com/office/powerpoint/2010/main" val="4157308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fade">
                                      <p:cBhvr>
                                        <p:cTn id="42" dur="1000"/>
                                        <p:tgtEl>
                                          <p:spTgt spid="3">
                                            <p:txEl>
                                              <p:pRg st="5" end="5"/>
                                            </p:txEl>
                                          </p:spTgt>
                                        </p:tgtEl>
                                      </p:cBhvr>
                                    </p:animEffect>
                                    <p:anim calcmode="lin" valueType="num">
                                      <p:cBhvr>
                                        <p:cTn id="4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Effect transition="in" filter="fade">
                                      <p:cBhvr>
                                        <p:cTn id="49" dur="1000"/>
                                        <p:tgtEl>
                                          <p:spTgt spid="3">
                                            <p:txEl>
                                              <p:pRg st="6" end="6"/>
                                            </p:txEl>
                                          </p:spTgt>
                                        </p:tgtEl>
                                      </p:cBhvr>
                                    </p:animEffect>
                                    <p:anim calcmode="lin" valueType="num">
                                      <p:cBhvr>
                                        <p:cTn id="50"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51"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3">
                                            <p:txEl>
                                              <p:pRg st="7" end="7"/>
                                            </p:txEl>
                                          </p:spTgt>
                                        </p:tgtEl>
                                        <p:attrNameLst>
                                          <p:attrName>style.visibility</p:attrName>
                                        </p:attrNameLst>
                                      </p:cBhvr>
                                      <p:to>
                                        <p:strVal val="visible"/>
                                      </p:to>
                                    </p:set>
                                    <p:animEffect transition="in" filter="fade">
                                      <p:cBhvr>
                                        <p:cTn id="56" dur="1000"/>
                                        <p:tgtEl>
                                          <p:spTgt spid="3">
                                            <p:txEl>
                                              <p:pRg st="7" end="7"/>
                                            </p:txEl>
                                          </p:spTgt>
                                        </p:tgtEl>
                                      </p:cBhvr>
                                    </p:animEffect>
                                    <p:anim calcmode="lin" valueType="num">
                                      <p:cBhvr>
                                        <p:cTn id="57"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58"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44500" y="406400"/>
            <a:ext cx="11404600" cy="6070600"/>
          </a:xfrm>
        </p:spPr>
        <p:txBody>
          <a:bodyPr>
            <a:normAutofit/>
          </a:bodyPr>
          <a:lstStyle/>
          <a:p>
            <a:pPr>
              <a:buFont typeface="Wingdings" panose="05000000000000000000" pitchFamily="2" charset="2"/>
              <a:buChar char="v"/>
            </a:pPr>
            <a:r>
              <a:rPr lang="en-US" b="1" dirty="0">
                <a:solidFill>
                  <a:srgbClr val="0070C0"/>
                </a:solidFill>
                <a:latin typeface="Söhne"/>
              </a:rPr>
              <a:t>Developers/Programmers: </a:t>
            </a:r>
            <a:r>
              <a:rPr lang="en-US" dirty="0">
                <a:solidFill>
                  <a:srgbClr val="374151"/>
                </a:solidFill>
                <a:latin typeface="Söhne"/>
              </a:rPr>
              <a:t>Individuals responsible for writing code and implementing the system according to the specifications provided.</a:t>
            </a:r>
          </a:p>
          <a:p>
            <a:pPr>
              <a:buFont typeface="Wingdings" panose="05000000000000000000" pitchFamily="2" charset="2"/>
              <a:buChar char="v"/>
            </a:pPr>
            <a:r>
              <a:rPr lang="en-US" b="1" dirty="0">
                <a:solidFill>
                  <a:srgbClr val="0070C0"/>
                </a:solidFill>
                <a:latin typeface="Söhne"/>
              </a:rPr>
              <a:t>Designers: </a:t>
            </a:r>
            <a:r>
              <a:rPr lang="en-US" dirty="0">
                <a:solidFill>
                  <a:srgbClr val="374151"/>
                </a:solidFill>
                <a:latin typeface="Söhne"/>
              </a:rPr>
              <a:t>Individuals who create the user interface (UI) and user experience (UX) design of the system, ensuring it is user-friendly and visually appealing.</a:t>
            </a:r>
          </a:p>
          <a:p>
            <a:pPr>
              <a:buFont typeface="Wingdings" panose="05000000000000000000" pitchFamily="2" charset="2"/>
              <a:buChar char="v"/>
            </a:pPr>
            <a:r>
              <a:rPr lang="en-US" b="1" dirty="0">
                <a:solidFill>
                  <a:srgbClr val="0070C0"/>
                </a:solidFill>
                <a:latin typeface="Söhne"/>
              </a:rPr>
              <a:t>Quality Assurance/Testers: </a:t>
            </a:r>
            <a:r>
              <a:rPr lang="en-US" dirty="0">
                <a:solidFill>
                  <a:srgbClr val="374151"/>
                </a:solidFill>
                <a:latin typeface="Söhne"/>
              </a:rPr>
              <a:t>Individuals who test the system to identify and report any defects, ensuring that it functions correctly and meets the specified requirements.</a:t>
            </a:r>
          </a:p>
          <a:p>
            <a:pPr>
              <a:buFont typeface="Wingdings" panose="05000000000000000000" pitchFamily="2" charset="2"/>
              <a:buChar char="v"/>
            </a:pPr>
            <a:r>
              <a:rPr lang="en-US" sz="2400" b="1" dirty="0">
                <a:solidFill>
                  <a:srgbClr val="0070C0"/>
                </a:solidFill>
              </a:rPr>
              <a:t>Database Administrators (DBAs</a:t>
            </a:r>
            <a:r>
              <a:rPr lang="en-US" sz="2400" b="1" dirty="0">
                <a:solidFill>
                  <a:schemeClr val="tx1">
                    <a:lumMod val="95000"/>
                    <a:lumOff val="5000"/>
                  </a:schemeClr>
                </a:solidFill>
              </a:rPr>
              <a:t>):</a:t>
            </a:r>
            <a:r>
              <a:rPr lang="en-US" sz="2400" dirty="0">
                <a:solidFill>
                  <a:schemeClr val="tx1">
                    <a:lumMod val="95000"/>
                    <a:lumOff val="5000"/>
                  </a:schemeClr>
                </a:solidFill>
              </a:rPr>
              <a:t> Professionals responsible for designing, maintaining, and securing the system's database infrastructure.</a:t>
            </a:r>
          </a:p>
          <a:p>
            <a:pPr>
              <a:buFont typeface="Wingdings" panose="05000000000000000000" pitchFamily="2" charset="2"/>
              <a:buChar char="v"/>
            </a:pPr>
            <a:r>
              <a:rPr lang="en-US" sz="2400" b="1" dirty="0">
                <a:solidFill>
                  <a:srgbClr val="0070C0"/>
                </a:solidFill>
              </a:rPr>
              <a:t>Network Administrators: </a:t>
            </a:r>
            <a:r>
              <a:rPr lang="en-US" sz="2400" dirty="0">
                <a:solidFill>
                  <a:schemeClr val="tx1">
                    <a:lumMod val="95000"/>
                    <a:lumOff val="5000"/>
                  </a:schemeClr>
                </a:solidFill>
              </a:rPr>
              <a:t>Individuals responsible for managing the network infrastructure that supports the system's communication and connectivity.</a:t>
            </a:r>
          </a:p>
          <a:p>
            <a:pPr>
              <a:buFont typeface="Wingdings" panose="05000000000000000000" pitchFamily="2" charset="2"/>
              <a:buChar char="v"/>
            </a:pPr>
            <a:r>
              <a:rPr lang="en-US" sz="2400" b="1" dirty="0">
                <a:solidFill>
                  <a:srgbClr val="0070C0"/>
                </a:solidFill>
              </a:rPr>
              <a:t>Security Specialists:</a:t>
            </a:r>
            <a:r>
              <a:rPr lang="en-US" sz="2400" dirty="0">
                <a:solidFill>
                  <a:srgbClr val="0070C0"/>
                </a:solidFill>
              </a:rPr>
              <a:t> </a:t>
            </a:r>
            <a:r>
              <a:rPr lang="en-US" sz="2400" dirty="0">
                <a:solidFill>
                  <a:schemeClr val="tx1">
                    <a:lumMod val="95000"/>
                    <a:lumOff val="5000"/>
                  </a:schemeClr>
                </a:solidFill>
              </a:rPr>
              <a:t>Individuals who ensure the system's security by identifying vulnerabilities and implementing measures to protect against data breaches and cyberattacks.</a:t>
            </a:r>
            <a:br>
              <a:rPr lang="en-US" dirty="0">
                <a:solidFill>
                  <a:schemeClr val="tx1">
                    <a:lumMod val="95000"/>
                    <a:lumOff val="5000"/>
                  </a:schemeClr>
                </a:solidFill>
              </a:rPr>
            </a:br>
            <a:endParaRPr lang="en-US" dirty="0">
              <a:solidFill>
                <a:schemeClr val="tx1">
                  <a:lumMod val="95000"/>
                  <a:lumOff val="5000"/>
                </a:schemeClr>
              </a:solidFill>
              <a:latin typeface="Söhne"/>
            </a:endParaRPr>
          </a:p>
          <a:p>
            <a:endParaRPr lang="en-US" dirty="0"/>
          </a:p>
        </p:txBody>
      </p:sp>
    </p:spTree>
    <p:extLst>
      <p:ext uri="{BB962C8B-B14F-4D97-AF65-F5344CB8AC3E}">
        <p14:creationId xmlns:p14="http://schemas.microsoft.com/office/powerpoint/2010/main" val="326259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fade">
                                      <p:cBhvr>
                                        <p:cTn id="42" dur="1000"/>
                                        <p:tgtEl>
                                          <p:spTgt spid="3">
                                            <p:txEl>
                                              <p:pRg st="5" end="5"/>
                                            </p:txEl>
                                          </p:spTgt>
                                        </p:tgtEl>
                                      </p:cBhvr>
                                    </p:animEffect>
                                    <p:anim calcmode="lin" valueType="num">
                                      <p:cBhvr>
                                        <p:cTn id="4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30200" y="419100"/>
            <a:ext cx="11544300" cy="6096000"/>
          </a:xfrm>
        </p:spPr>
        <p:txBody>
          <a:bodyPr>
            <a:normAutofit/>
          </a:bodyPr>
          <a:lstStyle/>
          <a:p>
            <a:pPr>
              <a:buFont typeface="Wingdings" panose="05000000000000000000" pitchFamily="2" charset="2"/>
              <a:buChar char="v"/>
            </a:pPr>
            <a:r>
              <a:rPr lang="en-US" b="1" dirty="0">
                <a:solidFill>
                  <a:srgbClr val="0070C0"/>
                </a:solidFill>
                <a:latin typeface="Söhne"/>
              </a:rPr>
              <a:t>Procurement Team: A </a:t>
            </a:r>
            <a:r>
              <a:rPr lang="en-US" b="1" dirty="0">
                <a:solidFill>
                  <a:schemeClr val="tx1"/>
                </a:solidFill>
              </a:rPr>
              <a:t>group of professionals, dedicated to finding and acquiring goods and services(including hardware, software requirement) for an organization at the best possible price.</a:t>
            </a:r>
            <a:endParaRPr lang="en-US" b="1" dirty="0">
              <a:solidFill>
                <a:schemeClr val="tx1"/>
              </a:solidFill>
              <a:latin typeface="Söhne"/>
            </a:endParaRPr>
          </a:p>
          <a:p>
            <a:pPr>
              <a:buFont typeface="Wingdings" panose="05000000000000000000" pitchFamily="2" charset="2"/>
              <a:buChar char="v"/>
            </a:pPr>
            <a:r>
              <a:rPr lang="en-US" b="1" dirty="0">
                <a:solidFill>
                  <a:srgbClr val="0070C0"/>
                </a:solidFill>
                <a:latin typeface="Söhne"/>
              </a:rPr>
              <a:t>Training Specialists: </a:t>
            </a:r>
            <a:r>
              <a:rPr lang="en-US" b="1" dirty="0">
                <a:solidFill>
                  <a:srgbClr val="374151"/>
                </a:solidFill>
                <a:latin typeface="Söhne"/>
              </a:rPr>
              <a:t>Individuals who design and deliver training programs for end-users to effectively use the system.</a:t>
            </a:r>
          </a:p>
          <a:p>
            <a:pPr>
              <a:buFont typeface="Wingdings" panose="05000000000000000000" pitchFamily="2" charset="2"/>
              <a:buChar char="v"/>
            </a:pPr>
            <a:r>
              <a:rPr lang="en-US" sz="2400" b="1" dirty="0">
                <a:solidFill>
                  <a:srgbClr val="0070C0"/>
                </a:solidFill>
              </a:rPr>
              <a:t>Support and Helpdesk Staff:</a:t>
            </a:r>
            <a:r>
              <a:rPr lang="en-US" sz="2400" dirty="0">
                <a:solidFill>
                  <a:srgbClr val="0070C0"/>
                </a:solidFill>
              </a:rPr>
              <a:t> </a:t>
            </a:r>
            <a:r>
              <a:rPr lang="en-US" sz="2400" b="1" dirty="0">
                <a:solidFill>
                  <a:schemeClr val="tx1"/>
                </a:solidFill>
              </a:rPr>
              <a:t>Individuals who provide technical support, troubleshooting, and assistance to end-users in case they encounter issues with the system.</a:t>
            </a:r>
          </a:p>
        </p:txBody>
      </p:sp>
    </p:spTree>
    <p:extLst>
      <p:ext uri="{BB962C8B-B14F-4D97-AF65-F5344CB8AC3E}">
        <p14:creationId xmlns:p14="http://schemas.microsoft.com/office/powerpoint/2010/main" val="1011499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dow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down)">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317500"/>
            <a:ext cx="11595100" cy="6197600"/>
          </a:xfrm>
        </p:spPr>
        <p:txBody>
          <a:bodyPr>
            <a:normAutofit/>
          </a:bodyPr>
          <a:lstStyle/>
          <a:p>
            <a:pPr marL="45720" indent="0">
              <a:buNone/>
            </a:pPr>
            <a:r>
              <a:rPr lang="en-US" sz="4600" b="1" u="sng" dirty="0">
                <a:solidFill>
                  <a:srgbClr val="FF0000"/>
                </a:solidFill>
              </a:rPr>
              <a:t>2. External Stakeholders:</a:t>
            </a:r>
          </a:p>
          <a:p>
            <a:pPr>
              <a:buFont typeface="Wingdings" panose="05000000000000000000" pitchFamily="2" charset="2"/>
              <a:buChar char="v"/>
            </a:pPr>
            <a:r>
              <a:rPr lang="en-US" b="1" dirty="0">
                <a:solidFill>
                  <a:srgbClr val="0070C0"/>
                </a:solidFill>
              </a:rPr>
              <a:t>Customers/Clients:</a:t>
            </a:r>
            <a:r>
              <a:rPr lang="en-US" dirty="0">
                <a:solidFill>
                  <a:srgbClr val="0070C0"/>
                </a:solidFill>
              </a:rPr>
              <a:t> C</a:t>
            </a:r>
            <a:r>
              <a:rPr lang="en-US" b="1" dirty="0">
                <a:solidFill>
                  <a:schemeClr val="tx1"/>
                </a:solidFill>
              </a:rPr>
              <a:t>ustomers or clients are important stakeholders who use the system's services or products.</a:t>
            </a:r>
          </a:p>
          <a:p>
            <a:pPr>
              <a:buFont typeface="Wingdings" panose="05000000000000000000" pitchFamily="2" charset="2"/>
              <a:buChar char="v"/>
            </a:pPr>
            <a:r>
              <a:rPr lang="en-US" b="1" dirty="0">
                <a:solidFill>
                  <a:srgbClr val="0070C0"/>
                </a:solidFill>
              </a:rPr>
              <a:t>Vendors/Suppliers:  </a:t>
            </a:r>
            <a:r>
              <a:rPr lang="en-US" b="1" dirty="0">
                <a:solidFill>
                  <a:schemeClr val="tx1"/>
                </a:solidFill>
              </a:rPr>
              <a:t>vendors or suppliers provide products, services, or integrations that contribute to the system's functionality.</a:t>
            </a:r>
            <a:endParaRPr lang="en-US" dirty="0"/>
          </a:p>
          <a:p>
            <a:pPr>
              <a:buFont typeface="Wingdings" panose="05000000000000000000" pitchFamily="2" charset="2"/>
              <a:buChar char="v"/>
            </a:pPr>
            <a:r>
              <a:rPr lang="en-US" b="1" dirty="0">
                <a:solidFill>
                  <a:srgbClr val="0070C0"/>
                </a:solidFill>
              </a:rPr>
              <a:t>Partners and Collaborators:</a:t>
            </a:r>
          </a:p>
          <a:p>
            <a:pPr>
              <a:buFont typeface="Wingdings" panose="05000000000000000000" pitchFamily="2" charset="2"/>
              <a:buChar char="v"/>
            </a:pPr>
            <a:r>
              <a:rPr lang="en-US" b="1" dirty="0">
                <a:solidFill>
                  <a:srgbClr val="0070C0"/>
                </a:solidFill>
              </a:rPr>
              <a:t>Competitors: </a:t>
            </a:r>
            <a:r>
              <a:rPr lang="en-US" b="1" dirty="0">
                <a:solidFill>
                  <a:schemeClr val="tx1"/>
                </a:solidFill>
              </a:rPr>
              <a:t>Rival organizations or entities that might be affected by the organization's activities or decisions.</a:t>
            </a:r>
          </a:p>
          <a:p>
            <a:pPr>
              <a:buFont typeface="Wingdings" panose="05000000000000000000" pitchFamily="2" charset="2"/>
              <a:buChar char="v"/>
            </a:pPr>
            <a:r>
              <a:rPr lang="en-US" b="1" dirty="0">
                <a:solidFill>
                  <a:srgbClr val="0070C0"/>
                </a:solidFill>
              </a:rPr>
              <a:t>Media and Public Relations: </a:t>
            </a:r>
            <a:r>
              <a:rPr lang="en-US" b="1" dirty="0">
                <a:solidFill>
                  <a:schemeClr val="tx1"/>
                </a:solidFill>
              </a:rPr>
              <a:t>Media outlets(Broadcasting Channels), journalists, and public relations professionals who shape public perception and opinion.</a:t>
            </a:r>
          </a:p>
          <a:p>
            <a:pPr>
              <a:buFont typeface="Wingdings" panose="05000000000000000000" pitchFamily="2" charset="2"/>
              <a:buChar char="v"/>
            </a:pPr>
            <a:r>
              <a:rPr lang="en-US" b="1" dirty="0">
                <a:solidFill>
                  <a:srgbClr val="0070C0"/>
                </a:solidFill>
              </a:rPr>
              <a:t>Advocacy Groups:</a:t>
            </a:r>
            <a:r>
              <a:rPr lang="en-US" dirty="0">
                <a:solidFill>
                  <a:srgbClr val="0070C0"/>
                </a:solidFill>
              </a:rPr>
              <a:t> </a:t>
            </a:r>
            <a:r>
              <a:rPr lang="en-US" b="1" dirty="0">
                <a:solidFill>
                  <a:schemeClr val="tx1"/>
                </a:solidFill>
              </a:rPr>
              <a:t>It may be Non-governmental organizations (NGOs), community groups, or associations that advocate for specific causes or interests.</a:t>
            </a:r>
          </a:p>
          <a:p>
            <a:endParaRPr lang="en-US" dirty="0"/>
          </a:p>
          <a:p>
            <a:endParaRPr lang="en-US" dirty="0"/>
          </a:p>
        </p:txBody>
      </p:sp>
    </p:spTree>
    <p:extLst>
      <p:ext uri="{BB962C8B-B14F-4D97-AF65-F5344CB8AC3E}">
        <p14:creationId xmlns:p14="http://schemas.microsoft.com/office/powerpoint/2010/main" val="3285231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06400" y="381000"/>
            <a:ext cx="10985500" cy="5981700"/>
          </a:xfrm>
        </p:spPr>
        <p:txBody>
          <a:bodyPr/>
          <a:lstStyle/>
          <a:p>
            <a:pPr>
              <a:buFont typeface="Wingdings" panose="05000000000000000000" pitchFamily="2" charset="2"/>
              <a:buChar char="v"/>
            </a:pPr>
            <a:r>
              <a:rPr lang="en-US" b="1" dirty="0">
                <a:solidFill>
                  <a:srgbClr val="0070C0"/>
                </a:solidFill>
                <a:latin typeface="Söhne"/>
              </a:rPr>
              <a:t>Investors/Shareholders: </a:t>
            </a:r>
          </a:p>
          <a:p>
            <a:pPr marL="45720" indent="0">
              <a:buNone/>
            </a:pPr>
            <a:r>
              <a:rPr lang="en-US" b="1" dirty="0">
                <a:solidFill>
                  <a:schemeClr val="tx1"/>
                </a:solidFill>
                <a:latin typeface="Söhne"/>
              </a:rPr>
              <a:t>Individuals or groups who have a financial interest in the organization's success.</a:t>
            </a:r>
          </a:p>
          <a:p>
            <a:pPr marL="45720" indent="0">
              <a:buNone/>
            </a:pPr>
            <a:r>
              <a:rPr lang="en-US" b="1" dirty="0">
                <a:solidFill>
                  <a:schemeClr val="tx1"/>
                </a:solidFill>
                <a:latin typeface="Söhne"/>
              </a:rPr>
              <a:t> </a:t>
            </a:r>
            <a:r>
              <a:rPr lang="en-US" b="1" dirty="0">
                <a:solidFill>
                  <a:schemeClr val="accent1">
                    <a:lumMod val="60000"/>
                    <a:lumOff val="40000"/>
                  </a:schemeClr>
                </a:solidFill>
                <a:latin typeface="Söhne"/>
              </a:rPr>
              <a:t>or</a:t>
            </a:r>
          </a:p>
          <a:p>
            <a:pPr marL="45720" indent="0">
              <a:buNone/>
            </a:pPr>
            <a:r>
              <a:rPr lang="en-US" b="1" dirty="0">
                <a:solidFill>
                  <a:schemeClr val="tx1"/>
                </a:solidFill>
                <a:latin typeface="Söhne"/>
              </a:rPr>
              <a:t> </a:t>
            </a:r>
            <a:r>
              <a:rPr lang="en-US" b="1" dirty="0">
                <a:solidFill>
                  <a:schemeClr val="tx1"/>
                </a:solidFill>
              </a:rPr>
              <a:t>Individuals, groups, or institutions that provide financial support, loans, or investments to the organization.</a:t>
            </a:r>
            <a:endParaRPr lang="en-US" b="1" dirty="0">
              <a:solidFill>
                <a:schemeClr val="tx1"/>
              </a:solidFill>
              <a:latin typeface="Söhne"/>
            </a:endParaRPr>
          </a:p>
          <a:p>
            <a:pPr marL="45720" indent="0">
              <a:buNone/>
            </a:pPr>
            <a:endParaRPr lang="en-US" dirty="0"/>
          </a:p>
        </p:txBody>
      </p:sp>
    </p:spTree>
    <p:extLst>
      <p:ext uri="{BB962C8B-B14F-4D97-AF65-F5344CB8AC3E}">
        <p14:creationId xmlns:p14="http://schemas.microsoft.com/office/powerpoint/2010/main" val="3427707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19300" y="285750"/>
            <a:ext cx="6845300" cy="5935264"/>
          </a:xfrm>
        </p:spPr>
      </p:pic>
    </p:spTree>
    <p:extLst>
      <p:ext uri="{BB962C8B-B14F-4D97-AF65-F5344CB8AC3E}">
        <p14:creationId xmlns:p14="http://schemas.microsoft.com/office/powerpoint/2010/main" val="3473900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8300" y="419100"/>
            <a:ext cx="11557000" cy="787400"/>
          </a:xfrm>
        </p:spPr>
        <p:txBody>
          <a:bodyPr>
            <a:noAutofit/>
          </a:bodyPr>
          <a:lstStyle/>
          <a:p>
            <a:pPr marL="571500" indent="-571500">
              <a:buFont typeface="Wingdings" panose="05000000000000000000" pitchFamily="2" charset="2"/>
              <a:buChar char="q"/>
            </a:pPr>
            <a:r>
              <a:rPr lang="en-US" sz="2800" b="1" u="sng" dirty="0">
                <a:solidFill>
                  <a:srgbClr val="FF0000"/>
                </a:solidFill>
              </a:rPr>
              <a:t> System Analyst ( Introduction, Roles &amp; Responsibilities, Skills )</a:t>
            </a:r>
            <a:br>
              <a:rPr lang="en-US" sz="2800" b="1" u="sng" dirty="0">
                <a:solidFill>
                  <a:srgbClr val="FF0000"/>
                </a:solidFill>
              </a:rPr>
            </a:br>
            <a:endParaRPr lang="en-US" sz="2800" b="1" u="sng" dirty="0">
              <a:solidFill>
                <a:srgbClr val="FF0000"/>
              </a:solidFill>
            </a:endParaRPr>
          </a:p>
        </p:txBody>
      </p:sp>
      <p:sp>
        <p:nvSpPr>
          <p:cNvPr id="3" name="Content Placeholder 2"/>
          <p:cNvSpPr>
            <a:spLocks noGrp="1"/>
          </p:cNvSpPr>
          <p:nvPr>
            <p:ph idx="1"/>
          </p:nvPr>
        </p:nvSpPr>
        <p:spPr>
          <a:xfrm>
            <a:off x="508000" y="1066800"/>
            <a:ext cx="11417300" cy="5448300"/>
          </a:xfrm>
        </p:spPr>
        <p:txBody>
          <a:bodyPr/>
          <a:lstStyle/>
          <a:p>
            <a:pPr>
              <a:buFont typeface="Wingdings" panose="05000000000000000000" pitchFamily="2" charset="2"/>
              <a:buChar char="Ø"/>
            </a:pPr>
            <a:r>
              <a:rPr lang="en-US" dirty="0">
                <a:solidFill>
                  <a:schemeClr val="tx1">
                    <a:lumMod val="65000"/>
                    <a:lumOff val="35000"/>
                  </a:schemeClr>
                </a:solidFill>
              </a:rPr>
              <a:t>A systems analyst is a </a:t>
            </a:r>
            <a:r>
              <a:rPr lang="en-US" b="1" dirty="0">
                <a:solidFill>
                  <a:schemeClr val="tx1">
                    <a:lumMod val="65000"/>
                    <a:lumOff val="35000"/>
                  </a:schemeClr>
                </a:solidFill>
              </a:rPr>
              <a:t>employee who analyzes, maintains, improves and designs information systems for</a:t>
            </a:r>
            <a:r>
              <a:rPr lang="en-US" dirty="0">
                <a:solidFill>
                  <a:schemeClr val="tx1">
                    <a:lumMod val="65000"/>
                    <a:lumOff val="35000"/>
                  </a:schemeClr>
                </a:solidFill>
              </a:rPr>
              <a:t> an organization </a:t>
            </a:r>
            <a:r>
              <a:rPr lang="en-US" b="1" dirty="0">
                <a:solidFill>
                  <a:schemeClr val="tx1">
                    <a:lumMod val="65000"/>
                    <a:lumOff val="35000"/>
                  </a:schemeClr>
                </a:solidFill>
              </a:rPr>
              <a:t> to solve business problems using information</a:t>
            </a:r>
            <a:r>
              <a:rPr lang="en-US" dirty="0">
                <a:solidFill>
                  <a:schemeClr val="tx1">
                    <a:lumMod val="65000"/>
                    <a:lumOff val="35000"/>
                  </a:schemeClr>
                </a:solidFill>
              </a:rPr>
              <a:t> technology.</a:t>
            </a:r>
          </a:p>
          <a:p>
            <a:pPr>
              <a:buFont typeface="Wingdings" panose="05000000000000000000" pitchFamily="2" charset="2"/>
              <a:buChar char="Ø"/>
            </a:pPr>
            <a:r>
              <a:rPr lang="en-US" b="1" dirty="0">
                <a:solidFill>
                  <a:schemeClr val="tx1">
                    <a:lumMod val="65000"/>
                    <a:lumOff val="35000"/>
                  </a:schemeClr>
                </a:solidFill>
              </a:rPr>
              <a:t>A systems analyst is an IT professional who works on organization to ensure that systems, infrastructures are functioning as effectively and efficiently as possible. </a:t>
            </a:r>
          </a:p>
          <a:p>
            <a:pPr marL="45720" indent="0">
              <a:buNone/>
            </a:pPr>
            <a:endParaRPr lang="en-US" dirty="0"/>
          </a:p>
        </p:txBody>
      </p:sp>
      <p:pic>
        <p:nvPicPr>
          <p:cNvPr id="4" name="Picture 3"/>
          <p:cNvPicPr>
            <a:picLocks noChangeAspect="1"/>
          </p:cNvPicPr>
          <p:nvPr/>
        </p:nvPicPr>
        <p:blipFill>
          <a:blip r:embed="rId2"/>
          <a:stretch>
            <a:fillRect/>
          </a:stretch>
        </p:blipFill>
        <p:spPr>
          <a:xfrm>
            <a:off x="3241306" y="2506256"/>
            <a:ext cx="6191709" cy="4008844"/>
          </a:xfrm>
          <a:prstGeom prst="rect">
            <a:avLst/>
          </a:prstGeom>
        </p:spPr>
      </p:pic>
    </p:spTree>
    <p:extLst>
      <p:ext uri="{BB962C8B-B14F-4D97-AF65-F5344CB8AC3E}">
        <p14:creationId xmlns:p14="http://schemas.microsoft.com/office/powerpoint/2010/main" val="2420341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barn(inVertical)">
                                      <p:cBhvr>
                                        <p:cTn id="1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79400" y="279400"/>
            <a:ext cx="11620500" cy="6489700"/>
          </a:xfrm>
        </p:spPr>
        <p:txBody>
          <a:bodyPr>
            <a:normAutofit fontScale="77500" lnSpcReduction="20000"/>
          </a:bodyPr>
          <a:lstStyle/>
          <a:p>
            <a:pPr>
              <a:buFont typeface="Wingdings" panose="05000000000000000000" pitchFamily="2" charset="2"/>
              <a:buChar char="v"/>
            </a:pPr>
            <a:r>
              <a:rPr lang="en-US" sz="5100" b="1" u="sng" dirty="0">
                <a:solidFill>
                  <a:srgbClr val="FF0000"/>
                </a:solidFill>
              </a:rPr>
              <a:t>Government  System</a:t>
            </a:r>
            <a:r>
              <a:rPr lang="en-US" sz="5100" u="sng" dirty="0">
                <a:solidFill>
                  <a:srgbClr val="FF0000"/>
                </a:solidFill>
              </a:rPr>
              <a:t>: </a:t>
            </a:r>
          </a:p>
          <a:p>
            <a:pPr>
              <a:buFont typeface="Wingdings" panose="05000000000000000000" pitchFamily="2" charset="2"/>
              <a:buChar char="Ø"/>
            </a:pPr>
            <a:r>
              <a:rPr lang="en-US" b="1" dirty="0">
                <a:solidFill>
                  <a:schemeClr val="tx1">
                    <a:lumMod val="85000"/>
                    <a:lumOff val="15000"/>
                  </a:schemeClr>
                </a:solidFill>
              </a:rPr>
              <a:t>A government system can be seen as a complex and large-scale system that involves various interconnected components, processes, and actors working together to manage a country or a political entity.</a:t>
            </a:r>
          </a:p>
          <a:p>
            <a:pPr>
              <a:buFont typeface="Wingdings" panose="05000000000000000000" pitchFamily="2" charset="2"/>
              <a:buChar char="q"/>
            </a:pPr>
            <a:r>
              <a:rPr lang="en-US" sz="3800" b="1" dirty="0">
                <a:solidFill>
                  <a:srgbClr val="FF0000"/>
                </a:solidFill>
              </a:rPr>
              <a:t>Components of Government System:</a:t>
            </a:r>
          </a:p>
          <a:p>
            <a:pPr>
              <a:buFont typeface="Wingdings" panose="05000000000000000000" pitchFamily="2" charset="2"/>
              <a:buChar char="v"/>
            </a:pPr>
            <a:r>
              <a:rPr lang="en-US" b="1" dirty="0">
                <a:solidFill>
                  <a:srgbClr val="00B050"/>
                </a:solidFill>
              </a:rPr>
              <a:t>Legislative Branch: </a:t>
            </a:r>
            <a:r>
              <a:rPr lang="en-US" b="1" dirty="0">
                <a:solidFill>
                  <a:schemeClr val="tx1">
                    <a:lumMod val="95000"/>
                    <a:lumOff val="5000"/>
                  </a:schemeClr>
                </a:solidFill>
              </a:rPr>
              <a:t>Law making branch of a government ,Makes laws and policies.</a:t>
            </a:r>
          </a:p>
          <a:p>
            <a:pPr>
              <a:buFont typeface="Wingdings" panose="05000000000000000000" pitchFamily="2" charset="2"/>
              <a:buChar char="v"/>
            </a:pPr>
            <a:r>
              <a:rPr lang="en-US" b="1" dirty="0">
                <a:solidFill>
                  <a:srgbClr val="00B050"/>
                </a:solidFill>
              </a:rPr>
              <a:t>Executive Branch</a:t>
            </a:r>
            <a:r>
              <a:rPr lang="en-US" b="1" dirty="0">
                <a:solidFill>
                  <a:schemeClr val="tx1">
                    <a:lumMod val="95000"/>
                    <a:lumOff val="5000"/>
                  </a:schemeClr>
                </a:solidFill>
              </a:rPr>
              <a:t>: responsible for implementing laws and manages government operations. It is headed/directed by the president, prime minister, or a similar position, depending on the country's political structure.</a:t>
            </a:r>
          </a:p>
          <a:p>
            <a:pPr>
              <a:buFont typeface="Wingdings" panose="05000000000000000000" pitchFamily="2" charset="2"/>
              <a:buChar char="v"/>
            </a:pPr>
            <a:r>
              <a:rPr lang="en-US" b="1" dirty="0">
                <a:solidFill>
                  <a:srgbClr val="00B050"/>
                </a:solidFill>
              </a:rPr>
              <a:t>Judicial Branch: </a:t>
            </a:r>
            <a:r>
              <a:rPr lang="en-US" b="1" dirty="0">
                <a:solidFill>
                  <a:schemeClr val="tx1">
                    <a:lumMod val="95000"/>
                    <a:lumOff val="5000"/>
                  </a:schemeClr>
                </a:solidFill>
              </a:rPr>
              <a:t>Interprets laws and ensures justice. It consists of courts and judges who resolve legal disputes and ensure that the laws are followed correctly.</a:t>
            </a:r>
          </a:p>
          <a:p>
            <a:pPr>
              <a:buFont typeface="Wingdings" panose="05000000000000000000" pitchFamily="2" charset="2"/>
              <a:buChar char="v"/>
            </a:pPr>
            <a:r>
              <a:rPr lang="en-US" b="1" dirty="0">
                <a:solidFill>
                  <a:srgbClr val="00B050"/>
                </a:solidFill>
              </a:rPr>
              <a:t>Bureaucracy</a:t>
            </a:r>
            <a:r>
              <a:rPr lang="en-US" b="1" dirty="0">
                <a:solidFill>
                  <a:schemeClr val="tx1">
                    <a:lumMod val="95000"/>
                    <a:lumOff val="5000"/>
                  </a:schemeClr>
                </a:solidFill>
              </a:rPr>
              <a:t>: Bureaucracy refers to the administrative where government officials, public servants, and administrative staff who help carry out the day-to-day functions of the government. They work in various ministries and departments, such as education, health, and finance to implements laws, policies, and programs.</a:t>
            </a:r>
          </a:p>
          <a:p>
            <a:pPr>
              <a:buFont typeface="Wingdings" panose="05000000000000000000" pitchFamily="2" charset="2"/>
              <a:buChar char="v"/>
            </a:pPr>
            <a:r>
              <a:rPr lang="en-US" b="1" dirty="0">
                <a:solidFill>
                  <a:srgbClr val="00B050"/>
                </a:solidFill>
              </a:rPr>
              <a:t>Public Services Commission: </a:t>
            </a:r>
            <a:r>
              <a:rPr lang="en-US" b="1" dirty="0">
                <a:solidFill>
                  <a:schemeClr val="tx1">
                    <a:lumMod val="95000"/>
                    <a:lumOff val="5000"/>
                  </a:schemeClr>
                </a:solidFill>
              </a:rPr>
              <a:t>The Public Service Commission (</a:t>
            </a:r>
            <a:r>
              <a:rPr lang="en-US" b="1" dirty="0" err="1">
                <a:solidFill>
                  <a:schemeClr val="tx1">
                    <a:lumMod val="95000"/>
                    <a:lumOff val="5000"/>
                  </a:schemeClr>
                </a:solidFill>
              </a:rPr>
              <a:t>Lok</a:t>
            </a:r>
            <a:r>
              <a:rPr lang="en-US" b="1" dirty="0">
                <a:solidFill>
                  <a:schemeClr val="tx1">
                    <a:lumMod val="95000"/>
                    <a:lumOff val="5000"/>
                  </a:schemeClr>
                </a:solidFill>
              </a:rPr>
              <a:t> </a:t>
            </a:r>
            <a:r>
              <a:rPr lang="en-US" b="1" dirty="0" err="1">
                <a:solidFill>
                  <a:schemeClr val="tx1">
                    <a:lumMod val="95000"/>
                    <a:lumOff val="5000"/>
                  </a:schemeClr>
                </a:solidFill>
              </a:rPr>
              <a:t>Sewa</a:t>
            </a:r>
            <a:r>
              <a:rPr lang="en-US" b="1" dirty="0">
                <a:solidFill>
                  <a:schemeClr val="tx1">
                    <a:lumMod val="95000"/>
                    <a:lumOff val="5000"/>
                  </a:schemeClr>
                </a:solidFill>
              </a:rPr>
              <a:t> </a:t>
            </a:r>
            <a:r>
              <a:rPr lang="en-US" b="1" dirty="0" err="1">
                <a:solidFill>
                  <a:schemeClr val="tx1">
                    <a:lumMod val="95000"/>
                    <a:lumOff val="5000"/>
                  </a:schemeClr>
                </a:solidFill>
              </a:rPr>
              <a:t>Aayog</a:t>
            </a:r>
            <a:r>
              <a:rPr lang="en-US" b="1" dirty="0">
                <a:solidFill>
                  <a:schemeClr val="tx1">
                    <a:lumMod val="95000"/>
                    <a:lumOff val="5000"/>
                  </a:schemeClr>
                </a:solidFill>
              </a:rPr>
              <a:t>) is a constitutional body in Nepal that is responsible for recruiting, selecting, and appointing civil servants for various government positions.</a:t>
            </a:r>
          </a:p>
          <a:p>
            <a:pPr>
              <a:buFont typeface="Wingdings" panose="05000000000000000000" pitchFamily="2" charset="2"/>
              <a:buChar char="v"/>
            </a:pPr>
            <a:r>
              <a:rPr lang="en-US" b="1" dirty="0">
                <a:solidFill>
                  <a:srgbClr val="00B050"/>
                </a:solidFill>
              </a:rPr>
              <a:t>Election Systems: </a:t>
            </a:r>
            <a:r>
              <a:rPr lang="en-US" b="1" dirty="0">
                <a:solidFill>
                  <a:schemeClr val="tx1">
                    <a:lumMod val="95000"/>
                    <a:lumOff val="5000"/>
                  </a:schemeClr>
                </a:solidFill>
              </a:rPr>
              <a:t>The election system is the process by which citizens choose their representatives. It involves voting, ballot counting, and ensuring a fair and transparent electoral process. </a:t>
            </a:r>
          </a:p>
          <a:p>
            <a:pPr>
              <a:buFont typeface="Wingdings" panose="05000000000000000000" pitchFamily="2" charset="2"/>
              <a:buChar char="v"/>
            </a:pPr>
            <a:r>
              <a:rPr lang="en-US" b="1" dirty="0">
                <a:solidFill>
                  <a:srgbClr val="00B050"/>
                </a:solidFill>
              </a:rPr>
              <a:t>Infrastructure Development: </a:t>
            </a:r>
            <a:r>
              <a:rPr lang="en-US" b="1" dirty="0">
                <a:solidFill>
                  <a:schemeClr val="tx1">
                    <a:lumMod val="95000"/>
                    <a:lumOff val="5000"/>
                  </a:schemeClr>
                </a:solidFill>
              </a:rPr>
              <a:t>Supports transportation, utilities, and communication.</a:t>
            </a:r>
          </a:p>
          <a:p>
            <a:pPr>
              <a:buFont typeface="Wingdings" panose="05000000000000000000" pitchFamily="2" charset="2"/>
              <a:buChar char="v"/>
            </a:pPr>
            <a:r>
              <a:rPr lang="en-US" b="1" dirty="0">
                <a:solidFill>
                  <a:srgbClr val="00B050"/>
                </a:solidFill>
              </a:rPr>
              <a:t>Taxation: </a:t>
            </a:r>
            <a:r>
              <a:rPr lang="en-US" b="1" dirty="0">
                <a:solidFill>
                  <a:schemeClr val="tx1">
                    <a:lumMod val="95000"/>
                    <a:lumOff val="5000"/>
                  </a:schemeClr>
                </a:solidFill>
              </a:rPr>
              <a:t>Collects funds for public programs.</a:t>
            </a:r>
          </a:p>
          <a:p>
            <a:pPr>
              <a:buFont typeface="Wingdings" panose="05000000000000000000" pitchFamily="2" charset="2"/>
              <a:buChar char="v"/>
            </a:pPr>
            <a:r>
              <a:rPr lang="en-US" b="1" dirty="0">
                <a:solidFill>
                  <a:srgbClr val="00B050"/>
                </a:solidFill>
              </a:rPr>
              <a:t>Foreign Relations: </a:t>
            </a:r>
            <a:r>
              <a:rPr lang="en-US" b="1" dirty="0">
                <a:solidFill>
                  <a:schemeClr val="tx1">
                    <a:lumMod val="95000"/>
                    <a:lumOff val="5000"/>
                  </a:schemeClr>
                </a:solidFill>
              </a:rPr>
              <a:t>Manages international affairs.</a:t>
            </a:r>
          </a:p>
          <a:p>
            <a:pPr>
              <a:buFont typeface="Wingdings" panose="05000000000000000000" pitchFamily="2" charset="2"/>
              <a:buChar char="Ø"/>
            </a:pPr>
            <a:r>
              <a:rPr lang="en-US" b="1" dirty="0">
                <a:solidFill>
                  <a:schemeClr val="tx1">
                    <a:lumMod val="95000"/>
                    <a:lumOff val="5000"/>
                  </a:schemeClr>
                </a:solidFill>
              </a:rPr>
              <a:t>These components collectively form the foundation of a government's role and responsibilities within a society.</a:t>
            </a:r>
          </a:p>
          <a:p>
            <a:pPr>
              <a:buFont typeface="Wingdings" panose="05000000000000000000" pitchFamily="2" charset="2"/>
              <a:buChar char="Ø"/>
            </a:pPr>
            <a:endParaRPr lang="en-US" b="1" dirty="0">
              <a:solidFill>
                <a:schemeClr val="tx1">
                  <a:lumMod val="85000"/>
                  <a:lumOff val="15000"/>
                </a:schemeClr>
              </a:solidFill>
            </a:endParaRPr>
          </a:p>
        </p:txBody>
      </p:sp>
    </p:spTree>
    <p:extLst>
      <p:ext uri="{BB962C8B-B14F-4D97-AF65-F5344CB8AC3E}">
        <p14:creationId xmlns:p14="http://schemas.microsoft.com/office/powerpoint/2010/main" val="2403468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circle(in)">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circle(in)">
                                      <p:cBhvr>
                                        <p:cTn id="12" dur="20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circle(in)">
                                      <p:cBhvr>
                                        <p:cTn id="17" dur="20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circle(in)">
                                      <p:cBhvr>
                                        <p:cTn id="22" dur="20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6" presetClass="entr" presetSubtype="16"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circle(in)">
                                      <p:cBhvr>
                                        <p:cTn id="27" dur="20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6" presetClass="entr" presetSubtype="16"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circle(in)">
                                      <p:cBhvr>
                                        <p:cTn id="32" dur="20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6" presetClass="entr" presetSubtype="16"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circle(in)">
                                      <p:cBhvr>
                                        <p:cTn id="37" dur="20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6" presetClass="entr" presetSubtype="16"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circle(in)">
                                      <p:cBhvr>
                                        <p:cTn id="42" dur="20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6" presetClass="entr" presetSubtype="16"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circle(in)">
                                      <p:cBhvr>
                                        <p:cTn id="47" dur="20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6" presetClass="entr" presetSubtype="16" fill="hold" grpId="0"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circle(in)">
                                      <p:cBhvr>
                                        <p:cTn id="52" dur="2000"/>
                                        <p:tgtEl>
                                          <p:spTgt spid="3">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6" presetClass="entr" presetSubtype="16" fill="hold" grpId="0" nodeType="clickEffect">
                                  <p:stCondLst>
                                    <p:cond delay="0"/>
                                  </p:stCondLst>
                                  <p:childTnLst>
                                    <p:set>
                                      <p:cBhvr>
                                        <p:cTn id="56" dur="1" fill="hold">
                                          <p:stCondLst>
                                            <p:cond delay="0"/>
                                          </p:stCondLst>
                                        </p:cTn>
                                        <p:tgtEl>
                                          <p:spTgt spid="3">
                                            <p:txEl>
                                              <p:pRg st="10" end="10"/>
                                            </p:txEl>
                                          </p:spTgt>
                                        </p:tgtEl>
                                        <p:attrNameLst>
                                          <p:attrName>style.visibility</p:attrName>
                                        </p:attrNameLst>
                                      </p:cBhvr>
                                      <p:to>
                                        <p:strVal val="visible"/>
                                      </p:to>
                                    </p:set>
                                    <p:animEffect transition="in" filter="circle(in)">
                                      <p:cBhvr>
                                        <p:cTn id="57" dur="2000"/>
                                        <p:tgtEl>
                                          <p:spTgt spid="3">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6" presetClass="entr" presetSubtype="16" fill="hold" grpId="0" nodeType="clickEffect">
                                  <p:stCondLst>
                                    <p:cond delay="0"/>
                                  </p:stCondLst>
                                  <p:childTnLst>
                                    <p:set>
                                      <p:cBhvr>
                                        <p:cTn id="61" dur="1" fill="hold">
                                          <p:stCondLst>
                                            <p:cond delay="0"/>
                                          </p:stCondLst>
                                        </p:cTn>
                                        <p:tgtEl>
                                          <p:spTgt spid="3">
                                            <p:txEl>
                                              <p:pRg st="11" end="11"/>
                                            </p:txEl>
                                          </p:spTgt>
                                        </p:tgtEl>
                                        <p:attrNameLst>
                                          <p:attrName>style.visibility</p:attrName>
                                        </p:attrNameLst>
                                      </p:cBhvr>
                                      <p:to>
                                        <p:strVal val="visible"/>
                                      </p:to>
                                    </p:set>
                                    <p:animEffect transition="in" filter="circle(in)">
                                      <p:cBhvr>
                                        <p:cTn id="62" dur="2000"/>
                                        <p:tgtEl>
                                          <p:spTgt spid="3">
                                            <p:txEl>
                                              <p:pRg st="11" end="11"/>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6" presetClass="entr" presetSubtype="16" fill="hold" grpId="0" nodeType="clickEffect">
                                  <p:stCondLst>
                                    <p:cond delay="0"/>
                                  </p:stCondLst>
                                  <p:childTnLst>
                                    <p:set>
                                      <p:cBhvr>
                                        <p:cTn id="66" dur="1" fill="hold">
                                          <p:stCondLst>
                                            <p:cond delay="0"/>
                                          </p:stCondLst>
                                        </p:cTn>
                                        <p:tgtEl>
                                          <p:spTgt spid="3">
                                            <p:txEl>
                                              <p:pRg st="12" end="12"/>
                                            </p:txEl>
                                          </p:spTgt>
                                        </p:tgtEl>
                                        <p:attrNameLst>
                                          <p:attrName>style.visibility</p:attrName>
                                        </p:attrNameLst>
                                      </p:cBhvr>
                                      <p:to>
                                        <p:strVal val="visible"/>
                                      </p:to>
                                    </p:set>
                                    <p:animEffect transition="in" filter="circle(in)">
                                      <p:cBhvr>
                                        <p:cTn id="67" dur="20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17500" y="368300"/>
            <a:ext cx="11493500" cy="6096000"/>
          </a:xfrm>
        </p:spPr>
        <p:txBody>
          <a:bodyPr>
            <a:noAutofit/>
          </a:bodyPr>
          <a:lstStyle/>
          <a:p>
            <a:pPr>
              <a:buFont typeface="Wingdings" panose="05000000000000000000" pitchFamily="2" charset="2"/>
              <a:buChar char="q"/>
            </a:pPr>
            <a:r>
              <a:rPr lang="en-US" sz="2800" b="1" i="1" u="sng" dirty="0">
                <a:solidFill>
                  <a:srgbClr val="00B0F0"/>
                </a:solidFill>
              </a:rPr>
              <a:t>Roles &amp;Responsibilities:</a:t>
            </a:r>
            <a:endParaRPr lang="en-US" sz="1800" b="1" u="sng" dirty="0">
              <a:solidFill>
                <a:srgbClr val="00B0F0"/>
              </a:solidFill>
            </a:endParaRPr>
          </a:p>
          <a:p>
            <a:pPr>
              <a:buFont typeface="Wingdings" panose="05000000000000000000" pitchFamily="2" charset="2"/>
              <a:buChar char="v"/>
            </a:pPr>
            <a:r>
              <a:rPr lang="en-US" sz="1800" b="1" dirty="0">
                <a:solidFill>
                  <a:schemeClr val="tx1">
                    <a:lumMod val="65000"/>
                    <a:lumOff val="35000"/>
                  </a:schemeClr>
                </a:solidFill>
              </a:rPr>
              <a:t>Work closely with stakeholders to understand their needs and objectives.</a:t>
            </a:r>
          </a:p>
          <a:p>
            <a:pPr>
              <a:buFont typeface="Wingdings" panose="05000000000000000000" pitchFamily="2" charset="2"/>
              <a:buChar char="v"/>
            </a:pPr>
            <a:r>
              <a:rPr lang="en-US" sz="1800" b="1" dirty="0">
                <a:solidFill>
                  <a:schemeClr val="tx1">
                    <a:lumMod val="65000"/>
                    <a:lumOff val="35000"/>
                  </a:schemeClr>
                </a:solidFill>
              </a:rPr>
              <a:t>Analyze system requirements, both functional and non-functional.</a:t>
            </a:r>
          </a:p>
          <a:p>
            <a:pPr>
              <a:buFont typeface="Wingdings" panose="05000000000000000000" pitchFamily="2" charset="2"/>
              <a:buChar char="q"/>
            </a:pPr>
            <a:r>
              <a:rPr lang="en-US" sz="1800" b="1" u="sng" dirty="0">
                <a:solidFill>
                  <a:srgbClr val="00B0F0"/>
                </a:solidFill>
              </a:rPr>
              <a:t>Functional Requirements:</a:t>
            </a:r>
          </a:p>
          <a:p>
            <a:r>
              <a:rPr lang="en-US" sz="1800" b="1" dirty="0">
                <a:solidFill>
                  <a:schemeClr val="tx1">
                    <a:lumMod val="65000"/>
                    <a:lumOff val="35000"/>
                  </a:schemeClr>
                </a:solidFill>
              </a:rPr>
              <a:t>Functional requirements can be most simply defined as: </a:t>
            </a:r>
            <a:r>
              <a:rPr lang="en-US" sz="1800" b="1" i="1" dirty="0">
                <a:solidFill>
                  <a:schemeClr val="accent2">
                    <a:lumMod val="60000"/>
                    <a:lumOff val="40000"/>
                  </a:schemeClr>
                </a:solidFill>
              </a:rPr>
              <a:t>Something the system must do</a:t>
            </a:r>
            <a:r>
              <a:rPr lang="en-US" sz="1800" b="1" dirty="0">
                <a:solidFill>
                  <a:schemeClr val="tx1">
                    <a:lumMod val="65000"/>
                    <a:lumOff val="35000"/>
                  </a:schemeClr>
                </a:solidFill>
              </a:rPr>
              <a:t>. If the system does not meet a functional requirement it will fail. </a:t>
            </a:r>
          </a:p>
          <a:p>
            <a:pPr marL="45720" indent="0">
              <a:buNone/>
            </a:pPr>
            <a:r>
              <a:rPr lang="en-US" sz="1800" b="1" u="sng" dirty="0">
                <a:solidFill>
                  <a:srgbClr val="00B0F0"/>
                </a:solidFill>
              </a:rPr>
              <a:t>Examples of Functional Requirements:( In the Context of E-commerce Site)</a:t>
            </a:r>
          </a:p>
          <a:p>
            <a:r>
              <a:rPr lang="en-US" sz="1800" b="1" dirty="0">
                <a:solidFill>
                  <a:schemeClr val="accent2">
                    <a:lumMod val="60000"/>
                    <a:lumOff val="40000"/>
                  </a:schemeClr>
                </a:solidFill>
              </a:rPr>
              <a:t>User Registration:</a:t>
            </a:r>
          </a:p>
          <a:p>
            <a:pPr lvl="1"/>
            <a:r>
              <a:rPr lang="en-US" sz="1600" b="1" dirty="0">
                <a:solidFill>
                  <a:schemeClr val="tx1">
                    <a:lumMod val="65000"/>
                    <a:lumOff val="35000"/>
                  </a:schemeClr>
                </a:solidFill>
              </a:rPr>
              <a:t>Users must be able to create accounts with a unique username and password.</a:t>
            </a:r>
          </a:p>
          <a:p>
            <a:pPr lvl="1"/>
            <a:r>
              <a:rPr lang="en-US" sz="1600" b="1" dirty="0">
                <a:solidFill>
                  <a:schemeClr val="tx1">
                    <a:lumMod val="65000"/>
                    <a:lumOff val="35000"/>
                  </a:schemeClr>
                </a:solidFill>
              </a:rPr>
              <a:t>The system must send a confirmation email upon successful registration.</a:t>
            </a:r>
          </a:p>
          <a:p>
            <a:r>
              <a:rPr lang="en-US" sz="1800" b="1" dirty="0">
                <a:solidFill>
                  <a:schemeClr val="accent2">
                    <a:lumMod val="60000"/>
                    <a:lumOff val="40000"/>
                  </a:schemeClr>
                </a:solidFill>
              </a:rPr>
              <a:t>Order Processing:</a:t>
            </a:r>
          </a:p>
          <a:p>
            <a:pPr lvl="1"/>
            <a:r>
              <a:rPr lang="en-US" sz="1600" b="1" dirty="0">
                <a:solidFill>
                  <a:schemeClr val="tx1">
                    <a:lumMod val="65000"/>
                    <a:lumOff val="35000"/>
                  </a:schemeClr>
                </a:solidFill>
              </a:rPr>
              <a:t>Users should be able to add products to their cart, view the cart, and complete the checkout process.</a:t>
            </a:r>
          </a:p>
          <a:p>
            <a:pPr lvl="1"/>
            <a:r>
              <a:rPr lang="en-US" sz="1600" b="1" dirty="0">
                <a:solidFill>
                  <a:schemeClr val="tx1">
                    <a:lumMod val="65000"/>
                    <a:lumOff val="35000"/>
                  </a:schemeClr>
                </a:solidFill>
              </a:rPr>
              <a:t>The system must calculate the total cost, apply discounts, and update inventory levels.</a:t>
            </a:r>
          </a:p>
          <a:p>
            <a:r>
              <a:rPr lang="en-US" sz="1800" b="1" dirty="0">
                <a:solidFill>
                  <a:schemeClr val="accent2">
                    <a:lumMod val="60000"/>
                    <a:lumOff val="40000"/>
                  </a:schemeClr>
                </a:solidFill>
              </a:rPr>
              <a:t>Search Functionality:</a:t>
            </a:r>
          </a:p>
          <a:p>
            <a:pPr lvl="1"/>
            <a:r>
              <a:rPr lang="en-US" sz="1600" b="1" dirty="0">
                <a:solidFill>
                  <a:schemeClr val="tx1">
                    <a:lumMod val="65000"/>
                    <a:lumOff val="35000"/>
                  </a:schemeClr>
                </a:solidFill>
              </a:rPr>
              <a:t>The system must allow users to search for products using keywords.</a:t>
            </a:r>
          </a:p>
          <a:p>
            <a:pPr lvl="1"/>
            <a:r>
              <a:rPr lang="en-US" sz="1600" b="1" dirty="0">
                <a:solidFill>
                  <a:schemeClr val="tx1">
                    <a:lumMod val="65000"/>
                    <a:lumOff val="35000"/>
                  </a:schemeClr>
                </a:solidFill>
              </a:rPr>
              <a:t>Search results should be displayed in a relevant and organized manner.</a:t>
            </a:r>
          </a:p>
          <a:p>
            <a:pPr marL="45720" indent="0">
              <a:buNone/>
            </a:pPr>
            <a:br>
              <a:rPr lang="en-US" sz="1200" b="1" dirty="0">
                <a:solidFill>
                  <a:schemeClr val="tx1">
                    <a:lumMod val="65000"/>
                    <a:lumOff val="35000"/>
                  </a:schemeClr>
                </a:solidFill>
              </a:rPr>
            </a:br>
            <a:endParaRPr lang="en-US" sz="1200" b="1" dirty="0">
              <a:solidFill>
                <a:schemeClr val="tx1">
                  <a:lumMod val="65000"/>
                  <a:lumOff val="35000"/>
                </a:schemeClr>
              </a:solidFill>
            </a:endParaRPr>
          </a:p>
          <a:p>
            <a:endParaRPr lang="en-US" sz="1200" b="1" dirty="0">
              <a:solidFill>
                <a:schemeClr val="tx1">
                  <a:lumMod val="65000"/>
                  <a:lumOff val="35000"/>
                </a:schemeClr>
              </a:solidFill>
            </a:endParaRPr>
          </a:p>
        </p:txBody>
      </p:sp>
    </p:spTree>
    <p:extLst>
      <p:ext uri="{BB962C8B-B14F-4D97-AF65-F5344CB8AC3E}">
        <p14:creationId xmlns:p14="http://schemas.microsoft.com/office/powerpoint/2010/main" val="2869479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arn(inVertic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arn(inVertic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arn(inVertical)">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barn(inVertical)">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barn(inVertical)">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6" presetClass="entr" presetSubtype="21"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barn(inVertical)">
                                      <p:cBhvr>
                                        <p:cTn id="37" dur="500"/>
                                        <p:tgtEl>
                                          <p:spTgt spid="3">
                                            <p:txEl>
                                              <p:pRg st="6" end="6"/>
                                            </p:txEl>
                                          </p:spTgt>
                                        </p:tgtEl>
                                      </p:cBhvr>
                                    </p:animEffect>
                                  </p:childTnLst>
                                </p:cTn>
                              </p:par>
                              <p:par>
                                <p:cTn id="38" presetID="16" presetClass="entr" presetSubtype="21" fill="hold" grpId="0" nodeType="withEffect">
                                  <p:stCondLst>
                                    <p:cond delay="0"/>
                                  </p:stCondLst>
                                  <p:childTnLst>
                                    <p:set>
                                      <p:cBhvr>
                                        <p:cTn id="39" dur="1" fill="hold">
                                          <p:stCondLst>
                                            <p:cond delay="0"/>
                                          </p:stCondLst>
                                        </p:cTn>
                                        <p:tgtEl>
                                          <p:spTgt spid="3">
                                            <p:txEl>
                                              <p:pRg st="7" end="7"/>
                                            </p:txEl>
                                          </p:spTgt>
                                        </p:tgtEl>
                                        <p:attrNameLst>
                                          <p:attrName>style.visibility</p:attrName>
                                        </p:attrNameLst>
                                      </p:cBhvr>
                                      <p:to>
                                        <p:strVal val="visible"/>
                                      </p:to>
                                    </p:set>
                                    <p:animEffect transition="in" filter="barn(inVertical)">
                                      <p:cBhvr>
                                        <p:cTn id="40" dur="500"/>
                                        <p:tgtEl>
                                          <p:spTgt spid="3">
                                            <p:txEl>
                                              <p:pRg st="7" end="7"/>
                                            </p:txEl>
                                          </p:spTgt>
                                        </p:tgtEl>
                                      </p:cBhvr>
                                    </p:animEffect>
                                  </p:childTnLst>
                                </p:cTn>
                              </p:par>
                              <p:par>
                                <p:cTn id="41" presetID="16" presetClass="entr" presetSubtype="21" fill="hold" grpId="0" nodeType="withEffect">
                                  <p:stCondLst>
                                    <p:cond delay="0"/>
                                  </p:stCondLst>
                                  <p:childTnLst>
                                    <p:set>
                                      <p:cBhvr>
                                        <p:cTn id="42" dur="1" fill="hold">
                                          <p:stCondLst>
                                            <p:cond delay="0"/>
                                          </p:stCondLst>
                                        </p:cTn>
                                        <p:tgtEl>
                                          <p:spTgt spid="3">
                                            <p:txEl>
                                              <p:pRg st="8" end="8"/>
                                            </p:txEl>
                                          </p:spTgt>
                                        </p:tgtEl>
                                        <p:attrNameLst>
                                          <p:attrName>style.visibility</p:attrName>
                                        </p:attrNameLst>
                                      </p:cBhvr>
                                      <p:to>
                                        <p:strVal val="visible"/>
                                      </p:to>
                                    </p:set>
                                    <p:animEffect transition="in" filter="barn(inVertical)">
                                      <p:cBhvr>
                                        <p:cTn id="43" dur="500"/>
                                        <p:tgtEl>
                                          <p:spTgt spid="3">
                                            <p:txEl>
                                              <p:pRg st="8" end="8"/>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6" presetClass="entr" presetSubtype="21" fill="hold" grpId="0" nodeType="clickEffect">
                                  <p:stCondLst>
                                    <p:cond delay="0"/>
                                  </p:stCondLst>
                                  <p:childTnLst>
                                    <p:set>
                                      <p:cBhvr>
                                        <p:cTn id="47" dur="1" fill="hold">
                                          <p:stCondLst>
                                            <p:cond delay="0"/>
                                          </p:stCondLst>
                                        </p:cTn>
                                        <p:tgtEl>
                                          <p:spTgt spid="3">
                                            <p:txEl>
                                              <p:pRg st="9" end="9"/>
                                            </p:txEl>
                                          </p:spTgt>
                                        </p:tgtEl>
                                        <p:attrNameLst>
                                          <p:attrName>style.visibility</p:attrName>
                                        </p:attrNameLst>
                                      </p:cBhvr>
                                      <p:to>
                                        <p:strVal val="visible"/>
                                      </p:to>
                                    </p:set>
                                    <p:animEffect transition="in" filter="barn(inVertical)">
                                      <p:cBhvr>
                                        <p:cTn id="48" dur="500"/>
                                        <p:tgtEl>
                                          <p:spTgt spid="3">
                                            <p:txEl>
                                              <p:pRg st="9" end="9"/>
                                            </p:txEl>
                                          </p:spTgt>
                                        </p:tgtEl>
                                      </p:cBhvr>
                                    </p:animEffect>
                                  </p:childTnLst>
                                </p:cTn>
                              </p:par>
                              <p:par>
                                <p:cTn id="49" presetID="16" presetClass="entr" presetSubtype="21" fill="hold" grpId="0" nodeType="withEffect">
                                  <p:stCondLst>
                                    <p:cond delay="0"/>
                                  </p:stCondLst>
                                  <p:childTnLst>
                                    <p:set>
                                      <p:cBhvr>
                                        <p:cTn id="50" dur="1" fill="hold">
                                          <p:stCondLst>
                                            <p:cond delay="0"/>
                                          </p:stCondLst>
                                        </p:cTn>
                                        <p:tgtEl>
                                          <p:spTgt spid="3">
                                            <p:txEl>
                                              <p:pRg st="10" end="10"/>
                                            </p:txEl>
                                          </p:spTgt>
                                        </p:tgtEl>
                                        <p:attrNameLst>
                                          <p:attrName>style.visibility</p:attrName>
                                        </p:attrNameLst>
                                      </p:cBhvr>
                                      <p:to>
                                        <p:strVal val="visible"/>
                                      </p:to>
                                    </p:set>
                                    <p:animEffect transition="in" filter="barn(inVertical)">
                                      <p:cBhvr>
                                        <p:cTn id="51" dur="500"/>
                                        <p:tgtEl>
                                          <p:spTgt spid="3">
                                            <p:txEl>
                                              <p:pRg st="10" end="10"/>
                                            </p:txEl>
                                          </p:spTgt>
                                        </p:tgtEl>
                                      </p:cBhvr>
                                    </p:animEffect>
                                  </p:childTnLst>
                                </p:cTn>
                              </p:par>
                              <p:par>
                                <p:cTn id="52" presetID="16" presetClass="entr" presetSubtype="21" fill="hold" grpId="0" nodeType="withEffect">
                                  <p:stCondLst>
                                    <p:cond delay="0"/>
                                  </p:stCondLst>
                                  <p:childTnLst>
                                    <p:set>
                                      <p:cBhvr>
                                        <p:cTn id="53" dur="1" fill="hold">
                                          <p:stCondLst>
                                            <p:cond delay="0"/>
                                          </p:stCondLst>
                                        </p:cTn>
                                        <p:tgtEl>
                                          <p:spTgt spid="3">
                                            <p:txEl>
                                              <p:pRg st="11" end="11"/>
                                            </p:txEl>
                                          </p:spTgt>
                                        </p:tgtEl>
                                        <p:attrNameLst>
                                          <p:attrName>style.visibility</p:attrName>
                                        </p:attrNameLst>
                                      </p:cBhvr>
                                      <p:to>
                                        <p:strVal val="visible"/>
                                      </p:to>
                                    </p:set>
                                    <p:animEffect transition="in" filter="barn(inVertical)">
                                      <p:cBhvr>
                                        <p:cTn id="54" dur="500"/>
                                        <p:tgtEl>
                                          <p:spTgt spid="3">
                                            <p:txEl>
                                              <p:pRg st="11" end="11"/>
                                            </p:txEl>
                                          </p:spTgt>
                                        </p:tgtEl>
                                      </p:cBhvr>
                                    </p:animEffect>
                                  </p:childTnLst>
                                </p:cTn>
                              </p:par>
                            </p:childTnLst>
                          </p:cTn>
                        </p:par>
                      </p:childTnLst>
                    </p:cTn>
                  </p:par>
                  <p:par>
                    <p:cTn id="55" fill="hold">
                      <p:stCondLst>
                        <p:cond delay="indefinite"/>
                      </p:stCondLst>
                      <p:childTnLst>
                        <p:par>
                          <p:cTn id="56" fill="hold">
                            <p:stCondLst>
                              <p:cond delay="0"/>
                            </p:stCondLst>
                            <p:childTnLst>
                              <p:par>
                                <p:cTn id="57" presetID="16" presetClass="entr" presetSubtype="21" fill="hold" grpId="0" nodeType="clickEffect">
                                  <p:stCondLst>
                                    <p:cond delay="0"/>
                                  </p:stCondLst>
                                  <p:childTnLst>
                                    <p:set>
                                      <p:cBhvr>
                                        <p:cTn id="58" dur="1" fill="hold">
                                          <p:stCondLst>
                                            <p:cond delay="0"/>
                                          </p:stCondLst>
                                        </p:cTn>
                                        <p:tgtEl>
                                          <p:spTgt spid="3">
                                            <p:txEl>
                                              <p:pRg st="12" end="12"/>
                                            </p:txEl>
                                          </p:spTgt>
                                        </p:tgtEl>
                                        <p:attrNameLst>
                                          <p:attrName>style.visibility</p:attrName>
                                        </p:attrNameLst>
                                      </p:cBhvr>
                                      <p:to>
                                        <p:strVal val="visible"/>
                                      </p:to>
                                    </p:set>
                                    <p:animEffect transition="in" filter="barn(inVertical)">
                                      <p:cBhvr>
                                        <p:cTn id="59" dur="500"/>
                                        <p:tgtEl>
                                          <p:spTgt spid="3">
                                            <p:txEl>
                                              <p:pRg st="12" end="12"/>
                                            </p:txEl>
                                          </p:spTgt>
                                        </p:tgtEl>
                                      </p:cBhvr>
                                    </p:animEffect>
                                  </p:childTnLst>
                                </p:cTn>
                              </p:par>
                              <p:par>
                                <p:cTn id="60" presetID="16" presetClass="entr" presetSubtype="21" fill="hold" grpId="0" nodeType="withEffect">
                                  <p:stCondLst>
                                    <p:cond delay="0"/>
                                  </p:stCondLst>
                                  <p:childTnLst>
                                    <p:set>
                                      <p:cBhvr>
                                        <p:cTn id="61" dur="1" fill="hold">
                                          <p:stCondLst>
                                            <p:cond delay="0"/>
                                          </p:stCondLst>
                                        </p:cTn>
                                        <p:tgtEl>
                                          <p:spTgt spid="3">
                                            <p:txEl>
                                              <p:pRg st="13" end="13"/>
                                            </p:txEl>
                                          </p:spTgt>
                                        </p:tgtEl>
                                        <p:attrNameLst>
                                          <p:attrName>style.visibility</p:attrName>
                                        </p:attrNameLst>
                                      </p:cBhvr>
                                      <p:to>
                                        <p:strVal val="visible"/>
                                      </p:to>
                                    </p:set>
                                    <p:animEffect transition="in" filter="barn(inVertical)">
                                      <p:cBhvr>
                                        <p:cTn id="62" dur="500"/>
                                        <p:tgtEl>
                                          <p:spTgt spid="3">
                                            <p:txEl>
                                              <p:pRg st="13" end="13"/>
                                            </p:txEl>
                                          </p:spTgt>
                                        </p:tgtEl>
                                      </p:cBhvr>
                                    </p:animEffect>
                                  </p:childTnLst>
                                </p:cTn>
                              </p:par>
                              <p:par>
                                <p:cTn id="63" presetID="16" presetClass="entr" presetSubtype="21" fill="hold" grpId="0" nodeType="withEffect">
                                  <p:stCondLst>
                                    <p:cond delay="0"/>
                                  </p:stCondLst>
                                  <p:childTnLst>
                                    <p:set>
                                      <p:cBhvr>
                                        <p:cTn id="64" dur="1" fill="hold">
                                          <p:stCondLst>
                                            <p:cond delay="0"/>
                                          </p:stCondLst>
                                        </p:cTn>
                                        <p:tgtEl>
                                          <p:spTgt spid="3">
                                            <p:txEl>
                                              <p:pRg st="14" end="14"/>
                                            </p:txEl>
                                          </p:spTgt>
                                        </p:tgtEl>
                                        <p:attrNameLst>
                                          <p:attrName>style.visibility</p:attrName>
                                        </p:attrNameLst>
                                      </p:cBhvr>
                                      <p:to>
                                        <p:strVal val="visible"/>
                                      </p:to>
                                    </p:set>
                                    <p:animEffect transition="in" filter="barn(inVertical)">
                                      <p:cBhvr>
                                        <p:cTn id="65" dur="500"/>
                                        <p:tgtEl>
                                          <p:spTgt spid="3">
                                            <p:txEl>
                                              <p:pRg st="14" end="14"/>
                                            </p:txEl>
                                          </p:spTgt>
                                        </p:tgtEl>
                                      </p:cBhvr>
                                    </p:animEffect>
                                  </p:childTnLst>
                                </p:cTn>
                              </p:par>
                            </p:childTnLst>
                          </p:cTn>
                        </p:par>
                      </p:childTnLst>
                    </p:cTn>
                  </p:par>
                  <p:par>
                    <p:cTn id="66" fill="hold">
                      <p:stCondLst>
                        <p:cond delay="indefinite"/>
                      </p:stCondLst>
                      <p:childTnLst>
                        <p:par>
                          <p:cTn id="67" fill="hold">
                            <p:stCondLst>
                              <p:cond delay="0"/>
                            </p:stCondLst>
                            <p:childTnLst>
                              <p:par>
                                <p:cTn id="68" presetID="16" presetClass="entr" presetSubtype="21" fill="hold" grpId="0" nodeType="clickEffect">
                                  <p:stCondLst>
                                    <p:cond delay="0"/>
                                  </p:stCondLst>
                                  <p:childTnLst>
                                    <p:set>
                                      <p:cBhvr>
                                        <p:cTn id="69" dur="1" fill="hold">
                                          <p:stCondLst>
                                            <p:cond delay="0"/>
                                          </p:stCondLst>
                                        </p:cTn>
                                        <p:tgtEl>
                                          <p:spTgt spid="3">
                                            <p:txEl>
                                              <p:pRg st="15" end="15"/>
                                            </p:txEl>
                                          </p:spTgt>
                                        </p:tgtEl>
                                        <p:attrNameLst>
                                          <p:attrName>style.visibility</p:attrName>
                                        </p:attrNameLst>
                                      </p:cBhvr>
                                      <p:to>
                                        <p:strVal val="visible"/>
                                      </p:to>
                                    </p:set>
                                    <p:animEffect transition="in" filter="barn(inVertical)">
                                      <p:cBhvr>
                                        <p:cTn id="70" dur="500"/>
                                        <p:tgtEl>
                                          <p:spTgt spid="3">
                                            <p:txEl>
                                              <p:pRg st="15" end="1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44500" y="419100"/>
            <a:ext cx="11518900" cy="6045200"/>
          </a:xfrm>
        </p:spPr>
        <p:txBody>
          <a:bodyPr>
            <a:noAutofit/>
          </a:bodyPr>
          <a:lstStyle/>
          <a:p>
            <a:pPr>
              <a:buFont typeface="Wingdings" panose="05000000000000000000" pitchFamily="2" charset="2"/>
              <a:buChar char="v"/>
            </a:pPr>
            <a:r>
              <a:rPr lang="en-US" sz="2400" b="1" dirty="0">
                <a:solidFill>
                  <a:schemeClr val="accent2">
                    <a:lumMod val="60000"/>
                    <a:lumOff val="40000"/>
                  </a:schemeClr>
                </a:solidFill>
              </a:rPr>
              <a:t>User Permissions:</a:t>
            </a:r>
          </a:p>
          <a:p>
            <a:pPr lvl="1"/>
            <a:r>
              <a:rPr lang="en-US" sz="2400" b="1" dirty="0">
                <a:solidFill>
                  <a:schemeClr val="tx1">
                    <a:lumMod val="65000"/>
                    <a:lumOff val="35000"/>
                  </a:schemeClr>
                </a:solidFill>
              </a:rPr>
              <a:t>Admin should have access to additional features like </a:t>
            </a:r>
            <a:r>
              <a:rPr lang="en-US" sz="2400" b="1" i="1" dirty="0">
                <a:solidFill>
                  <a:schemeClr val="accent2">
                    <a:lumMod val="60000"/>
                    <a:lumOff val="40000"/>
                  </a:schemeClr>
                </a:solidFill>
              </a:rPr>
              <a:t>user management and content editing.</a:t>
            </a:r>
          </a:p>
          <a:p>
            <a:pPr>
              <a:buFont typeface="Wingdings" panose="05000000000000000000" pitchFamily="2" charset="2"/>
              <a:buChar char="v"/>
            </a:pPr>
            <a:r>
              <a:rPr lang="en-US" sz="2400" b="1" i="1" dirty="0">
                <a:solidFill>
                  <a:schemeClr val="accent2">
                    <a:lumMod val="60000"/>
                    <a:lumOff val="40000"/>
                  </a:schemeClr>
                </a:solidFill>
              </a:rPr>
              <a:t>Reporting and Analytics:</a:t>
            </a:r>
          </a:p>
          <a:p>
            <a:r>
              <a:rPr lang="en-US" sz="2400" b="1" dirty="0">
                <a:solidFill>
                  <a:schemeClr val="tx1">
                    <a:lumMod val="65000"/>
                    <a:lumOff val="35000"/>
                  </a:schemeClr>
                </a:solidFill>
              </a:rPr>
              <a:t>The system must generate sales reports for a specified date range.</a:t>
            </a:r>
          </a:p>
          <a:p>
            <a:r>
              <a:rPr lang="en-US" sz="2400" b="1" dirty="0">
                <a:solidFill>
                  <a:schemeClr val="tx1">
                    <a:lumMod val="65000"/>
                    <a:lumOff val="35000"/>
                  </a:schemeClr>
                </a:solidFill>
              </a:rPr>
              <a:t>Reports should be downloadable in various formats, such as PDF or Excel.</a:t>
            </a:r>
          </a:p>
          <a:p>
            <a:pPr marL="45720" indent="0">
              <a:buNone/>
            </a:pPr>
            <a:endParaRPr lang="en-US" sz="4400" dirty="0"/>
          </a:p>
        </p:txBody>
      </p:sp>
    </p:spTree>
    <p:extLst>
      <p:ext uri="{BB962C8B-B14F-4D97-AF65-F5344CB8AC3E}">
        <p14:creationId xmlns:p14="http://schemas.microsoft.com/office/powerpoint/2010/main" val="20072670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anim calcmode="lin" valueType="num">
                                      <p:cBhvr>
                                        <p:cTn id="13"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1000"/>
                                        <p:tgtEl>
                                          <p:spTgt spid="3">
                                            <p:txEl>
                                              <p:pRg st="2" end="2"/>
                                            </p:txEl>
                                          </p:spTgt>
                                        </p:tgtEl>
                                      </p:cBhvr>
                                    </p:animEffect>
                                    <p:anim calcmode="lin" valueType="num">
                                      <p:cBhvr>
                                        <p:cTn id="20"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3">
                                            <p:txEl>
                                              <p:pRg st="3" end="3"/>
                                            </p:txEl>
                                          </p:spTgt>
                                        </p:tgtEl>
                                        <p:attrNameLst>
                                          <p:attrName>style.visibility</p:attrName>
                                        </p:attrNameLst>
                                      </p:cBhvr>
                                      <p:to>
                                        <p:strVal val="visible"/>
                                      </p:to>
                                    </p:set>
                                    <p:animEffect transition="in" filter="fade">
                                      <p:cBhvr>
                                        <p:cTn id="26" dur="1000"/>
                                        <p:tgtEl>
                                          <p:spTgt spid="3">
                                            <p:txEl>
                                              <p:pRg st="3" end="3"/>
                                            </p:txEl>
                                          </p:spTgt>
                                        </p:tgtEl>
                                      </p:cBhvr>
                                    </p:animEffect>
                                    <p:anim calcmode="lin" valueType="num">
                                      <p:cBhvr>
                                        <p:cTn id="27"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8"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3">
                                            <p:txEl>
                                              <p:pRg st="4" end="4"/>
                                            </p:txEl>
                                          </p:spTgt>
                                        </p:tgtEl>
                                        <p:attrNameLst>
                                          <p:attrName>style.visibility</p:attrName>
                                        </p:attrNameLst>
                                      </p:cBhvr>
                                      <p:to>
                                        <p:strVal val="visible"/>
                                      </p:to>
                                    </p:set>
                                    <p:animEffect transition="in" filter="fade">
                                      <p:cBhvr>
                                        <p:cTn id="33" dur="1000"/>
                                        <p:tgtEl>
                                          <p:spTgt spid="3">
                                            <p:txEl>
                                              <p:pRg st="4" end="4"/>
                                            </p:txEl>
                                          </p:spTgt>
                                        </p:tgtEl>
                                      </p:cBhvr>
                                    </p:animEffect>
                                    <p:anim calcmode="lin" valueType="num">
                                      <p:cBhvr>
                                        <p:cTn id="34"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5"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368300"/>
            <a:ext cx="10711071" cy="5727700"/>
          </a:xfrm>
        </p:spPr>
        <p:txBody>
          <a:bodyPr>
            <a:normAutofit lnSpcReduction="10000"/>
          </a:bodyPr>
          <a:lstStyle/>
          <a:p>
            <a:pPr>
              <a:buFont typeface="Wingdings" panose="05000000000000000000" pitchFamily="2" charset="2"/>
              <a:buChar char="v"/>
            </a:pPr>
            <a:r>
              <a:rPr lang="en-US" b="1" u="sng" dirty="0">
                <a:solidFill>
                  <a:srgbClr val="0070C0"/>
                </a:solidFill>
                <a:latin typeface="Söhne"/>
              </a:rPr>
              <a:t>Non-Functional Requirements:</a:t>
            </a:r>
          </a:p>
          <a:p>
            <a:r>
              <a:rPr lang="en-US" dirty="0">
                <a:solidFill>
                  <a:srgbClr val="374151"/>
                </a:solidFill>
                <a:latin typeface="Söhne"/>
              </a:rPr>
              <a:t>Non-functional requirements specify the qualities, constraints, and characteristics that define how the system operates, performs, and behaves beyond its core functionalities. Or in simple words it is a </a:t>
            </a:r>
            <a:r>
              <a:rPr lang="en-US" b="1" i="1" dirty="0"/>
              <a:t>Requirements that describe how the system works</a:t>
            </a:r>
            <a:r>
              <a:rPr lang="en-US" dirty="0"/>
              <a:t>.</a:t>
            </a:r>
            <a:endParaRPr lang="en-US" dirty="0">
              <a:solidFill>
                <a:srgbClr val="374151"/>
              </a:solidFill>
              <a:latin typeface="Söhne"/>
            </a:endParaRPr>
          </a:p>
          <a:p>
            <a:r>
              <a:rPr lang="en-US" dirty="0">
                <a:solidFill>
                  <a:srgbClr val="374151"/>
                </a:solidFill>
                <a:latin typeface="Söhne"/>
              </a:rPr>
              <a:t>These requirements focus on aspects such as performance, security, usability, and reliability.</a:t>
            </a:r>
          </a:p>
          <a:p>
            <a:r>
              <a:rPr lang="en-US" b="1" dirty="0">
                <a:solidFill>
                  <a:schemeClr val="accent2">
                    <a:lumMod val="60000"/>
                    <a:lumOff val="40000"/>
                  </a:schemeClr>
                </a:solidFill>
                <a:latin typeface="Söhne"/>
              </a:rPr>
              <a:t>Examples of Non-Functional Requirements:</a:t>
            </a:r>
          </a:p>
          <a:p>
            <a:pPr>
              <a:buFont typeface="+mj-lt"/>
              <a:buAutoNum type="arabicPeriod"/>
            </a:pPr>
            <a:r>
              <a:rPr lang="en-US" b="1" i="1" dirty="0">
                <a:solidFill>
                  <a:schemeClr val="accent2">
                    <a:lumMod val="60000"/>
                    <a:lumOff val="40000"/>
                  </a:schemeClr>
                </a:solidFill>
                <a:latin typeface="Söhne"/>
              </a:rPr>
              <a:t>Performance:</a:t>
            </a:r>
            <a:endParaRPr lang="en-US" i="1" dirty="0">
              <a:solidFill>
                <a:schemeClr val="accent2">
                  <a:lumMod val="60000"/>
                  <a:lumOff val="40000"/>
                </a:schemeClr>
              </a:solidFill>
              <a:latin typeface="Söhne"/>
            </a:endParaRPr>
          </a:p>
          <a:p>
            <a:pPr marL="742950" lvl="1" indent="-285750">
              <a:buFont typeface="+mj-lt"/>
              <a:buAutoNum type="arabicPeriod"/>
            </a:pPr>
            <a:r>
              <a:rPr lang="en-US" dirty="0">
                <a:solidFill>
                  <a:srgbClr val="374151"/>
                </a:solidFill>
                <a:latin typeface="Söhne"/>
              </a:rPr>
              <a:t>The system should handle a minimum of 1000 concurrent users without experiencing performance degradation.</a:t>
            </a:r>
          </a:p>
          <a:p>
            <a:pPr marL="742950" lvl="1" indent="-285750">
              <a:buFont typeface="+mj-lt"/>
              <a:buAutoNum type="arabicPeriod"/>
            </a:pPr>
            <a:r>
              <a:rPr lang="en-US" dirty="0">
                <a:solidFill>
                  <a:srgbClr val="374151"/>
                </a:solidFill>
                <a:latin typeface="Söhne"/>
              </a:rPr>
              <a:t>Page load times should not exceed 3 seconds.</a:t>
            </a:r>
          </a:p>
          <a:p>
            <a:pPr>
              <a:buFont typeface="+mj-lt"/>
              <a:buAutoNum type="arabicPeriod"/>
            </a:pPr>
            <a:r>
              <a:rPr lang="en-US" b="1" i="1" dirty="0">
                <a:solidFill>
                  <a:schemeClr val="accent2">
                    <a:lumMod val="60000"/>
                    <a:lumOff val="40000"/>
                  </a:schemeClr>
                </a:solidFill>
                <a:latin typeface="Söhne"/>
              </a:rPr>
              <a:t>Security:</a:t>
            </a:r>
          </a:p>
          <a:p>
            <a:pPr marL="742950" lvl="1" indent="-285750">
              <a:buFont typeface="+mj-lt"/>
              <a:buAutoNum type="arabicPeriod"/>
            </a:pPr>
            <a:r>
              <a:rPr lang="en-US" dirty="0">
                <a:solidFill>
                  <a:srgbClr val="374151"/>
                </a:solidFill>
                <a:latin typeface="Söhne"/>
              </a:rPr>
              <a:t>User passwords must be stored securely using encryption.</a:t>
            </a:r>
          </a:p>
          <a:p>
            <a:pPr marL="742950" lvl="1" indent="-285750">
              <a:buFont typeface="+mj-lt"/>
              <a:buAutoNum type="arabicPeriod"/>
            </a:pPr>
            <a:r>
              <a:rPr lang="en-US" dirty="0">
                <a:solidFill>
                  <a:srgbClr val="374151"/>
                </a:solidFill>
                <a:latin typeface="Söhne"/>
              </a:rPr>
              <a:t>The system must have access control methods to restrict unauthorized access to sensitive data.</a:t>
            </a:r>
          </a:p>
          <a:p>
            <a:endParaRPr lang="en-US" dirty="0"/>
          </a:p>
        </p:txBody>
      </p:sp>
    </p:spTree>
    <p:extLst>
      <p:ext uri="{BB962C8B-B14F-4D97-AF65-F5344CB8AC3E}">
        <p14:creationId xmlns:p14="http://schemas.microsoft.com/office/powerpoint/2010/main" val="2563117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arn(inVertic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arn(inVertic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arn(inVertical)">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barn(inVertical)">
                                      <p:cBhvr>
                                        <p:cTn id="27" dur="500"/>
                                        <p:tgtEl>
                                          <p:spTgt spid="3">
                                            <p:txEl>
                                              <p:pRg st="4" end="4"/>
                                            </p:txEl>
                                          </p:spTgt>
                                        </p:tgtEl>
                                      </p:cBhvr>
                                    </p:animEffect>
                                  </p:childTnLst>
                                </p:cTn>
                              </p:par>
                              <p:par>
                                <p:cTn id="28" presetID="16" presetClass="entr" presetSubtype="21" fill="hold" grpId="0" nodeType="with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animEffect transition="in" filter="barn(inVertical)">
                                      <p:cBhvr>
                                        <p:cTn id="30" dur="500"/>
                                        <p:tgtEl>
                                          <p:spTgt spid="3">
                                            <p:txEl>
                                              <p:pRg st="5" end="5"/>
                                            </p:txEl>
                                          </p:spTgt>
                                        </p:tgtEl>
                                      </p:cBhvr>
                                    </p:animEffect>
                                  </p:childTnLst>
                                </p:cTn>
                              </p:par>
                              <p:par>
                                <p:cTn id="31" presetID="16" presetClass="entr" presetSubtype="21" fill="hold" grpId="0" nodeType="with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Effect transition="in" filter="barn(inVertical)">
                                      <p:cBhvr>
                                        <p:cTn id="33" dur="500"/>
                                        <p:tgtEl>
                                          <p:spTgt spid="3">
                                            <p:txEl>
                                              <p:pRg st="6" end="6"/>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6" presetClass="entr" presetSubtype="21" fill="hold" grpId="0" nodeType="clickEffect">
                                  <p:stCondLst>
                                    <p:cond delay="0"/>
                                  </p:stCondLst>
                                  <p:childTnLst>
                                    <p:set>
                                      <p:cBhvr>
                                        <p:cTn id="37" dur="1" fill="hold">
                                          <p:stCondLst>
                                            <p:cond delay="0"/>
                                          </p:stCondLst>
                                        </p:cTn>
                                        <p:tgtEl>
                                          <p:spTgt spid="3">
                                            <p:txEl>
                                              <p:pRg st="7" end="7"/>
                                            </p:txEl>
                                          </p:spTgt>
                                        </p:tgtEl>
                                        <p:attrNameLst>
                                          <p:attrName>style.visibility</p:attrName>
                                        </p:attrNameLst>
                                      </p:cBhvr>
                                      <p:to>
                                        <p:strVal val="visible"/>
                                      </p:to>
                                    </p:set>
                                    <p:animEffect transition="in" filter="barn(inVertical)">
                                      <p:cBhvr>
                                        <p:cTn id="38" dur="500"/>
                                        <p:tgtEl>
                                          <p:spTgt spid="3">
                                            <p:txEl>
                                              <p:pRg st="7" end="7"/>
                                            </p:txEl>
                                          </p:spTgt>
                                        </p:tgtEl>
                                      </p:cBhvr>
                                    </p:animEffect>
                                  </p:childTnLst>
                                </p:cTn>
                              </p:par>
                              <p:par>
                                <p:cTn id="39" presetID="16" presetClass="entr" presetSubtype="21" fill="hold" grpId="0" nodeType="withEffect">
                                  <p:stCondLst>
                                    <p:cond delay="0"/>
                                  </p:stCondLst>
                                  <p:childTnLst>
                                    <p:set>
                                      <p:cBhvr>
                                        <p:cTn id="40" dur="1" fill="hold">
                                          <p:stCondLst>
                                            <p:cond delay="0"/>
                                          </p:stCondLst>
                                        </p:cTn>
                                        <p:tgtEl>
                                          <p:spTgt spid="3">
                                            <p:txEl>
                                              <p:pRg st="8" end="8"/>
                                            </p:txEl>
                                          </p:spTgt>
                                        </p:tgtEl>
                                        <p:attrNameLst>
                                          <p:attrName>style.visibility</p:attrName>
                                        </p:attrNameLst>
                                      </p:cBhvr>
                                      <p:to>
                                        <p:strVal val="visible"/>
                                      </p:to>
                                    </p:set>
                                    <p:animEffect transition="in" filter="barn(inVertical)">
                                      <p:cBhvr>
                                        <p:cTn id="41" dur="500"/>
                                        <p:tgtEl>
                                          <p:spTgt spid="3">
                                            <p:txEl>
                                              <p:pRg st="8" end="8"/>
                                            </p:txEl>
                                          </p:spTgt>
                                        </p:tgtEl>
                                      </p:cBhvr>
                                    </p:animEffect>
                                  </p:childTnLst>
                                </p:cTn>
                              </p:par>
                              <p:par>
                                <p:cTn id="42" presetID="16" presetClass="entr" presetSubtype="21" fill="hold" grpId="0" nodeType="withEffect">
                                  <p:stCondLst>
                                    <p:cond delay="0"/>
                                  </p:stCondLst>
                                  <p:childTnLst>
                                    <p:set>
                                      <p:cBhvr>
                                        <p:cTn id="43" dur="1" fill="hold">
                                          <p:stCondLst>
                                            <p:cond delay="0"/>
                                          </p:stCondLst>
                                        </p:cTn>
                                        <p:tgtEl>
                                          <p:spTgt spid="3">
                                            <p:txEl>
                                              <p:pRg st="9" end="9"/>
                                            </p:txEl>
                                          </p:spTgt>
                                        </p:tgtEl>
                                        <p:attrNameLst>
                                          <p:attrName>style.visibility</p:attrName>
                                        </p:attrNameLst>
                                      </p:cBhvr>
                                      <p:to>
                                        <p:strVal val="visible"/>
                                      </p:to>
                                    </p:set>
                                    <p:animEffect transition="in" filter="barn(inVertical)">
                                      <p:cBhvr>
                                        <p:cTn id="44"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406400"/>
            <a:ext cx="11493500" cy="6083300"/>
          </a:xfrm>
        </p:spPr>
        <p:txBody>
          <a:bodyPr>
            <a:normAutofit/>
          </a:bodyPr>
          <a:lstStyle/>
          <a:p>
            <a:pPr>
              <a:buFont typeface="Wingdings" panose="05000000000000000000" pitchFamily="2" charset="2"/>
              <a:buChar char="v"/>
            </a:pPr>
            <a:r>
              <a:rPr lang="en-US" b="1" dirty="0">
                <a:solidFill>
                  <a:srgbClr val="0070C0"/>
                </a:solidFill>
              </a:rPr>
              <a:t>Usability: </a:t>
            </a:r>
            <a:r>
              <a:rPr lang="en-US" b="1" dirty="0">
                <a:solidFill>
                  <a:schemeClr val="tx1"/>
                </a:solidFill>
              </a:rPr>
              <a:t>Usability refers to how easy and efficient a product is to use, allowing users to achieve their tasks effectively while providing a satisfying and enjoyable experience. </a:t>
            </a:r>
          </a:p>
          <a:p>
            <a:pPr>
              <a:buFont typeface="Wingdings" panose="05000000000000000000" pitchFamily="2" charset="2"/>
              <a:buChar char="v"/>
            </a:pPr>
            <a:r>
              <a:rPr lang="en-US" b="1" dirty="0">
                <a:solidFill>
                  <a:srgbClr val="0070C0"/>
                </a:solidFill>
              </a:rPr>
              <a:t>Reliability:</a:t>
            </a:r>
            <a:r>
              <a:rPr lang="en-US" dirty="0">
                <a:solidFill>
                  <a:srgbClr val="0070C0"/>
                </a:solidFill>
              </a:rPr>
              <a:t> </a:t>
            </a:r>
            <a:r>
              <a:rPr lang="en-US" b="1" dirty="0">
                <a:solidFill>
                  <a:schemeClr val="tx1"/>
                </a:solidFill>
              </a:rPr>
              <a:t>A reliable product is one that can be trusted to work consistently and deliver accurate results, ensuring minimal downtime, disruptions, or unexpected behaviors for users.</a:t>
            </a:r>
          </a:p>
          <a:p>
            <a:pPr>
              <a:buFont typeface="Wingdings" panose="05000000000000000000" pitchFamily="2" charset="2"/>
              <a:buChar char="v"/>
            </a:pPr>
            <a:r>
              <a:rPr lang="en-US" b="1" dirty="0">
                <a:solidFill>
                  <a:srgbClr val="0070C0"/>
                </a:solidFill>
              </a:rPr>
              <a:t>Scalability: </a:t>
            </a:r>
            <a:r>
              <a:rPr lang="en-US" b="1" dirty="0">
                <a:solidFill>
                  <a:schemeClr val="tx1"/>
                </a:solidFill>
              </a:rPr>
              <a:t>Scalability refers to a product or system's ability to handle increased </a:t>
            </a:r>
            <a:r>
              <a:rPr lang="en-US" b="1" dirty="0" err="1">
                <a:solidFill>
                  <a:schemeClr val="tx1"/>
                </a:solidFill>
              </a:rPr>
              <a:t>userloads</a:t>
            </a:r>
            <a:r>
              <a:rPr lang="en-US" b="1" dirty="0">
                <a:solidFill>
                  <a:schemeClr val="tx1"/>
                </a:solidFill>
              </a:rPr>
              <a:t>, user demands, or data volume in the future.</a:t>
            </a:r>
          </a:p>
          <a:p>
            <a:pPr lvl="1"/>
            <a:r>
              <a:rPr lang="en-US" b="1" dirty="0">
                <a:solidFill>
                  <a:schemeClr val="tx1"/>
                </a:solidFill>
              </a:rPr>
              <a:t>New servers should be added without disrupting service.</a:t>
            </a:r>
          </a:p>
          <a:p>
            <a:pPr>
              <a:buFont typeface="Wingdings" panose="05000000000000000000" pitchFamily="2" charset="2"/>
              <a:buChar char="v"/>
            </a:pPr>
            <a:r>
              <a:rPr lang="en-US" b="1" dirty="0">
                <a:solidFill>
                  <a:srgbClr val="0070C0"/>
                </a:solidFill>
              </a:rPr>
              <a:t>Compatibility: </a:t>
            </a:r>
            <a:r>
              <a:rPr lang="en-US" b="1" i="1" dirty="0">
                <a:solidFill>
                  <a:schemeClr val="tx1"/>
                </a:solidFill>
              </a:rPr>
              <a:t>The system should be compatible with major web browsers (Chrome, Firefox, Safari, Edge) and devices (desktop, tablet, mobile).</a:t>
            </a:r>
          </a:p>
          <a:p>
            <a:endParaRPr lang="en-US" dirty="0">
              <a:solidFill>
                <a:schemeClr val="bg2">
                  <a:lumMod val="25000"/>
                </a:schemeClr>
              </a:solidFill>
            </a:endParaRPr>
          </a:p>
        </p:txBody>
      </p:sp>
    </p:spTree>
    <p:extLst>
      <p:ext uri="{BB962C8B-B14F-4D97-AF65-F5344CB8AC3E}">
        <p14:creationId xmlns:p14="http://schemas.microsoft.com/office/powerpoint/2010/main" val="2651767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dow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down)">
                                      <p:cBhvr>
                                        <p:cTn id="17" dur="500"/>
                                        <p:tgtEl>
                                          <p:spTgt spid="3">
                                            <p:txEl>
                                              <p:pRg st="2" end="2"/>
                                            </p:txEl>
                                          </p:spTgt>
                                        </p:tgtEl>
                                      </p:cBhvr>
                                    </p:animEffect>
                                  </p:childTnLst>
                                </p:cTn>
                              </p:par>
                              <p:par>
                                <p:cTn id="18" presetID="22" presetClass="entr" presetSubtype="4"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wipe(down)">
                                      <p:cBhvr>
                                        <p:cTn id="20" dur="5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wipe(down)">
                                      <p:cBhvr>
                                        <p:cTn id="25"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54000" y="406400"/>
            <a:ext cx="11582400" cy="6083300"/>
          </a:xfrm>
        </p:spPr>
        <p:txBody>
          <a:bodyPr>
            <a:normAutofit/>
          </a:bodyPr>
          <a:lstStyle/>
          <a:p>
            <a:pPr>
              <a:buFont typeface="Wingdings" panose="05000000000000000000" pitchFamily="2" charset="2"/>
              <a:buChar char="v"/>
            </a:pPr>
            <a:r>
              <a:rPr lang="en-US" b="1" dirty="0">
                <a:solidFill>
                  <a:srgbClr val="0070C0"/>
                </a:solidFill>
                <a:latin typeface="Söhne"/>
              </a:rPr>
              <a:t>Maintainability: </a:t>
            </a:r>
            <a:r>
              <a:rPr lang="en-US" b="1" dirty="0">
                <a:solidFill>
                  <a:schemeClr val="tx1"/>
                </a:solidFill>
              </a:rPr>
              <a:t>Maintainability refers to how easily a product or system can be updated, modified, repaired, or enhanced over its lifecycle. A maintainable product is designed and developed in a way that allows developers to make changes efficiently, fix issues, and introduce new features without causing undue complications or disruptions to the existing functionality.</a:t>
            </a:r>
            <a:endParaRPr lang="en-US" b="1" dirty="0">
              <a:solidFill>
                <a:schemeClr val="tx1"/>
              </a:solidFill>
              <a:latin typeface="Söhne"/>
            </a:endParaRPr>
          </a:p>
          <a:p>
            <a:pPr marL="45720" indent="0">
              <a:buNone/>
            </a:pPr>
            <a:r>
              <a:rPr lang="en-US" b="1" i="1" dirty="0">
                <a:solidFill>
                  <a:srgbClr val="FF0000"/>
                </a:solidFill>
                <a:latin typeface="Söhne"/>
              </a:rPr>
              <a:t>Note: Remember that both functional and non-functional requirements are essential for delivering a successful system that meets user needs while satisfying performance, security, and other critical aspects. Properly defining and prioritizing these requirements ensures that the system's development aligns with stakeholder expectations.</a:t>
            </a:r>
          </a:p>
          <a:p>
            <a:endParaRPr lang="en-US" dirty="0"/>
          </a:p>
        </p:txBody>
      </p:sp>
    </p:spTree>
    <p:extLst>
      <p:ext uri="{BB962C8B-B14F-4D97-AF65-F5344CB8AC3E}">
        <p14:creationId xmlns:p14="http://schemas.microsoft.com/office/powerpoint/2010/main" val="3005407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06400" y="482600"/>
            <a:ext cx="11391900" cy="5943600"/>
          </a:xfrm>
        </p:spPr>
        <p:txBody>
          <a:bodyPr>
            <a:normAutofit fontScale="92500" lnSpcReduction="20000"/>
          </a:bodyPr>
          <a:lstStyle/>
          <a:p>
            <a:pPr>
              <a:buFont typeface="Wingdings" panose="05000000000000000000" pitchFamily="2" charset="2"/>
              <a:buChar char="v"/>
            </a:pPr>
            <a:r>
              <a:rPr lang="en-US" b="1" dirty="0">
                <a:solidFill>
                  <a:srgbClr val="0070C0"/>
                </a:solidFill>
              </a:rPr>
              <a:t>System Design:</a:t>
            </a:r>
            <a:endParaRPr lang="en-US" dirty="0">
              <a:solidFill>
                <a:srgbClr val="0070C0"/>
              </a:solidFill>
            </a:endParaRPr>
          </a:p>
          <a:p>
            <a:pPr lvl="1"/>
            <a:r>
              <a:rPr lang="en-US" b="1" dirty="0">
                <a:solidFill>
                  <a:schemeClr val="tx1"/>
                </a:solidFill>
              </a:rPr>
              <a:t>Design the system architecture, data flow, and user interfaces to meet the requirements.</a:t>
            </a:r>
          </a:p>
          <a:p>
            <a:pPr lvl="1"/>
            <a:r>
              <a:rPr lang="en-US" b="1" dirty="0">
                <a:solidFill>
                  <a:schemeClr val="tx1"/>
                </a:solidFill>
              </a:rPr>
              <a:t>Consider factors like usability, scalability, and security in the design.</a:t>
            </a:r>
          </a:p>
          <a:p>
            <a:pPr>
              <a:buFont typeface="Wingdings" panose="05000000000000000000" pitchFamily="2" charset="2"/>
              <a:buChar char="v"/>
            </a:pPr>
            <a:r>
              <a:rPr lang="en-US" b="1" dirty="0">
                <a:solidFill>
                  <a:srgbClr val="0070C0"/>
                </a:solidFill>
              </a:rPr>
              <a:t>Feasibility Analysis:</a:t>
            </a:r>
          </a:p>
          <a:p>
            <a:pPr lvl="1"/>
            <a:r>
              <a:rPr lang="en-US" b="1" dirty="0">
                <a:solidFill>
                  <a:schemeClr val="tx1"/>
                </a:solidFill>
              </a:rPr>
              <a:t>Assess the technical, economic, operational, and organizational feasibility of proposed systems.</a:t>
            </a:r>
          </a:p>
          <a:p>
            <a:pPr lvl="1"/>
            <a:r>
              <a:rPr lang="en-US" b="1" dirty="0">
                <a:solidFill>
                  <a:schemeClr val="tx1"/>
                </a:solidFill>
              </a:rPr>
              <a:t>Provide recommendations based on the analysis to aid decision-making.</a:t>
            </a:r>
          </a:p>
          <a:p>
            <a:pPr>
              <a:buFont typeface="Wingdings" panose="05000000000000000000" pitchFamily="2" charset="2"/>
              <a:buChar char="v"/>
            </a:pPr>
            <a:r>
              <a:rPr lang="en-US" b="1" dirty="0">
                <a:solidFill>
                  <a:srgbClr val="0070C0"/>
                </a:solidFill>
              </a:rPr>
              <a:t>Collaboration and Communication:</a:t>
            </a:r>
            <a:endParaRPr lang="en-US" dirty="0">
              <a:solidFill>
                <a:srgbClr val="0070C0"/>
              </a:solidFill>
            </a:endParaRPr>
          </a:p>
          <a:p>
            <a:pPr lvl="1"/>
            <a:r>
              <a:rPr lang="en-US" b="1" dirty="0">
                <a:solidFill>
                  <a:schemeClr val="tx1"/>
                </a:solidFill>
              </a:rPr>
              <a:t>Act as a bridge between business stakeholders and the development team.</a:t>
            </a:r>
          </a:p>
          <a:p>
            <a:pPr lvl="1"/>
            <a:r>
              <a:rPr lang="en-US" b="1" dirty="0">
                <a:solidFill>
                  <a:schemeClr val="tx1"/>
                </a:solidFill>
              </a:rPr>
              <a:t>Facilitate clear communication and understanding between both parties.</a:t>
            </a:r>
          </a:p>
          <a:p>
            <a:pPr lvl="1"/>
            <a:r>
              <a:rPr lang="en-US" b="1" dirty="0">
                <a:solidFill>
                  <a:schemeClr val="tx1"/>
                </a:solidFill>
              </a:rPr>
              <a:t>Ensure that the technical team understands the business requirements accurately.</a:t>
            </a:r>
          </a:p>
          <a:p>
            <a:pPr>
              <a:buFont typeface="Wingdings" panose="05000000000000000000" pitchFamily="2" charset="2"/>
              <a:buChar char="v"/>
            </a:pPr>
            <a:r>
              <a:rPr lang="en-US" b="1" dirty="0">
                <a:solidFill>
                  <a:srgbClr val="0070C0"/>
                </a:solidFill>
              </a:rPr>
              <a:t>Risk Management:</a:t>
            </a:r>
            <a:endParaRPr lang="en-US" dirty="0">
              <a:solidFill>
                <a:srgbClr val="0070C0"/>
              </a:solidFill>
            </a:endParaRPr>
          </a:p>
          <a:p>
            <a:pPr lvl="1"/>
            <a:r>
              <a:rPr lang="en-US" b="1" dirty="0">
                <a:solidFill>
                  <a:schemeClr val="tx1"/>
                </a:solidFill>
              </a:rPr>
              <a:t>Identify potential risks and challenges associated with the project.</a:t>
            </a:r>
          </a:p>
          <a:p>
            <a:pPr lvl="1"/>
            <a:r>
              <a:rPr lang="en-US" b="1" dirty="0">
                <a:solidFill>
                  <a:schemeClr val="tx1"/>
                </a:solidFill>
              </a:rPr>
              <a:t>Develop risk mitigation strategies and contingency plans.</a:t>
            </a:r>
          </a:p>
          <a:p>
            <a:pPr>
              <a:buFont typeface="Wingdings" panose="05000000000000000000" pitchFamily="2" charset="2"/>
              <a:buChar char="v"/>
            </a:pPr>
            <a:r>
              <a:rPr lang="en-US" b="1" dirty="0">
                <a:solidFill>
                  <a:srgbClr val="0070C0"/>
                </a:solidFill>
              </a:rPr>
              <a:t>Testing and Quality Assurance:</a:t>
            </a:r>
            <a:endParaRPr lang="en-US" dirty="0">
              <a:solidFill>
                <a:srgbClr val="0070C0"/>
              </a:solidFill>
            </a:endParaRPr>
          </a:p>
          <a:p>
            <a:pPr lvl="1"/>
            <a:r>
              <a:rPr lang="en-US" b="1" dirty="0">
                <a:solidFill>
                  <a:schemeClr val="tx1"/>
                </a:solidFill>
              </a:rPr>
              <a:t>Collaborate with the testing team to ensure thorough testing and bug resolution.</a:t>
            </a:r>
          </a:p>
          <a:p>
            <a:pPr>
              <a:buFont typeface="Wingdings" panose="05000000000000000000" pitchFamily="2" charset="2"/>
              <a:buChar char="v"/>
            </a:pPr>
            <a:r>
              <a:rPr lang="en-US" b="1" dirty="0">
                <a:solidFill>
                  <a:srgbClr val="0070C0"/>
                </a:solidFill>
              </a:rPr>
              <a:t>Documentation:</a:t>
            </a:r>
            <a:endParaRPr lang="en-US" dirty="0">
              <a:solidFill>
                <a:srgbClr val="0070C0"/>
              </a:solidFill>
            </a:endParaRPr>
          </a:p>
          <a:p>
            <a:pPr lvl="1"/>
            <a:r>
              <a:rPr lang="en-US" b="1" dirty="0">
                <a:solidFill>
                  <a:schemeClr val="tx1"/>
                </a:solidFill>
              </a:rPr>
              <a:t>Create comprehensive documentation including requirement specifications, design documents, and user manuals.</a:t>
            </a:r>
          </a:p>
          <a:p>
            <a:endParaRPr lang="en-US" dirty="0"/>
          </a:p>
        </p:txBody>
      </p:sp>
    </p:spTree>
    <p:extLst>
      <p:ext uri="{BB962C8B-B14F-4D97-AF65-F5344CB8AC3E}">
        <p14:creationId xmlns:p14="http://schemas.microsoft.com/office/powerpoint/2010/main" val="3601626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anim calcmode="lin" valueType="num">
                                      <p:cBhvr>
                                        <p:cTn id="13"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1000"/>
                                        <p:tgtEl>
                                          <p:spTgt spid="3">
                                            <p:txEl>
                                              <p:pRg st="2" end="2"/>
                                            </p:txEl>
                                          </p:spTgt>
                                        </p:tgtEl>
                                      </p:cBhvr>
                                    </p:animEffect>
                                    <p:anim calcmode="lin" valueType="num">
                                      <p:cBhvr>
                                        <p:cTn id="1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animEffect transition="in" filter="fade">
                                      <p:cBhvr>
                                        <p:cTn id="24" dur="1000"/>
                                        <p:tgtEl>
                                          <p:spTgt spid="3">
                                            <p:txEl>
                                              <p:pRg st="3" end="3"/>
                                            </p:txEl>
                                          </p:spTgt>
                                        </p:tgtEl>
                                      </p:cBhvr>
                                    </p:animEffect>
                                    <p:anim calcmode="lin" valueType="num">
                                      <p:cBhvr>
                                        <p:cTn id="25"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6" dur="1000" fill="hold"/>
                                        <p:tgtEl>
                                          <p:spTgt spid="3">
                                            <p:txEl>
                                              <p:pRg st="3" end="3"/>
                                            </p:txEl>
                                          </p:spTgt>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animEffect transition="in" filter="fade">
                                      <p:cBhvr>
                                        <p:cTn id="29" dur="1000"/>
                                        <p:tgtEl>
                                          <p:spTgt spid="3">
                                            <p:txEl>
                                              <p:pRg st="4" end="4"/>
                                            </p:txEl>
                                          </p:spTgt>
                                        </p:tgtEl>
                                      </p:cBhvr>
                                    </p:animEffect>
                                    <p:anim calcmode="lin" valueType="num">
                                      <p:cBhvr>
                                        <p:cTn id="30"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1" dur="1000" fill="hold"/>
                                        <p:tgtEl>
                                          <p:spTgt spid="3">
                                            <p:txEl>
                                              <p:pRg st="4" end="4"/>
                                            </p:txEl>
                                          </p:spTgt>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3">
                                            <p:txEl>
                                              <p:pRg st="5" end="5"/>
                                            </p:txEl>
                                          </p:spTgt>
                                        </p:tgtEl>
                                        <p:attrNameLst>
                                          <p:attrName>style.visibility</p:attrName>
                                        </p:attrNameLst>
                                      </p:cBhvr>
                                      <p:to>
                                        <p:strVal val="visible"/>
                                      </p:to>
                                    </p:set>
                                    <p:animEffect transition="in" filter="fade">
                                      <p:cBhvr>
                                        <p:cTn id="34" dur="1000"/>
                                        <p:tgtEl>
                                          <p:spTgt spid="3">
                                            <p:txEl>
                                              <p:pRg st="5" end="5"/>
                                            </p:txEl>
                                          </p:spTgt>
                                        </p:tgtEl>
                                      </p:cBhvr>
                                    </p:animEffect>
                                    <p:anim calcmode="lin" valueType="num">
                                      <p:cBhvr>
                                        <p:cTn id="35"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6"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grpId="0" nodeType="clickEffect">
                                  <p:stCondLst>
                                    <p:cond delay="0"/>
                                  </p:stCondLst>
                                  <p:childTnLst>
                                    <p:set>
                                      <p:cBhvr>
                                        <p:cTn id="40" dur="1" fill="hold">
                                          <p:stCondLst>
                                            <p:cond delay="0"/>
                                          </p:stCondLst>
                                        </p:cTn>
                                        <p:tgtEl>
                                          <p:spTgt spid="3">
                                            <p:txEl>
                                              <p:pRg st="6" end="6"/>
                                            </p:txEl>
                                          </p:spTgt>
                                        </p:tgtEl>
                                        <p:attrNameLst>
                                          <p:attrName>style.visibility</p:attrName>
                                        </p:attrNameLst>
                                      </p:cBhvr>
                                      <p:to>
                                        <p:strVal val="visible"/>
                                      </p:to>
                                    </p:set>
                                    <p:animEffect transition="in" filter="fade">
                                      <p:cBhvr>
                                        <p:cTn id="41" dur="1000"/>
                                        <p:tgtEl>
                                          <p:spTgt spid="3">
                                            <p:txEl>
                                              <p:pRg st="6" end="6"/>
                                            </p:txEl>
                                          </p:spTgt>
                                        </p:tgtEl>
                                      </p:cBhvr>
                                    </p:animEffect>
                                    <p:anim calcmode="lin" valueType="num">
                                      <p:cBhvr>
                                        <p:cTn id="42"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43" dur="1000" fill="hold"/>
                                        <p:tgtEl>
                                          <p:spTgt spid="3">
                                            <p:txEl>
                                              <p:pRg st="6" end="6"/>
                                            </p:txEl>
                                          </p:spTgt>
                                        </p:tgtEl>
                                        <p:attrNameLst>
                                          <p:attrName>ppt_y</p:attrName>
                                        </p:attrNameLst>
                                      </p:cBhvr>
                                      <p:tavLst>
                                        <p:tav tm="0">
                                          <p:val>
                                            <p:strVal val="#ppt_y+.1"/>
                                          </p:val>
                                        </p:tav>
                                        <p:tav tm="100000">
                                          <p:val>
                                            <p:strVal val="#ppt_y"/>
                                          </p:val>
                                        </p:tav>
                                      </p:tavLst>
                                    </p:anim>
                                  </p:childTnLst>
                                </p:cTn>
                              </p:par>
                              <p:par>
                                <p:cTn id="44" presetID="42" presetClass="entr" presetSubtype="0" fill="hold" grpId="0" nodeType="withEffect">
                                  <p:stCondLst>
                                    <p:cond delay="0"/>
                                  </p:stCondLst>
                                  <p:childTnLst>
                                    <p:set>
                                      <p:cBhvr>
                                        <p:cTn id="45" dur="1" fill="hold">
                                          <p:stCondLst>
                                            <p:cond delay="0"/>
                                          </p:stCondLst>
                                        </p:cTn>
                                        <p:tgtEl>
                                          <p:spTgt spid="3">
                                            <p:txEl>
                                              <p:pRg st="7" end="7"/>
                                            </p:txEl>
                                          </p:spTgt>
                                        </p:tgtEl>
                                        <p:attrNameLst>
                                          <p:attrName>style.visibility</p:attrName>
                                        </p:attrNameLst>
                                      </p:cBhvr>
                                      <p:to>
                                        <p:strVal val="visible"/>
                                      </p:to>
                                    </p:set>
                                    <p:animEffect transition="in" filter="fade">
                                      <p:cBhvr>
                                        <p:cTn id="46" dur="1000"/>
                                        <p:tgtEl>
                                          <p:spTgt spid="3">
                                            <p:txEl>
                                              <p:pRg st="7" end="7"/>
                                            </p:txEl>
                                          </p:spTgt>
                                        </p:tgtEl>
                                      </p:cBhvr>
                                    </p:animEffect>
                                    <p:anim calcmode="lin" valueType="num">
                                      <p:cBhvr>
                                        <p:cTn id="47"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48" dur="1000" fill="hold"/>
                                        <p:tgtEl>
                                          <p:spTgt spid="3">
                                            <p:txEl>
                                              <p:pRg st="7" end="7"/>
                                            </p:txEl>
                                          </p:spTgt>
                                        </p:tgtEl>
                                        <p:attrNameLst>
                                          <p:attrName>ppt_y</p:attrName>
                                        </p:attrNameLst>
                                      </p:cBhvr>
                                      <p:tavLst>
                                        <p:tav tm="0">
                                          <p:val>
                                            <p:strVal val="#ppt_y+.1"/>
                                          </p:val>
                                        </p:tav>
                                        <p:tav tm="100000">
                                          <p:val>
                                            <p:strVal val="#ppt_y"/>
                                          </p:val>
                                        </p:tav>
                                      </p:tavLst>
                                    </p:anim>
                                  </p:childTnLst>
                                </p:cTn>
                              </p:par>
                              <p:par>
                                <p:cTn id="49" presetID="42" presetClass="entr" presetSubtype="0" fill="hold" grpId="0" nodeType="withEffect">
                                  <p:stCondLst>
                                    <p:cond delay="0"/>
                                  </p:stCondLst>
                                  <p:childTnLst>
                                    <p:set>
                                      <p:cBhvr>
                                        <p:cTn id="50" dur="1" fill="hold">
                                          <p:stCondLst>
                                            <p:cond delay="0"/>
                                          </p:stCondLst>
                                        </p:cTn>
                                        <p:tgtEl>
                                          <p:spTgt spid="3">
                                            <p:txEl>
                                              <p:pRg st="8" end="8"/>
                                            </p:txEl>
                                          </p:spTgt>
                                        </p:tgtEl>
                                        <p:attrNameLst>
                                          <p:attrName>style.visibility</p:attrName>
                                        </p:attrNameLst>
                                      </p:cBhvr>
                                      <p:to>
                                        <p:strVal val="visible"/>
                                      </p:to>
                                    </p:set>
                                    <p:animEffect transition="in" filter="fade">
                                      <p:cBhvr>
                                        <p:cTn id="51" dur="1000"/>
                                        <p:tgtEl>
                                          <p:spTgt spid="3">
                                            <p:txEl>
                                              <p:pRg st="8" end="8"/>
                                            </p:txEl>
                                          </p:spTgt>
                                        </p:tgtEl>
                                      </p:cBhvr>
                                    </p:animEffect>
                                    <p:anim calcmode="lin" valueType="num">
                                      <p:cBhvr>
                                        <p:cTn id="52"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53" dur="1000" fill="hold"/>
                                        <p:tgtEl>
                                          <p:spTgt spid="3">
                                            <p:txEl>
                                              <p:pRg st="8" end="8"/>
                                            </p:txEl>
                                          </p:spTgt>
                                        </p:tgtEl>
                                        <p:attrNameLst>
                                          <p:attrName>ppt_y</p:attrName>
                                        </p:attrNameLst>
                                      </p:cBhvr>
                                      <p:tavLst>
                                        <p:tav tm="0">
                                          <p:val>
                                            <p:strVal val="#ppt_y+.1"/>
                                          </p:val>
                                        </p:tav>
                                        <p:tav tm="100000">
                                          <p:val>
                                            <p:strVal val="#ppt_y"/>
                                          </p:val>
                                        </p:tav>
                                      </p:tavLst>
                                    </p:anim>
                                  </p:childTnLst>
                                </p:cTn>
                              </p:par>
                              <p:par>
                                <p:cTn id="54" presetID="42" presetClass="entr" presetSubtype="0" fill="hold" grpId="0" nodeType="withEffect">
                                  <p:stCondLst>
                                    <p:cond delay="0"/>
                                  </p:stCondLst>
                                  <p:childTnLst>
                                    <p:set>
                                      <p:cBhvr>
                                        <p:cTn id="55" dur="1" fill="hold">
                                          <p:stCondLst>
                                            <p:cond delay="0"/>
                                          </p:stCondLst>
                                        </p:cTn>
                                        <p:tgtEl>
                                          <p:spTgt spid="3">
                                            <p:txEl>
                                              <p:pRg st="9" end="9"/>
                                            </p:txEl>
                                          </p:spTgt>
                                        </p:tgtEl>
                                        <p:attrNameLst>
                                          <p:attrName>style.visibility</p:attrName>
                                        </p:attrNameLst>
                                      </p:cBhvr>
                                      <p:to>
                                        <p:strVal val="visible"/>
                                      </p:to>
                                    </p:set>
                                    <p:animEffect transition="in" filter="fade">
                                      <p:cBhvr>
                                        <p:cTn id="56" dur="1000"/>
                                        <p:tgtEl>
                                          <p:spTgt spid="3">
                                            <p:txEl>
                                              <p:pRg st="9" end="9"/>
                                            </p:txEl>
                                          </p:spTgt>
                                        </p:tgtEl>
                                      </p:cBhvr>
                                    </p:animEffect>
                                    <p:anim calcmode="lin" valueType="num">
                                      <p:cBhvr>
                                        <p:cTn id="57" dur="1000" fill="hold"/>
                                        <p:tgtEl>
                                          <p:spTgt spid="3">
                                            <p:txEl>
                                              <p:pRg st="9" end="9"/>
                                            </p:txEl>
                                          </p:spTgt>
                                        </p:tgtEl>
                                        <p:attrNameLst>
                                          <p:attrName>ppt_x</p:attrName>
                                        </p:attrNameLst>
                                      </p:cBhvr>
                                      <p:tavLst>
                                        <p:tav tm="0">
                                          <p:val>
                                            <p:strVal val="#ppt_x"/>
                                          </p:val>
                                        </p:tav>
                                        <p:tav tm="100000">
                                          <p:val>
                                            <p:strVal val="#ppt_x"/>
                                          </p:val>
                                        </p:tav>
                                      </p:tavLst>
                                    </p:anim>
                                    <p:anim calcmode="lin" valueType="num">
                                      <p:cBhvr>
                                        <p:cTn id="58" dur="1000" fill="hold"/>
                                        <p:tgtEl>
                                          <p:spTgt spid="3">
                                            <p:txEl>
                                              <p:pRg st="9" end="9"/>
                                            </p:txEl>
                                          </p:spTgt>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grpId="0" nodeType="clickEffect">
                                  <p:stCondLst>
                                    <p:cond delay="0"/>
                                  </p:stCondLst>
                                  <p:childTnLst>
                                    <p:set>
                                      <p:cBhvr>
                                        <p:cTn id="62" dur="1" fill="hold">
                                          <p:stCondLst>
                                            <p:cond delay="0"/>
                                          </p:stCondLst>
                                        </p:cTn>
                                        <p:tgtEl>
                                          <p:spTgt spid="3">
                                            <p:txEl>
                                              <p:pRg st="10" end="10"/>
                                            </p:txEl>
                                          </p:spTgt>
                                        </p:tgtEl>
                                        <p:attrNameLst>
                                          <p:attrName>style.visibility</p:attrName>
                                        </p:attrNameLst>
                                      </p:cBhvr>
                                      <p:to>
                                        <p:strVal val="visible"/>
                                      </p:to>
                                    </p:set>
                                    <p:animEffect transition="in" filter="fade">
                                      <p:cBhvr>
                                        <p:cTn id="63" dur="1000"/>
                                        <p:tgtEl>
                                          <p:spTgt spid="3">
                                            <p:txEl>
                                              <p:pRg st="10" end="10"/>
                                            </p:txEl>
                                          </p:spTgt>
                                        </p:tgtEl>
                                      </p:cBhvr>
                                    </p:animEffect>
                                    <p:anim calcmode="lin" valueType="num">
                                      <p:cBhvr>
                                        <p:cTn id="64" dur="1000" fill="hold"/>
                                        <p:tgtEl>
                                          <p:spTgt spid="3">
                                            <p:txEl>
                                              <p:pRg st="10" end="10"/>
                                            </p:txEl>
                                          </p:spTgt>
                                        </p:tgtEl>
                                        <p:attrNameLst>
                                          <p:attrName>ppt_x</p:attrName>
                                        </p:attrNameLst>
                                      </p:cBhvr>
                                      <p:tavLst>
                                        <p:tav tm="0">
                                          <p:val>
                                            <p:strVal val="#ppt_x"/>
                                          </p:val>
                                        </p:tav>
                                        <p:tav tm="100000">
                                          <p:val>
                                            <p:strVal val="#ppt_x"/>
                                          </p:val>
                                        </p:tav>
                                      </p:tavLst>
                                    </p:anim>
                                    <p:anim calcmode="lin" valueType="num">
                                      <p:cBhvr>
                                        <p:cTn id="65" dur="1000" fill="hold"/>
                                        <p:tgtEl>
                                          <p:spTgt spid="3">
                                            <p:txEl>
                                              <p:pRg st="10" end="10"/>
                                            </p:txEl>
                                          </p:spTgt>
                                        </p:tgtEl>
                                        <p:attrNameLst>
                                          <p:attrName>ppt_y</p:attrName>
                                        </p:attrNameLst>
                                      </p:cBhvr>
                                      <p:tavLst>
                                        <p:tav tm="0">
                                          <p:val>
                                            <p:strVal val="#ppt_y+.1"/>
                                          </p:val>
                                        </p:tav>
                                        <p:tav tm="100000">
                                          <p:val>
                                            <p:strVal val="#ppt_y"/>
                                          </p:val>
                                        </p:tav>
                                      </p:tavLst>
                                    </p:anim>
                                  </p:childTnLst>
                                </p:cTn>
                              </p:par>
                              <p:par>
                                <p:cTn id="66" presetID="42" presetClass="entr" presetSubtype="0" fill="hold" grpId="0" nodeType="withEffect">
                                  <p:stCondLst>
                                    <p:cond delay="0"/>
                                  </p:stCondLst>
                                  <p:childTnLst>
                                    <p:set>
                                      <p:cBhvr>
                                        <p:cTn id="67" dur="1" fill="hold">
                                          <p:stCondLst>
                                            <p:cond delay="0"/>
                                          </p:stCondLst>
                                        </p:cTn>
                                        <p:tgtEl>
                                          <p:spTgt spid="3">
                                            <p:txEl>
                                              <p:pRg st="11" end="11"/>
                                            </p:txEl>
                                          </p:spTgt>
                                        </p:tgtEl>
                                        <p:attrNameLst>
                                          <p:attrName>style.visibility</p:attrName>
                                        </p:attrNameLst>
                                      </p:cBhvr>
                                      <p:to>
                                        <p:strVal val="visible"/>
                                      </p:to>
                                    </p:set>
                                    <p:animEffect transition="in" filter="fade">
                                      <p:cBhvr>
                                        <p:cTn id="68" dur="1000"/>
                                        <p:tgtEl>
                                          <p:spTgt spid="3">
                                            <p:txEl>
                                              <p:pRg st="11" end="11"/>
                                            </p:txEl>
                                          </p:spTgt>
                                        </p:tgtEl>
                                      </p:cBhvr>
                                    </p:animEffect>
                                    <p:anim calcmode="lin" valueType="num">
                                      <p:cBhvr>
                                        <p:cTn id="69" dur="1000" fill="hold"/>
                                        <p:tgtEl>
                                          <p:spTgt spid="3">
                                            <p:txEl>
                                              <p:pRg st="11" end="11"/>
                                            </p:txEl>
                                          </p:spTgt>
                                        </p:tgtEl>
                                        <p:attrNameLst>
                                          <p:attrName>ppt_x</p:attrName>
                                        </p:attrNameLst>
                                      </p:cBhvr>
                                      <p:tavLst>
                                        <p:tav tm="0">
                                          <p:val>
                                            <p:strVal val="#ppt_x"/>
                                          </p:val>
                                        </p:tav>
                                        <p:tav tm="100000">
                                          <p:val>
                                            <p:strVal val="#ppt_x"/>
                                          </p:val>
                                        </p:tav>
                                      </p:tavLst>
                                    </p:anim>
                                    <p:anim calcmode="lin" valueType="num">
                                      <p:cBhvr>
                                        <p:cTn id="70" dur="1000" fill="hold"/>
                                        <p:tgtEl>
                                          <p:spTgt spid="3">
                                            <p:txEl>
                                              <p:pRg st="11" end="11"/>
                                            </p:txEl>
                                          </p:spTgt>
                                        </p:tgtEl>
                                        <p:attrNameLst>
                                          <p:attrName>ppt_y</p:attrName>
                                        </p:attrNameLst>
                                      </p:cBhvr>
                                      <p:tavLst>
                                        <p:tav tm="0">
                                          <p:val>
                                            <p:strVal val="#ppt_y+.1"/>
                                          </p:val>
                                        </p:tav>
                                        <p:tav tm="100000">
                                          <p:val>
                                            <p:strVal val="#ppt_y"/>
                                          </p:val>
                                        </p:tav>
                                      </p:tavLst>
                                    </p:anim>
                                  </p:childTnLst>
                                </p:cTn>
                              </p:par>
                              <p:par>
                                <p:cTn id="71" presetID="42" presetClass="entr" presetSubtype="0" fill="hold" grpId="0" nodeType="withEffect">
                                  <p:stCondLst>
                                    <p:cond delay="0"/>
                                  </p:stCondLst>
                                  <p:childTnLst>
                                    <p:set>
                                      <p:cBhvr>
                                        <p:cTn id="72" dur="1" fill="hold">
                                          <p:stCondLst>
                                            <p:cond delay="0"/>
                                          </p:stCondLst>
                                        </p:cTn>
                                        <p:tgtEl>
                                          <p:spTgt spid="3">
                                            <p:txEl>
                                              <p:pRg st="12" end="12"/>
                                            </p:txEl>
                                          </p:spTgt>
                                        </p:tgtEl>
                                        <p:attrNameLst>
                                          <p:attrName>style.visibility</p:attrName>
                                        </p:attrNameLst>
                                      </p:cBhvr>
                                      <p:to>
                                        <p:strVal val="visible"/>
                                      </p:to>
                                    </p:set>
                                    <p:animEffect transition="in" filter="fade">
                                      <p:cBhvr>
                                        <p:cTn id="73" dur="1000"/>
                                        <p:tgtEl>
                                          <p:spTgt spid="3">
                                            <p:txEl>
                                              <p:pRg st="12" end="12"/>
                                            </p:txEl>
                                          </p:spTgt>
                                        </p:tgtEl>
                                      </p:cBhvr>
                                    </p:animEffect>
                                    <p:anim calcmode="lin" valueType="num">
                                      <p:cBhvr>
                                        <p:cTn id="74" dur="1000" fill="hold"/>
                                        <p:tgtEl>
                                          <p:spTgt spid="3">
                                            <p:txEl>
                                              <p:pRg st="12" end="12"/>
                                            </p:txEl>
                                          </p:spTgt>
                                        </p:tgtEl>
                                        <p:attrNameLst>
                                          <p:attrName>ppt_x</p:attrName>
                                        </p:attrNameLst>
                                      </p:cBhvr>
                                      <p:tavLst>
                                        <p:tav tm="0">
                                          <p:val>
                                            <p:strVal val="#ppt_x"/>
                                          </p:val>
                                        </p:tav>
                                        <p:tav tm="100000">
                                          <p:val>
                                            <p:strVal val="#ppt_x"/>
                                          </p:val>
                                        </p:tav>
                                      </p:tavLst>
                                    </p:anim>
                                    <p:anim calcmode="lin" valueType="num">
                                      <p:cBhvr>
                                        <p:cTn id="75" dur="1000" fill="hold"/>
                                        <p:tgtEl>
                                          <p:spTgt spid="3">
                                            <p:txEl>
                                              <p:pRg st="12" end="12"/>
                                            </p:txEl>
                                          </p:spTgt>
                                        </p:tgtEl>
                                        <p:attrNameLst>
                                          <p:attrName>ppt_y</p:attrName>
                                        </p:attrNameLst>
                                      </p:cBhvr>
                                      <p:tavLst>
                                        <p:tav tm="0">
                                          <p:val>
                                            <p:strVal val="#ppt_y+.1"/>
                                          </p:val>
                                        </p:tav>
                                        <p:tav tm="100000">
                                          <p:val>
                                            <p:strVal val="#ppt_y"/>
                                          </p:val>
                                        </p:tav>
                                      </p:tavLst>
                                    </p:anim>
                                  </p:childTnLst>
                                </p:cTn>
                              </p:par>
                            </p:childTnLst>
                          </p:cTn>
                        </p:par>
                      </p:childTnLst>
                    </p:cTn>
                  </p:par>
                  <p:par>
                    <p:cTn id="76" fill="hold">
                      <p:stCondLst>
                        <p:cond delay="indefinite"/>
                      </p:stCondLst>
                      <p:childTnLst>
                        <p:par>
                          <p:cTn id="77" fill="hold">
                            <p:stCondLst>
                              <p:cond delay="0"/>
                            </p:stCondLst>
                            <p:childTnLst>
                              <p:par>
                                <p:cTn id="78" presetID="42" presetClass="entr" presetSubtype="0" fill="hold" grpId="0" nodeType="clickEffect">
                                  <p:stCondLst>
                                    <p:cond delay="0"/>
                                  </p:stCondLst>
                                  <p:childTnLst>
                                    <p:set>
                                      <p:cBhvr>
                                        <p:cTn id="79" dur="1" fill="hold">
                                          <p:stCondLst>
                                            <p:cond delay="0"/>
                                          </p:stCondLst>
                                        </p:cTn>
                                        <p:tgtEl>
                                          <p:spTgt spid="3">
                                            <p:txEl>
                                              <p:pRg st="13" end="13"/>
                                            </p:txEl>
                                          </p:spTgt>
                                        </p:tgtEl>
                                        <p:attrNameLst>
                                          <p:attrName>style.visibility</p:attrName>
                                        </p:attrNameLst>
                                      </p:cBhvr>
                                      <p:to>
                                        <p:strVal val="visible"/>
                                      </p:to>
                                    </p:set>
                                    <p:animEffect transition="in" filter="fade">
                                      <p:cBhvr>
                                        <p:cTn id="80" dur="1000"/>
                                        <p:tgtEl>
                                          <p:spTgt spid="3">
                                            <p:txEl>
                                              <p:pRg st="13" end="13"/>
                                            </p:txEl>
                                          </p:spTgt>
                                        </p:tgtEl>
                                      </p:cBhvr>
                                    </p:animEffect>
                                    <p:anim calcmode="lin" valueType="num">
                                      <p:cBhvr>
                                        <p:cTn id="81" dur="1000" fill="hold"/>
                                        <p:tgtEl>
                                          <p:spTgt spid="3">
                                            <p:txEl>
                                              <p:pRg st="13" end="13"/>
                                            </p:txEl>
                                          </p:spTgt>
                                        </p:tgtEl>
                                        <p:attrNameLst>
                                          <p:attrName>ppt_x</p:attrName>
                                        </p:attrNameLst>
                                      </p:cBhvr>
                                      <p:tavLst>
                                        <p:tav tm="0">
                                          <p:val>
                                            <p:strVal val="#ppt_x"/>
                                          </p:val>
                                        </p:tav>
                                        <p:tav tm="100000">
                                          <p:val>
                                            <p:strVal val="#ppt_x"/>
                                          </p:val>
                                        </p:tav>
                                      </p:tavLst>
                                    </p:anim>
                                    <p:anim calcmode="lin" valueType="num">
                                      <p:cBhvr>
                                        <p:cTn id="82" dur="1000" fill="hold"/>
                                        <p:tgtEl>
                                          <p:spTgt spid="3">
                                            <p:txEl>
                                              <p:pRg st="13" end="13"/>
                                            </p:txEl>
                                          </p:spTgt>
                                        </p:tgtEl>
                                        <p:attrNameLst>
                                          <p:attrName>ppt_y</p:attrName>
                                        </p:attrNameLst>
                                      </p:cBhvr>
                                      <p:tavLst>
                                        <p:tav tm="0">
                                          <p:val>
                                            <p:strVal val="#ppt_y+.1"/>
                                          </p:val>
                                        </p:tav>
                                        <p:tav tm="100000">
                                          <p:val>
                                            <p:strVal val="#ppt_y"/>
                                          </p:val>
                                        </p:tav>
                                      </p:tavLst>
                                    </p:anim>
                                  </p:childTnLst>
                                </p:cTn>
                              </p:par>
                              <p:par>
                                <p:cTn id="83" presetID="42" presetClass="entr" presetSubtype="0" fill="hold" grpId="0" nodeType="withEffect">
                                  <p:stCondLst>
                                    <p:cond delay="0"/>
                                  </p:stCondLst>
                                  <p:childTnLst>
                                    <p:set>
                                      <p:cBhvr>
                                        <p:cTn id="84" dur="1" fill="hold">
                                          <p:stCondLst>
                                            <p:cond delay="0"/>
                                          </p:stCondLst>
                                        </p:cTn>
                                        <p:tgtEl>
                                          <p:spTgt spid="3">
                                            <p:txEl>
                                              <p:pRg st="14" end="14"/>
                                            </p:txEl>
                                          </p:spTgt>
                                        </p:tgtEl>
                                        <p:attrNameLst>
                                          <p:attrName>style.visibility</p:attrName>
                                        </p:attrNameLst>
                                      </p:cBhvr>
                                      <p:to>
                                        <p:strVal val="visible"/>
                                      </p:to>
                                    </p:set>
                                    <p:animEffect transition="in" filter="fade">
                                      <p:cBhvr>
                                        <p:cTn id="85" dur="1000"/>
                                        <p:tgtEl>
                                          <p:spTgt spid="3">
                                            <p:txEl>
                                              <p:pRg st="14" end="14"/>
                                            </p:txEl>
                                          </p:spTgt>
                                        </p:tgtEl>
                                      </p:cBhvr>
                                    </p:animEffect>
                                    <p:anim calcmode="lin" valueType="num">
                                      <p:cBhvr>
                                        <p:cTn id="86" dur="1000" fill="hold"/>
                                        <p:tgtEl>
                                          <p:spTgt spid="3">
                                            <p:txEl>
                                              <p:pRg st="14" end="14"/>
                                            </p:txEl>
                                          </p:spTgt>
                                        </p:tgtEl>
                                        <p:attrNameLst>
                                          <p:attrName>ppt_x</p:attrName>
                                        </p:attrNameLst>
                                      </p:cBhvr>
                                      <p:tavLst>
                                        <p:tav tm="0">
                                          <p:val>
                                            <p:strVal val="#ppt_x"/>
                                          </p:val>
                                        </p:tav>
                                        <p:tav tm="100000">
                                          <p:val>
                                            <p:strVal val="#ppt_x"/>
                                          </p:val>
                                        </p:tav>
                                      </p:tavLst>
                                    </p:anim>
                                    <p:anim calcmode="lin" valueType="num">
                                      <p:cBhvr>
                                        <p:cTn id="87" dur="1000" fill="hold"/>
                                        <p:tgtEl>
                                          <p:spTgt spid="3">
                                            <p:txEl>
                                              <p:pRg st="14" end="14"/>
                                            </p:txEl>
                                          </p:spTgt>
                                        </p:tgtEl>
                                        <p:attrNameLst>
                                          <p:attrName>ppt_y</p:attrName>
                                        </p:attrNameLst>
                                      </p:cBhvr>
                                      <p:tavLst>
                                        <p:tav tm="0">
                                          <p:val>
                                            <p:strVal val="#ppt_y+.1"/>
                                          </p:val>
                                        </p:tav>
                                        <p:tav tm="100000">
                                          <p:val>
                                            <p:strVal val="#ppt_y"/>
                                          </p:val>
                                        </p:tav>
                                      </p:tavLst>
                                    </p:anim>
                                  </p:childTnLst>
                                </p:cTn>
                              </p:par>
                            </p:childTnLst>
                          </p:cTn>
                        </p:par>
                      </p:childTnLst>
                    </p:cTn>
                  </p:par>
                  <p:par>
                    <p:cTn id="88" fill="hold">
                      <p:stCondLst>
                        <p:cond delay="indefinite"/>
                      </p:stCondLst>
                      <p:childTnLst>
                        <p:par>
                          <p:cTn id="89" fill="hold">
                            <p:stCondLst>
                              <p:cond delay="0"/>
                            </p:stCondLst>
                            <p:childTnLst>
                              <p:par>
                                <p:cTn id="90" presetID="42" presetClass="entr" presetSubtype="0" fill="hold" grpId="0" nodeType="clickEffect">
                                  <p:stCondLst>
                                    <p:cond delay="0"/>
                                  </p:stCondLst>
                                  <p:childTnLst>
                                    <p:set>
                                      <p:cBhvr>
                                        <p:cTn id="91" dur="1" fill="hold">
                                          <p:stCondLst>
                                            <p:cond delay="0"/>
                                          </p:stCondLst>
                                        </p:cTn>
                                        <p:tgtEl>
                                          <p:spTgt spid="3">
                                            <p:txEl>
                                              <p:pRg st="15" end="15"/>
                                            </p:txEl>
                                          </p:spTgt>
                                        </p:tgtEl>
                                        <p:attrNameLst>
                                          <p:attrName>style.visibility</p:attrName>
                                        </p:attrNameLst>
                                      </p:cBhvr>
                                      <p:to>
                                        <p:strVal val="visible"/>
                                      </p:to>
                                    </p:set>
                                    <p:animEffect transition="in" filter="fade">
                                      <p:cBhvr>
                                        <p:cTn id="92" dur="1000"/>
                                        <p:tgtEl>
                                          <p:spTgt spid="3">
                                            <p:txEl>
                                              <p:pRg st="15" end="15"/>
                                            </p:txEl>
                                          </p:spTgt>
                                        </p:tgtEl>
                                      </p:cBhvr>
                                    </p:animEffect>
                                    <p:anim calcmode="lin" valueType="num">
                                      <p:cBhvr>
                                        <p:cTn id="93" dur="1000" fill="hold"/>
                                        <p:tgtEl>
                                          <p:spTgt spid="3">
                                            <p:txEl>
                                              <p:pRg st="15" end="15"/>
                                            </p:txEl>
                                          </p:spTgt>
                                        </p:tgtEl>
                                        <p:attrNameLst>
                                          <p:attrName>ppt_x</p:attrName>
                                        </p:attrNameLst>
                                      </p:cBhvr>
                                      <p:tavLst>
                                        <p:tav tm="0">
                                          <p:val>
                                            <p:strVal val="#ppt_x"/>
                                          </p:val>
                                        </p:tav>
                                        <p:tav tm="100000">
                                          <p:val>
                                            <p:strVal val="#ppt_x"/>
                                          </p:val>
                                        </p:tav>
                                      </p:tavLst>
                                    </p:anim>
                                    <p:anim calcmode="lin" valueType="num">
                                      <p:cBhvr>
                                        <p:cTn id="94" dur="1000" fill="hold"/>
                                        <p:tgtEl>
                                          <p:spTgt spid="3">
                                            <p:txEl>
                                              <p:pRg st="15" end="15"/>
                                            </p:txEl>
                                          </p:spTgt>
                                        </p:tgtEl>
                                        <p:attrNameLst>
                                          <p:attrName>ppt_y</p:attrName>
                                        </p:attrNameLst>
                                      </p:cBhvr>
                                      <p:tavLst>
                                        <p:tav tm="0">
                                          <p:val>
                                            <p:strVal val="#ppt_y+.1"/>
                                          </p:val>
                                        </p:tav>
                                        <p:tav tm="100000">
                                          <p:val>
                                            <p:strVal val="#ppt_y"/>
                                          </p:val>
                                        </p:tav>
                                      </p:tavLst>
                                    </p:anim>
                                  </p:childTnLst>
                                </p:cTn>
                              </p:par>
                              <p:par>
                                <p:cTn id="95" presetID="42" presetClass="entr" presetSubtype="0" fill="hold" grpId="0" nodeType="withEffect">
                                  <p:stCondLst>
                                    <p:cond delay="0"/>
                                  </p:stCondLst>
                                  <p:childTnLst>
                                    <p:set>
                                      <p:cBhvr>
                                        <p:cTn id="96" dur="1" fill="hold">
                                          <p:stCondLst>
                                            <p:cond delay="0"/>
                                          </p:stCondLst>
                                        </p:cTn>
                                        <p:tgtEl>
                                          <p:spTgt spid="3">
                                            <p:txEl>
                                              <p:pRg st="16" end="16"/>
                                            </p:txEl>
                                          </p:spTgt>
                                        </p:tgtEl>
                                        <p:attrNameLst>
                                          <p:attrName>style.visibility</p:attrName>
                                        </p:attrNameLst>
                                      </p:cBhvr>
                                      <p:to>
                                        <p:strVal val="visible"/>
                                      </p:to>
                                    </p:set>
                                    <p:animEffect transition="in" filter="fade">
                                      <p:cBhvr>
                                        <p:cTn id="97" dur="1000"/>
                                        <p:tgtEl>
                                          <p:spTgt spid="3">
                                            <p:txEl>
                                              <p:pRg st="16" end="16"/>
                                            </p:txEl>
                                          </p:spTgt>
                                        </p:tgtEl>
                                      </p:cBhvr>
                                    </p:animEffect>
                                    <p:anim calcmode="lin" valueType="num">
                                      <p:cBhvr>
                                        <p:cTn id="98" dur="1000" fill="hold"/>
                                        <p:tgtEl>
                                          <p:spTgt spid="3">
                                            <p:txEl>
                                              <p:pRg st="16" end="16"/>
                                            </p:txEl>
                                          </p:spTgt>
                                        </p:tgtEl>
                                        <p:attrNameLst>
                                          <p:attrName>ppt_x</p:attrName>
                                        </p:attrNameLst>
                                      </p:cBhvr>
                                      <p:tavLst>
                                        <p:tav tm="0">
                                          <p:val>
                                            <p:strVal val="#ppt_x"/>
                                          </p:val>
                                        </p:tav>
                                        <p:tav tm="100000">
                                          <p:val>
                                            <p:strVal val="#ppt_x"/>
                                          </p:val>
                                        </p:tav>
                                      </p:tavLst>
                                    </p:anim>
                                    <p:anim calcmode="lin" valueType="num">
                                      <p:cBhvr>
                                        <p:cTn id="99" dur="1000" fill="hold"/>
                                        <p:tgtEl>
                                          <p:spTgt spid="3">
                                            <p:txEl>
                                              <p:pRg st="16" end="1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31800" y="317500"/>
            <a:ext cx="11404600" cy="6134100"/>
          </a:xfrm>
        </p:spPr>
        <p:txBody>
          <a:bodyPr/>
          <a:lstStyle/>
          <a:p>
            <a:pPr>
              <a:buFont typeface="Wingdings" panose="05000000000000000000" pitchFamily="2" charset="2"/>
              <a:buChar char="v"/>
            </a:pPr>
            <a:r>
              <a:rPr lang="en-US" b="1" dirty="0">
                <a:solidFill>
                  <a:srgbClr val="0070C0"/>
                </a:solidFill>
              </a:rPr>
              <a:t>User Training and Support:</a:t>
            </a:r>
          </a:p>
          <a:p>
            <a:pPr lvl="1"/>
            <a:r>
              <a:rPr lang="en-US" b="1" dirty="0">
                <a:solidFill>
                  <a:schemeClr val="tx1"/>
                </a:solidFill>
              </a:rPr>
              <a:t>Provide training to end-users on how to use the system effectively.</a:t>
            </a:r>
          </a:p>
          <a:p>
            <a:pPr lvl="1"/>
            <a:r>
              <a:rPr lang="en-US" b="1" dirty="0">
                <a:solidFill>
                  <a:schemeClr val="tx1"/>
                </a:solidFill>
              </a:rPr>
              <a:t>Offer ongoing support and troubleshooting as needed.</a:t>
            </a:r>
          </a:p>
          <a:p>
            <a:pPr>
              <a:buFont typeface="Wingdings" panose="05000000000000000000" pitchFamily="2" charset="2"/>
              <a:buChar char="v"/>
            </a:pPr>
            <a:r>
              <a:rPr lang="en-US" b="1" dirty="0">
                <a:solidFill>
                  <a:srgbClr val="0070C0"/>
                </a:solidFill>
              </a:rPr>
              <a:t>Change Management:</a:t>
            </a:r>
          </a:p>
          <a:p>
            <a:pPr lvl="1"/>
            <a:r>
              <a:rPr lang="en-US" b="1" i="1" dirty="0">
                <a:solidFill>
                  <a:schemeClr val="tx1"/>
                </a:solidFill>
              </a:rPr>
              <a:t>It refers to the systematic process of planning, implementing, and controlling changes to a project or system. System analysts play a critical role in ensuring that changes to project requirements, scope, or functionalities are managed effectively to minimize disruptions and maintain project success. </a:t>
            </a:r>
          </a:p>
        </p:txBody>
      </p:sp>
    </p:spTree>
    <p:extLst>
      <p:ext uri="{BB962C8B-B14F-4D97-AF65-F5344CB8AC3E}">
        <p14:creationId xmlns:p14="http://schemas.microsoft.com/office/powerpoint/2010/main" val="3603926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anim calcmode="lin" valueType="num">
                                      <p:cBhvr>
                                        <p:cTn id="13"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1000"/>
                                        <p:tgtEl>
                                          <p:spTgt spid="3">
                                            <p:txEl>
                                              <p:pRg st="2" end="2"/>
                                            </p:txEl>
                                          </p:spTgt>
                                        </p:tgtEl>
                                      </p:cBhvr>
                                    </p:animEffect>
                                    <p:anim calcmode="lin" valueType="num">
                                      <p:cBhvr>
                                        <p:cTn id="1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animEffect transition="in" filter="fade">
                                      <p:cBhvr>
                                        <p:cTn id="24" dur="1000"/>
                                        <p:tgtEl>
                                          <p:spTgt spid="3">
                                            <p:txEl>
                                              <p:pRg st="3" end="3"/>
                                            </p:txEl>
                                          </p:spTgt>
                                        </p:tgtEl>
                                      </p:cBhvr>
                                    </p:animEffect>
                                    <p:anim calcmode="lin" valueType="num">
                                      <p:cBhvr>
                                        <p:cTn id="25"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6" dur="1000" fill="hold"/>
                                        <p:tgtEl>
                                          <p:spTgt spid="3">
                                            <p:txEl>
                                              <p:pRg st="3" end="3"/>
                                            </p:txEl>
                                          </p:spTgt>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animEffect transition="in" filter="fade">
                                      <p:cBhvr>
                                        <p:cTn id="29" dur="1000"/>
                                        <p:tgtEl>
                                          <p:spTgt spid="3">
                                            <p:txEl>
                                              <p:pRg st="4" end="4"/>
                                            </p:txEl>
                                          </p:spTgt>
                                        </p:tgtEl>
                                      </p:cBhvr>
                                    </p:animEffect>
                                    <p:anim calcmode="lin" valueType="num">
                                      <p:cBhvr>
                                        <p:cTn id="30"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1"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19100" y="241300"/>
            <a:ext cx="11544300" cy="6286500"/>
          </a:xfrm>
        </p:spPr>
        <p:txBody>
          <a:bodyPr>
            <a:normAutofit/>
          </a:bodyPr>
          <a:lstStyle/>
          <a:p>
            <a:pPr>
              <a:buFont typeface="Wingdings" panose="05000000000000000000" pitchFamily="2" charset="2"/>
              <a:buChar char="q"/>
            </a:pPr>
            <a:r>
              <a:rPr lang="en-US" sz="3600" b="1" u="sng" dirty="0">
                <a:solidFill>
                  <a:srgbClr val="0070C0"/>
                </a:solidFill>
              </a:rPr>
              <a:t>Skills:</a:t>
            </a:r>
            <a:endParaRPr lang="en-US" sz="3600" u="sng" dirty="0">
              <a:solidFill>
                <a:srgbClr val="0070C0"/>
              </a:solidFill>
            </a:endParaRPr>
          </a:p>
          <a:p>
            <a:pPr>
              <a:buFont typeface="Wingdings" panose="05000000000000000000" pitchFamily="2" charset="2"/>
              <a:buChar char="v"/>
            </a:pPr>
            <a:r>
              <a:rPr lang="en-US" b="1" dirty="0">
                <a:solidFill>
                  <a:srgbClr val="FF0000"/>
                </a:solidFill>
              </a:rPr>
              <a:t>Technical Proficiency:</a:t>
            </a:r>
            <a:endParaRPr lang="en-US" dirty="0">
              <a:solidFill>
                <a:srgbClr val="FF0000"/>
              </a:solidFill>
            </a:endParaRPr>
          </a:p>
          <a:p>
            <a:pPr lvl="1"/>
            <a:r>
              <a:rPr lang="en-US" b="1" i="1" dirty="0">
                <a:solidFill>
                  <a:schemeClr val="tx1"/>
                </a:solidFill>
              </a:rPr>
              <a:t>Understanding of software development processes, methodologies, and programming languages.</a:t>
            </a:r>
          </a:p>
          <a:p>
            <a:pPr lvl="1"/>
            <a:r>
              <a:rPr lang="en-US" b="1" i="1" dirty="0">
                <a:solidFill>
                  <a:schemeClr val="tx1"/>
                </a:solidFill>
              </a:rPr>
              <a:t>Familiarity with database management systems, networking concepts, and system architecture.</a:t>
            </a:r>
          </a:p>
          <a:p>
            <a:pPr>
              <a:buFont typeface="Wingdings" panose="05000000000000000000" pitchFamily="2" charset="2"/>
              <a:buChar char="v"/>
            </a:pPr>
            <a:r>
              <a:rPr lang="en-US" b="1" dirty="0">
                <a:solidFill>
                  <a:srgbClr val="FF0000"/>
                </a:solidFill>
              </a:rPr>
              <a:t>Analytical and Problem-Solving Skills:</a:t>
            </a:r>
            <a:endParaRPr lang="en-US" dirty="0">
              <a:solidFill>
                <a:srgbClr val="FF0000"/>
              </a:solidFill>
            </a:endParaRPr>
          </a:p>
          <a:p>
            <a:pPr lvl="1"/>
            <a:r>
              <a:rPr lang="en-US" b="1" i="1" dirty="0">
                <a:solidFill>
                  <a:schemeClr val="tx1"/>
                </a:solidFill>
              </a:rPr>
              <a:t>Ability to analyze complex business problems and translate them into technical solutions.</a:t>
            </a:r>
          </a:p>
          <a:p>
            <a:pPr lvl="1"/>
            <a:r>
              <a:rPr lang="en-US" b="1" i="1" dirty="0">
                <a:solidFill>
                  <a:schemeClr val="tx1"/>
                </a:solidFill>
              </a:rPr>
              <a:t>Identifying root causes of issues and proposing effective solutions.</a:t>
            </a:r>
          </a:p>
          <a:p>
            <a:pPr>
              <a:buFont typeface="Wingdings" panose="05000000000000000000" pitchFamily="2" charset="2"/>
              <a:buChar char="v"/>
            </a:pPr>
            <a:r>
              <a:rPr lang="en-US" b="1" dirty="0">
                <a:solidFill>
                  <a:srgbClr val="FF0000"/>
                </a:solidFill>
              </a:rPr>
              <a:t>Communication Skills:</a:t>
            </a:r>
          </a:p>
          <a:p>
            <a:pPr lvl="1"/>
            <a:r>
              <a:rPr lang="en-US" b="1" i="1" dirty="0">
                <a:solidFill>
                  <a:schemeClr val="tx1"/>
                </a:solidFill>
              </a:rPr>
              <a:t>Strong written and verbal communication skills to interact with technical and non-technical stakeholders.</a:t>
            </a:r>
          </a:p>
          <a:p>
            <a:pPr lvl="1"/>
            <a:r>
              <a:rPr lang="en-US" b="1" i="1" dirty="0">
                <a:solidFill>
                  <a:schemeClr val="tx1"/>
                </a:solidFill>
              </a:rPr>
              <a:t>Ability to convey technical concepts to non-technical individuals and vice versa.</a:t>
            </a:r>
          </a:p>
          <a:p>
            <a:endParaRPr lang="en-US" dirty="0"/>
          </a:p>
        </p:txBody>
      </p:sp>
    </p:spTree>
    <p:extLst>
      <p:ext uri="{BB962C8B-B14F-4D97-AF65-F5344CB8AC3E}">
        <p14:creationId xmlns:p14="http://schemas.microsoft.com/office/powerpoint/2010/main" val="748192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1000"/>
                                        <p:tgtEl>
                                          <p:spTgt spid="3">
                                            <p:txEl>
                                              <p:pRg st="2" end="2"/>
                                            </p:txEl>
                                          </p:spTgt>
                                        </p:tgtEl>
                                      </p:cBhvr>
                                    </p:animEffect>
                                    <p:anim calcmode="lin" valueType="num">
                                      <p:cBhvr>
                                        <p:cTn id="20"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2" end="2"/>
                                            </p:txEl>
                                          </p:spTgt>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animEffect transition="in" filter="fade">
                                      <p:cBhvr>
                                        <p:cTn id="24" dur="1000"/>
                                        <p:tgtEl>
                                          <p:spTgt spid="3">
                                            <p:txEl>
                                              <p:pRg st="3" end="3"/>
                                            </p:txEl>
                                          </p:spTgt>
                                        </p:tgtEl>
                                      </p:cBhvr>
                                    </p:animEffect>
                                    <p:anim calcmode="lin" valueType="num">
                                      <p:cBhvr>
                                        <p:cTn id="25"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6"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Effect transition="in" filter="fade">
                                      <p:cBhvr>
                                        <p:cTn id="31" dur="1000"/>
                                        <p:tgtEl>
                                          <p:spTgt spid="3">
                                            <p:txEl>
                                              <p:pRg st="4" end="4"/>
                                            </p:txEl>
                                          </p:spTgt>
                                        </p:tgtEl>
                                      </p:cBhvr>
                                    </p:animEffect>
                                    <p:anim calcmode="lin" valueType="num">
                                      <p:cBhvr>
                                        <p:cTn id="32"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3" dur="1000" fill="hold"/>
                                        <p:tgtEl>
                                          <p:spTgt spid="3">
                                            <p:txEl>
                                              <p:pRg st="4" end="4"/>
                                            </p:txEl>
                                          </p:spTgt>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3">
                                            <p:txEl>
                                              <p:pRg st="5" end="5"/>
                                            </p:txEl>
                                          </p:spTgt>
                                        </p:tgtEl>
                                        <p:attrNameLst>
                                          <p:attrName>style.visibility</p:attrName>
                                        </p:attrNameLst>
                                      </p:cBhvr>
                                      <p:to>
                                        <p:strVal val="visible"/>
                                      </p:to>
                                    </p:set>
                                    <p:animEffect transition="in" filter="fade">
                                      <p:cBhvr>
                                        <p:cTn id="36" dur="1000"/>
                                        <p:tgtEl>
                                          <p:spTgt spid="3">
                                            <p:txEl>
                                              <p:pRg st="5" end="5"/>
                                            </p:txEl>
                                          </p:spTgt>
                                        </p:tgtEl>
                                      </p:cBhvr>
                                    </p:animEffect>
                                    <p:anim calcmode="lin" valueType="num">
                                      <p:cBhvr>
                                        <p:cTn id="37"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8" dur="1000" fill="hold"/>
                                        <p:tgtEl>
                                          <p:spTgt spid="3">
                                            <p:txEl>
                                              <p:pRg st="5" end="5"/>
                                            </p:txEl>
                                          </p:spTgt>
                                        </p:tgtEl>
                                        <p:attrNameLst>
                                          <p:attrName>ppt_y</p:attrName>
                                        </p:attrNameLst>
                                      </p:cBhvr>
                                      <p:tavLst>
                                        <p:tav tm="0">
                                          <p:val>
                                            <p:strVal val="#ppt_y+.1"/>
                                          </p:val>
                                        </p:tav>
                                        <p:tav tm="100000">
                                          <p:val>
                                            <p:strVal val="#ppt_y"/>
                                          </p:val>
                                        </p:tav>
                                      </p:tavLst>
                                    </p:anim>
                                  </p:childTnLst>
                                </p:cTn>
                              </p:par>
                              <p:par>
                                <p:cTn id="39" presetID="42" presetClass="entr" presetSubtype="0" fill="hold" grpId="0" nodeType="withEffect">
                                  <p:stCondLst>
                                    <p:cond delay="0"/>
                                  </p:stCondLst>
                                  <p:childTnLst>
                                    <p:set>
                                      <p:cBhvr>
                                        <p:cTn id="40" dur="1" fill="hold">
                                          <p:stCondLst>
                                            <p:cond delay="0"/>
                                          </p:stCondLst>
                                        </p:cTn>
                                        <p:tgtEl>
                                          <p:spTgt spid="3">
                                            <p:txEl>
                                              <p:pRg st="6" end="6"/>
                                            </p:txEl>
                                          </p:spTgt>
                                        </p:tgtEl>
                                        <p:attrNameLst>
                                          <p:attrName>style.visibility</p:attrName>
                                        </p:attrNameLst>
                                      </p:cBhvr>
                                      <p:to>
                                        <p:strVal val="visible"/>
                                      </p:to>
                                    </p:set>
                                    <p:animEffect transition="in" filter="fade">
                                      <p:cBhvr>
                                        <p:cTn id="41" dur="1000"/>
                                        <p:tgtEl>
                                          <p:spTgt spid="3">
                                            <p:txEl>
                                              <p:pRg st="6" end="6"/>
                                            </p:txEl>
                                          </p:spTgt>
                                        </p:tgtEl>
                                      </p:cBhvr>
                                    </p:animEffect>
                                    <p:anim calcmode="lin" valueType="num">
                                      <p:cBhvr>
                                        <p:cTn id="42"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43"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42" presetClass="entr" presetSubtype="0" fill="hold" grpId="0" nodeType="clickEffect">
                                  <p:stCondLst>
                                    <p:cond delay="0"/>
                                  </p:stCondLst>
                                  <p:childTnLst>
                                    <p:set>
                                      <p:cBhvr>
                                        <p:cTn id="47" dur="1" fill="hold">
                                          <p:stCondLst>
                                            <p:cond delay="0"/>
                                          </p:stCondLst>
                                        </p:cTn>
                                        <p:tgtEl>
                                          <p:spTgt spid="3">
                                            <p:txEl>
                                              <p:pRg st="7" end="7"/>
                                            </p:txEl>
                                          </p:spTgt>
                                        </p:tgtEl>
                                        <p:attrNameLst>
                                          <p:attrName>style.visibility</p:attrName>
                                        </p:attrNameLst>
                                      </p:cBhvr>
                                      <p:to>
                                        <p:strVal val="visible"/>
                                      </p:to>
                                    </p:set>
                                    <p:animEffect transition="in" filter="fade">
                                      <p:cBhvr>
                                        <p:cTn id="48" dur="1000"/>
                                        <p:tgtEl>
                                          <p:spTgt spid="3">
                                            <p:txEl>
                                              <p:pRg st="7" end="7"/>
                                            </p:txEl>
                                          </p:spTgt>
                                        </p:tgtEl>
                                      </p:cBhvr>
                                    </p:animEffect>
                                    <p:anim calcmode="lin" valueType="num">
                                      <p:cBhvr>
                                        <p:cTn id="49"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50" dur="1000" fill="hold"/>
                                        <p:tgtEl>
                                          <p:spTgt spid="3">
                                            <p:txEl>
                                              <p:pRg st="7" end="7"/>
                                            </p:txEl>
                                          </p:spTgt>
                                        </p:tgtEl>
                                        <p:attrNameLst>
                                          <p:attrName>ppt_y</p:attrName>
                                        </p:attrNameLst>
                                      </p:cBhvr>
                                      <p:tavLst>
                                        <p:tav tm="0">
                                          <p:val>
                                            <p:strVal val="#ppt_y+.1"/>
                                          </p:val>
                                        </p:tav>
                                        <p:tav tm="100000">
                                          <p:val>
                                            <p:strVal val="#ppt_y"/>
                                          </p:val>
                                        </p:tav>
                                      </p:tavLst>
                                    </p:anim>
                                  </p:childTnLst>
                                </p:cTn>
                              </p:par>
                              <p:par>
                                <p:cTn id="51" presetID="42" presetClass="entr" presetSubtype="0" fill="hold" grpId="0" nodeType="withEffect">
                                  <p:stCondLst>
                                    <p:cond delay="0"/>
                                  </p:stCondLst>
                                  <p:childTnLst>
                                    <p:set>
                                      <p:cBhvr>
                                        <p:cTn id="52" dur="1" fill="hold">
                                          <p:stCondLst>
                                            <p:cond delay="0"/>
                                          </p:stCondLst>
                                        </p:cTn>
                                        <p:tgtEl>
                                          <p:spTgt spid="3">
                                            <p:txEl>
                                              <p:pRg st="8" end="8"/>
                                            </p:txEl>
                                          </p:spTgt>
                                        </p:tgtEl>
                                        <p:attrNameLst>
                                          <p:attrName>style.visibility</p:attrName>
                                        </p:attrNameLst>
                                      </p:cBhvr>
                                      <p:to>
                                        <p:strVal val="visible"/>
                                      </p:to>
                                    </p:set>
                                    <p:animEffect transition="in" filter="fade">
                                      <p:cBhvr>
                                        <p:cTn id="53" dur="1000"/>
                                        <p:tgtEl>
                                          <p:spTgt spid="3">
                                            <p:txEl>
                                              <p:pRg st="8" end="8"/>
                                            </p:txEl>
                                          </p:spTgt>
                                        </p:tgtEl>
                                      </p:cBhvr>
                                    </p:animEffect>
                                    <p:anim calcmode="lin" valueType="num">
                                      <p:cBhvr>
                                        <p:cTn id="54"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55" dur="1000" fill="hold"/>
                                        <p:tgtEl>
                                          <p:spTgt spid="3">
                                            <p:txEl>
                                              <p:pRg st="8" end="8"/>
                                            </p:txEl>
                                          </p:spTgt>
                                        </p:tgtEl>
                                        <p:attrNameLst>
                                          <p:attrName>ppt_y</p:attrName>
                                        </p:attrNameLst>
                                      </p:cBhvr>
                                      <p:tavLst>
                                        <p:tav tm="0">
                                          <p:val>
                                            <p:strVal val="#ppt_y+.1"/>
                                          </p:val>
                                        </p:tav>
                                        <p:tav tm="100000">
                                          <p:val>
                                            <p:strVal val="#ppt_y"/>
                                          </p:val>
                                        </p:tav>
                                      </p:tavLst>
                                    </p:anim>
                                  </p:childTnLst>
                                </p:cTn>
                              </p:par>
                              <p:par>
                                <p:cTn id="56" presetID="42" presetClass="entr" presetSubtype="0" fill="hold" grpId="0" nodeType="withEffect">
                                  <p:stCondLst>
                                    <p:cond delay="0"/>
                                  </p:stCondLst>
                                  <p:childTnLst>
                                    <p:set>
                                      <p:cBhvr>
                                        <p:cTn id="57" dur="1" fill="hold">
                                          <p:stCondLst>
                                            <p:cond delay="0"/>
                                          </p:stCondLst>
                                        </p:cTn>
                                        <p:tgtEl>
                                          <p:spTgt spid="3">
                                            <p:txEl>
                                              <p:pRg st="9" end="9"/>
                                            </p:txEl>
                                          </p:spTgt>
                                        </p:tgtEl>
                                        <p:attrNameLst>
                                          <p:attrName>style.visibility</p:attrName>
                                        </p:attrNameLst>
                                      </p:cBhvr>
                                      <p:to>
                                        <p:strVal val="visible"/>
                                      </p:to>
                                    </p:set>
                                    <p:animEffect transition="in" filter="fade">
                                      <p:cBhvr>
                                        <p:cTn id="58" dur="1000"/>
                                        <p:tgtEl>
                                          <p:spTgt spid="3">
                                            <p:txEl>
                                              <p:pRg st="9" end="9"/>
                                            </p:txEl>
                                          </p:spTgt>
                                        </p:tgtEl>
                                      </p:cBhvr>
                                    </p:animEffect>
                                    <p:anim calcmode="lin" valueType="num">
                                      <p:cBhvr>
                                        <p:cTn id="59" dur="1000" fill="hold"/>
                                        <p:tgtEl>
                                          <p:spTgt spid="3">
                                            <p:txEl>
                                              <p:pRg st="9" end="9"/>
                                            </p:txEl>
                                          </p:spTgt>
                                        </p:tgtEl>
                                        <p:attrNameLst>
                                          <p:attrName>ppt_x</p:attrName>
                                        </p:attrNameLst>
                                      </p:cBhvr>
                                      <p:tavLst>
                                        <p:tav tm="0">
                                          <p:val>
                                            <p:strVal val="#ppt_x"/>
                                          </p:val>
                                        </p:tav>
                                        <p:tav tm="100000">
                                          <p:val>
                                            <p:strVal val="#ppt_x"/>
                                          </p:val>
                                        </p:tav>
                                      </p:tavLst>
                                    </p:anim>
                                    <p:anim calcmode="lin" valueType="num">
                                      <p:cBhvr>
                                        <p:cTn id="60" dur="1000" fill="hold"/>
                                        <p:tgtEl>
                                          <p:spTgt spid="3">
                                            <p:txEl>
                                              <p:pRg st="9" end="9"/>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17500" y="304800"/>
            <a:ext cx="11569700" cy="6210300"/>
          </a:xfrm>
        </p:spPr>
        <p:txBody>
          <a:bodyPr>
            <a:normAutofit/>
          </a:bodyPr>
          <a:lstStyle/>
          <a:p>
            <a:r>
              <a:rPr lang="en-US" b="1" dirty="0">
                <a:solidFill>
                  <a:srgbClr val="FF0000"/>
                </a:solidFill>
              </a:rPr>
              <a:t>Interpersonal Skills:</a:t>
            </a:r>
            <a:endParaRPr lang="en-US" dirty="0">
              <a:solidFill>
                <a:srgbClr val="FF0000"/>
              </a:solidFill>
            </a:endParaRPr>
          </a:p>
          <a:p>
            <a:pPr lvl="1"/>
            <a:r>
              <a:rPr lang="en-US" i="1" dirty="0">
                <a:solidFill>
                  <a:schemeClr val="tx1"/>
                </a:solidFill>
              </a:rPr>
              <a:t>Effective collaboration and teamwork with developers, designers, business users, and other stakeholders.</a:t>
            </a:r>
          </a:p>
          <a:p>
            <a:r>
              <a:rPr lang="en-US" b="1" dirty="0">
                <a:solidFill>
                  <a:srgbClr val="FF0000"/>
                </a:solidFill>
              </a:rPr>
              <a:t>Critical Thinking:</a:t>
            </a:r>
            <a:endParaRPr lang="en-US" dirty="0">
              <a:solidFill>
                <a:srgbClr val="FF0000"/>
              </a:solidFill>
            </a:endParaRPr>
          </a:p>
          <a:p>
            <a:pPr lvl="1"/>
            <a:r>
              <a:rPr lang="en-US" i="1" dirty="0">
                <a:solidFill>
                  <a:schemeClr val="tx1"/>
                </a:solidFill>
              </a:rPr>
              <a:t>Capacity to evaluate pros and cons of different solution options and make informed decisions.</a:t>
            </a:r>
          </a:p>
          <a:p>
            <a:r>
              <a:rPr lang="en-US" b="1" dirty="0">
                <a:solidFill>
                  <a:srgbClr val="FF0000"/>
                </a:solidFill>
              </a:rPr>
              <a:t>Time Management:</a:t>
            </a:r>
            <a:endParaRPr lang="en-US" dirty="0">
              <a:solidFill>
                <a:srgbClr val="FF0000"/>
              </a:solidFill>
            </a:endParaRPr>
          </a:p>
          <a:p>
            <a:pPr lvl="1"/>
            <a:r>
              <a:rPr lang="en-US" i="1" dirty="0">
                <a:solidFill>
                  <a:schemeClr val="tx1"/>
                </a:solidFill>
              </a:rPr>
              <a:t>Ability to manage multiple tasks and priorities within project timelines.</a:t>
            </a:r>
          </a:p>
          <a:p>
            <a:r>
              <a:rPr lang="en-US" b="1" dirty="0">
                <a:solidFill>
                  <a:srgbClr val="FF0000"/>
                </a:solidFill>
              </a:rPr>
              <a:t>Domain Knowledge:</a:t>
            </a:r>
            <a:endParaRPr lang="en-US" dirty="0">
              <a:solidFill>
                <a:srgbClr val="FF0000"/>
              </a:solidFill>
            </a:endParaRPr>
          </a:p>
          <a:p>
            <a:pPr lvl="1"/>
            <a:r>
              <a:rPr lang="en-US" i="1" dirty="0">
                <a:solidFill>
                  <a:schemeClr val="tx1"/>
                </a:solidFill>
              </a:rPr>
              <a:t>Understanding of the specific industry or domain in which the system will be implemented or lunched.</a:t>
            </a:r>
          </a:p>
          <a:p>
            <a:r>
              <a:rPr lang="en-US" b="1" dirty="0">
                <a:solidFill>
                  <a:srgbClr val="FF0000"/>
                </a:solidFill>
              </a:rPr>
              <a:t>Adaptability:</a:t>
            </a:r>
            <a:endParaRPr lang="en-US" dirty="0">
              <a:solidFill>
                <a:srgbClr val="FF0000"/>
              </a:solidFill>
            </a:endParaRPr>
          </a:p>
          <a:p>
            <a:pPr lvl="1"/>
            <a:r>
              <a:rPr lang="en-US" i="1" dirty="0">
                <a:solidFill>
                  <a:schemeClr val="tx1"/>
                </a:solidFill>
              </a:rPr>
              <a:t>Flexibility to handle changing requirements and project dynamics.</a:t>
            </a:r>
          </a:p>
          <a:p>
            <a:r>
              <a:rPr lang="en-US" b="1" dirty="0">
                <a:solidFill>
                  <a:srgbClr val="FF0000"/>
                </a:solidFill>
              </a:rPr>
              <a:t>Quality Focus:</a:t>
            </a:r>
            <a:endParaRPr lang="en-US" dirty="0">
              <a:solidFill>
                <a:srgbClr val="FF0000"/>
              </a:solidFill>
            </a:endParaRPr>
          </a:p>
          <a:p>
            <a:pPr lvl="1"/>
            <a:r>
              <a:rPr lang="en-US" i="1" dirty="0">
                <a:solidFill>
                  <a:schemeClr val="tx1"/>
                </a:solidFill>
              </a:rPr>
              <a:t>Commitment to delivering a high-quality product that meets user needs.</a:t>
            </a:r>
          </a:p>
          <a:p>
            <a:r>
              <a:rPr lang="en-US" b="1" dirty="0">
                <a:solidFill>
                  <a:srgbClr val="0070C0"/>
                </a:solidFill>
              </a:rPr>
              <a:t>Overall, a system analyst serves as a critical link between the business and technical aspects of a project, ensuring that the final information system aligns with organizational goals and requirements.</a:t>
            </a:r>
          </a:p>
          <a:p>
            <a:pPr marL="274320" lvl="1" indent="0">
              <a:buNone/>
            </a:pPr>
            <a:endParaRPr lang="en-US" dirty="0"/>
          </a:p>
          <a:p>
            <a:endParaRPr lang="en-US" dirty="0"/>
          </a:p>
        </p:txBody>
      </p:sp>
    </p:spTree>
    <p:extLst>
      <p:ext uri="{BB962C8B-B14F-4D97-AF65-F5344CB8AC3E}">
        <p14:creationId xmlns:p14="http://schemas.microsoft.com/office/powerpoint/2010/main" val="2967427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arn(inVertical)">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barn(inVertical)">
                                      <p:cBhvr>
                                        <p:cTn id="15" dur="500"/>
                                        <p:tgtEl>
                                          <p:spTgt spid="3">
                                            <p:txEl>
                                              <p:pRg st="2" end="2"/>
                                            </p:txEl>
                                          </p:spTgt>
                                        </p:tgtEl>
                                      </p:cBhvr>
                                    </p:animEffect>
                                  </p:childTnLst>
                                </p:cTn>
                              </p:par>
                              <p:par>
                                <p:cTn id="16" presetID="16" presetClass="entr" presetSubtype="21"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barn(inVertical)">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6" presetClass="entr" presetSubtype="21"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barn(inVertical)">
                                      <p:cBhvr>
                                        <p:cTn id="23" dur="500"/>
                                        <p:tgtEl>
                                          <p:spTgt spid="3">
                                            <p:txEl>
                                              <p:pRg st="4" end="4"/>
                                            </p:txEl>
                                          </p:spTgt>
                                        </p:tgtEl>
                                      </p:cBhvr>
                                    </p:animEffect>
                                  </p:childTnLst>
                                </p:cTn>
                              </p:par>
                              <p:par>
                                <p:cTn id="24" presetID="16" presetClass="entr" presetSubtype="21"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barn(inVertical)">
                                      <p:cBhvr>
                                        <p:cTn id="26" dur="500"/>
                                        <p:tgtEl>
                                          <p:spTgt spid="3">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6" presetClass="entr" presetSubtype="21"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barn(inVertical)">
                                      <p:cBhvr>
                                        <p:cTn id="31" dur="500"/>
                                        <p:tgtEl>
                                          <p:spTgt spid="3">
                                            <p:txEl>
                                              <p:pRg st="6" end="6"/>
                                            </p:txEl>
                                          </p:spTgt>
                                        </p:tgtEl>
                                      </p:cBhvr>
                                    </p:animEffect>
                                  </p:childTnLst>
                                </p:cTn>
                              </p:par>
                              <p:par>
                                <p:cTn id="32" presetID="16" presetClass="entr" presetSubtype="21" fill="hold" grpId="0" nodeType="with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barn(inVertical)">
                                      <p:cBhvr>
                                        <p:cTn id="34" dur="500"/>
                                        <p:tgtEl>
                                          <p:spTgt spid="3">
                                            <p:txEl>
                                              <p:pRg st="7" end="7"/>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6" presetClass="entr" presetSubtype="21"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animEffect transition="in" filter="barn(inVertical)">
                                      <p:cBhvr>
                                        <p:cTn id="39" dur="500"/>
                                        <p:tgtEl>
                                          <p:spTgt spid="3">
                                            <p:txEl>
                                              <p:pRg st="8" end="8"/>
                                            </p:txEl>
                                          </p:spTgt>
                                        </p:tgtEl>
                                      </p:cBhvr>
                                    </p:animEffect>
                                  </p:childTnLst>
                                </p:cTn>
                              </p:par>
                              <p:par>
                                <p:cTn id="40" presetID="16" presetClass="entr" presetSubtype="21" fill="hold" grpId="0" nodeType="withEffect">
                                  <p:stCondLst>
                                    <p:cond delay="0"/>
                                  </p:stCondLst>
                                  <p:childTnLst>
                                    <p:set>
                                      <p:cBhvr>
                                        <p:cTn id="41" dur="1" fill="hold">
                                          <p:stCondLst>
                                            <p:cond delay="0"/>
                                          </p:stCondLst>
                                        </p:cTn>
                                        <p:tgtEl>
                                          <p:spTgt spid="3">
                                            <p:txEl>
                                              <p:pRg st="9" end="9"/>
                                            </p:txEl>
                                          </p:spTgt>
                                        </p:tgtEl>
                                        <p:attrNameLst>
                                          <p:attrName>style.visibility</p:attrName>
                                        </p:attrNameLst>
                                      </p:cBhvr>
                                      <p:to>
                                        <p:strVal val="visible"/>
                                      </p:to>
                                    </p:set>
                                    <p:animEffect transition="in" filter="barn(inVertical)">
                                      <p:cBhvr>
                                        <p:cTn id="42" dur="500"/>
                                        <p:tgtEl>
                                          <p:spTgt spid="3">
                                            <p:txEl>
                                              <p:pRg st="9" end="9"/>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6" presetClass="entr" presetSubtype="21" fill="hold" grpId="0"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animEffect transition="in" filter="barn(inVertical)">
                                      <p:cBhvr>
                                        <p:cTn id="47" dur="500"/>
                                        <p:tgtEl>
                                          <p:spTgt spid="3">
                                            <p:txEl>
                                              <p:pRg st="10" end="10"/>
                                            </p:txEl>
                                          </p:spTgt>
                                        </p:tgtEl>
                                      </p:cBhvr>
                                    </p:animEffect>
                                  </p:childTnLst>
                                </p:cTn>
                              </p:par>
                              <p:par>
                                <p:cTn id="48" presetID="16" presetClass="entr" presetSubtype="21" fill="hold" grpId="0" nodeType="withEffect">
                                  <p:stCondLst>
                                    <p:cond delay="0"/>
                                  </p:stCondLst>
                                  <p:childTnLst>
                                    <p:set>
                                      <p:cBhvr>
                                        <p:cTn id="49" dur="1" fill="hold">
                                          <p:stCondLst>
                                            <p:cond delay="0"/>
                                          </p:stCondLst>
                                        </p:cTn>
                                        <p:tgtEl>
                                          <p:spTgt spid="3">
                                            <p:txEl>
                                              <p:pRg st="11" end="11"/>
                                            </p:txEl>
                                          </p:spTgt>
                                        </p:tgtEl>
                                        <p:attrNameLst>
                                          <p:attrName>style.visibility</p:attrName>
                                        </p:attrNameLst>
                                      </p:cBhvr>
                                      <p:to>
                                        <p:strVal val="visible"/>
                                      </p:to>
                                    </p:set>
                                    <p:animEffect transition="in" filter="barn(inVertical)">
                                      <p:cBhvr>
                                        <p:cTn id="50" dur="500"/>
                                        <p:tgtEl>
                                          <p:spTgt spid="3">
                                            <p:txEl>
                                              <p:pRg st="11" end="11"/>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16" presetClass="entr" presetSubtype="21" fill="hold" grpId="0" nodeType="clickEffect">
                                  <p:stCondLst>
                                    <p:cond delay="0"/>
                                  </p:stCondLst>
                                  <p:childTnLst>
                                    <p:set>
                                      <p:cBhvr>
                                        <p:cTn id="54" dur="1" fill="hold">
                                          <p:stCondLst>
                                            <p:cond delay="0"/>
                                          </p:stCondLst>
                                        </p:cTn>
                                        <p:tgtEl>
                                          <p:spTgt spid="3">
                                            <p:txEl>
                                              <p:pRg st="12" end="12"/>
                                            </p:txEl>
                                          </p:spTgt>
                                        </p:tgtEl>
                                        <p:attrNameLst>
                                          <p:attrName>style.visibility</p:attrName>
                                        </p:attrNameLst>
                                      </p:cBhvr>
                                      <p:to>
                                        <p:strVal val="visible"/>
                                      </p:to>
                                    </p:set>
                                    <p:animEffect transition="in" filter="barn(inVertical)">
                                      <p:cBhvr>
                                        <p:cTn id="55"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0" y="355600"/>
            <a:ext cx="4749800" cy="571500"/>
          </a:xfrm>
        </p:spPr>
        <p:txBody>
          <a:bodyPr>
            <a:normAutofit fontScale="90000"/>
          </a:bodyPr>
          <a:lstStyle/>
          <a:p>
            <a:pPr marL="571500" indent="-571500">
              <a:buFont typeface="Wingdings" panose="05000000000000000000" pitchFamily="2" charset="2"/>
              <a:buChar char="v"/>
            </a:pPr>
            <a:r>
              <a:rPr lang="en-US" b="1" u="sng" dirty="0">
                <a:solidFill>
                  <a:srgbClr val="FF0000"/>
                </a:solidFill>
              </a:rPr>
              <a:t>Project Manager </a:t>
            </a:r>
          </a:p>
        </p:txBody>
      </p:sp>
      <p:sp>
        <p:nvSpPr>
          <p:cNvPr id="3" name="Content Placeholder 2"/>
          <p:cNvSpPr>
            <a:spLocks noGrp="1"/>
          </p:cNvSpPr>
          <p:nvPr>
            <p:ph idx="1"/>
          </p:nvPr>
        </p:nvSpPr>
        <p:spPr>
          <a:xfrm>
            <a:off x="486464" y="1041400"/>
            <a:ext cx="11375336" cy="5410200"/>
          </a:xfrm>
        </p:spPr>
        <p:txBody>
          <a:bodyPr>
            <a:normAutofit lnSpcReduction="10000"/>
          </a:bodyPr>
          <a:lstStyle/>
          <a:p>
            <a:r>
              <a:rPr lang="en-US" b="1" i="1" dirty="0">
                <a:solidFill>
                  <a:srgbClr val="0070C0"/>
                </a:solidFill>
              </a:rPr>
              <a:t>A project manager is responsible for planning, executing, monitoring, and closing projects while ensuring that they are completed on time, within scope, and within budget. Their role involves coordinating and leading teams, managing resources, and ensuring effective communication among stakeholders. Here are the key roles and responsibilities of a project manager:</a:t>
            </a:r>
          </a:p>
          <a:p>
            <a:pPr>
              <a:buFont typeface="Wingdings" panose="05000000000000000000" pitchFamily="2" charset="2"/>
              <a:buChar char="v"/>
            </a:pPr>
            <a:r>
              <a:rPr lang="en-US" b="1" dirty="0">
                <a:solidFill>
                  <a:srgbClr val="FF0000"/>
                </a:solidFill>
              </a:rPr>
              <a:t>Project Planning:</a:t>
            </a:r>
          </a:p>
          <a:p>
            <a:pPr lvl="1"/>
            <a:r>
              <a:rPr lang="en-US" i="1" dirty="0">
                <a:solidFill>
                  <a:schemeClr val="tx1"/>
                </a:solidFill>
              </a:rPr>
              <a:t>Define project goals, scope, outlines tasks, timelines, resource requirements and deliverables in collaboration with stakeholders and Identify potential risks and develop strategies to mitigate them.</a:t>
            </a:r>
          </a:p>
          <a:p>
            <a:pPr>
              <a:buFont typeface="Wingdings" panose="05000000000000000000" pitchFamily="2" charset="2"/>
              <a:buChar char="v"/>
            </a:pPr>
            <a:r>
              <a:rPr lang="en-US" b="1" dirty="0">
                <a:solidFill>
                  <a:srgbClr val="FF0000"/>
                </a:solidFill>
              </a:rPr>
              <a:t>Team Leadership:</a:t>
            </a:r>
            <a:endParaRPr lang="en-US" dirty="0">
              <a:solidFill>
                <a:srgbClr val="FF0000"/>
              </a:solidFill>
            </a:endParaRPr>
          </a:p>
          <a:p>
            <a:pPr lvl="1"/>
            <a:r>
              <a:rPr lang="en-US" i="1" dirty="0">
                <a:solidFill>
                  <a:schemeClr val="tx1"/>
                </a:solidFill>
              </a:rPr>
              <a:t>Assemble project teams, assign roles and responsibilities, and ensure team members understand their tasks.</a:t>
            </a:r>
          </a:p>
          <a:p>
            <a:pPr lvl="1"/>
            <a:r>
              <a:rPr lang="en-US" i="1" dirty="0">
                <a:solidFill>
                  <a:schemeClr val="tx1"/>
                </a:solidFill>
              </a:rPr>
              <a:t>Motivate and inspire team members to achieve project objectives.</a:t>
            </a:r>
          </a:p>
          <a:p>
            <a:pPr lvl="1"/>
            <a:r>
              <a:rPr lang="en-US" i="1" dirty="0">
                <a:solidFill>
                  <a:schemeClr val="tx1"/>
                </a:solidFill>
              </a:rPr>
              <a:t>Develop a collaborative and positive team environment.</a:t>
            </a:r>
          </a:p>
          <a:p>
            <a:pPr>
              <a:buFont typeface="Wingdings" panose="05000000000000000000" pitchFamily="2" charset="2"/>
              <a:buChar char="v"/>
            </a:pPr>
            <a:r>
              <a:rPr lang="en-US" b="1" dirty="0">
                <a:solidFill>
                  <a:srgbClr val="FF0000"/>
                </a:solidFill>
              </a:rPr>
              <a:t>Resource Management:</a:t>
            </a:r>
            <a:endParaRPr lang="en-US" dirty="0">
              <a:solidFill>
                <a:srgbClr val="FF0000"/>
              </a:solidFill>
            </a:endParaRPr>
          </a:p>
          <a:p>
            <a:pPr lvl="1"/>
            <a:r>
              <a:rPr lang="en-US" i="1" dirty="0">
                <a:solidFill>
                  <a:schemeClr val="tx1"/>
                </a:solidFill>
              </a:rPr>
              <a:t>Allocate resources effectively to tasks based on skillsets, availability, and project needs.</a:t>
            </a:r>
          </a:p>
          <a:p>
            <a:pPr lvl="1"/>
            <a:r>
              <a:rPr lang="en-US" i="1" dirty="0">
                <a:solidFill>
                  <a:schemeClr val="tx1"/>
                </a:solidFill>
              </a:rPr>
              <a:t>Manage resource conflicts and ensure teams have the necessary tools and support.</a:t>
            </a:r>
          </a:p>
          <a:p>
            <a:endParaRPr lang="en-US" dirty="0"/>
          </a:p>
        </p:txBody>
      </p:sp>
    </p:spTree>
    <p:extLst>
      <p:ext uri="{BB962C8B-B14F-4D97-AF65-F5344CB8AC3E}">
        <p14:creationId xmlns:p14="http://schemas.microsoft.com/office/powerpoint/2010/main" val="353404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1000"/>
                                        <p:tgtEl>
                                          <p:spTgt spid="3">
                                            <p:txEl>
                                              <p:pRg st="2" end="2"/>
                                            </p:txEl>
                                          </p:spTgt>
                                        </p:tgtEl>
                                      </p:cBhvr>
                                    </p:animEffect>
                                    <p:anim calcmode="lin" valueType="num">
                                      <p:cBhvr>
                                        <p:cTn id="20"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3">
                                            <p:txEl>
                                              <p:pRg st="3" end="3"/>
                                            </p:txEl>
                                          </p:spTgt>
                                        </p:tgtEl>
                                        <p:attrNameLst>
                                          <p:attrName>style.visibility</p:attrName>
                                        </p:attrNameLst>
                                      </p:cBhvr>
                                      <p:to>
                                        <p:strVal val="visible"/>
                                      </p:to>
                                    </p:set>
                                    <p:animEffect transition="in" filter="fade">
                                      <p:cBhvr>
                                        <p:cTn id="26" dur="1000"/>
                                        <p:tgtEl>
                                          <p:spTgt spid="3">
                                            <p:txEl>
                                              <p:pRg st="3" end="3"/>
                                            </p:txEl>
                                          </p:spTgt>
                                        </p:tgtEl>
                                      </p:cBhvr>
                                    </p:animEffect>
                                    <p:anim calcmode="lin" valueType="num">
                                      <p:cBhvr>
                                        <p:cTn id="27"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8" dur="1000" fill="hold"/>
                                        <p:tgtEl>
                                          <p:spTgt spid="3">
                                            <p:txEl>
                                              <p:pRg st="3" end="3"/>
                                            </p:txEl>
                                          </p:spTgt>
                                        </p:tgtEl>
                                        <p:attrNameLst>
                                          <p:attrName>ppt_y</p:attrName>
                                        </p:attrNameLst>
                                      </p:cBhvr>
                                      <p:tavLst>
                                        <p:tav tm="0">
                                          <p:val>
                                            <p:strVal val="#ppt_y+.1"/>
                                          </p:val>
                                        </p:tav>
                                        <p:tav tm="100000">
                                          <p:val>
                                            <p:strVal val="#ppt_y"/>
                                          </p:val>
                                        </p:tav>
                                      </p:tavLst>
                                    </p:anim>
                                  </p:childTnLst>
                                </p:cTn>
                              </p:par>
                              <p:par>
                                <p:cTn id="29" presetID="42" presetClass="entr" presetSubtype="0" fill="hold" grpId="0" nodeType="with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Effect transition="in" filter="fade">
                                      <p:cBhvr>
                                        <p:cTn id="31" dur="1000"/>
                                        <p:tgtEl>
                                          <p:spTgt spid="3">
                                            <p:txEl>
                                              <p:pRg st="4" end="4"/>
                                            </p:txEl>
                                          </p:spTgt>
                                        </p:tgtEl>
                                      </p:cBhvr>
                                    </p:animEffect>
                                    <p:anim calcmode="lin" valueType="num">
                                      <p:cBhvr>
                                        <p:cTn id="32"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3" dur="1000" fill="hold"/>
                                        <p:tgtEl>
                                          <p:spTgt spid="3">
                                            <p:txEl>
                                              <p:pRg st="4" end="4"/>
                                            </p:txEl>
                                          </p:spTgt>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3">
                                            <p:txEl>
                                              <p:pRg st="5" end="5"/>
                                            </p:txEl>
                                          </p:spTgt>
                                        </p:tgtEl>
                                        <p:attrNameLst>
                                          <p:attrName>style.visibility</p:attrName>
                                        </p:attrNameLst>
                                      </p:cBhvr>
                                      <p:to>
                                        <p:strVal val="visible"/>
                                      </p:to>
                                    </p:set>
                                    <p:animEffect transition="in" filter="fade">
                                      <p:cBhvr>
                                        <p:cTn id="36" dur="1000"/>
                                        <p:tgtEl>
                                          <p:spTgt spid="3">
                                            <p:txEl>
                                              <p:pRg st="5" end="5"/>
                                            </p:txEl>
                                          </p:spTgt>
                                        </p:tgtEl>
                                      </p:cBhvr>
                                    </p:animEffect>
                                    <p:anim calcmode="lin" valueType="num">
                                      <p:cBhvr>
                                        <p:cTn id="37"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8" dur="1000" fill="hold"/>
                                        <p:tgtEl>
                                          <p:spTgt spid="3">
                                            <p:txEl>
                                              <p:pRg st="5" end="5"/>
                                            </p:txEl>
                                          </p:spTgt>
                                        </p:tgtEl>
                                        <p:attrNameLst>
                                          <p:attrName>ppt_y</p:attrName>
                                        </p:attrNameLst>
                                      </p:cBhvr>
                                      <p:tavLst>
                                        <p:tav tm="0">
                                          <p:val>
                                            <p:strVal val="#ppt_y+.1"/>
                                          </p:val>
                                        </p:tav>
                                        <p:tav tm="100000">
                                          <p:val>
                                            <p:strVal val="#ppt_y"/>
                                          </p:val>
                                        </p:tav>
                                      </p:tavLst>
                                    </p:anim>
                                  </p:childTnLst>
                                </p:cTn>
                              </p:par>
                              <p:par>
                                <p:cTn id="39" presetID="42" presetClass="entr" presetSubtype="0" fill="hold" grpId="0" nodeType="withEffect">
                                  <p:stCondLst>
                                    <p:cond delay="0"/>
                                  </p:stCondLst>
                                  <p:childTnLst>
                                    <p:set>
                                      <p:cBhvr>
                                        <p:cTn id="40" dur="1" fill="hold">
                                          <p:stCondLst>
                                            <p:cond delay="0"/>
                                          </p:stCondLst>
                                        </p:cTn>
                                        <p:tgtEl>
                                          <p:spTgt spid="3">
                                            <p:txEl>
                                              <p:pRg st="6" end="6"/>
                                            </p:txEl>
                                          </p:spTgt>
                                        </p:tgtEl>
                                        <p:attrNameLst>
                                          <p:attrName>style.visibility</p:attrName>
                                        </p:attrNameLst>
                                      </p:cBhvr>
                                      <p:to>
                                        <p:strVal val="visible"/>
                                      </p:to>
                                    </p:set>
                                    <p:animEffect transition="in" filter="fade">
                                      <p:cBhvr>
                                        <p:cTn id="41" dur="1000"/>
                                        <p:tgtEl>
                                          <p:spTgt spid="3">
                                            <p:txEl>
                                              <p:pRg st="6" end="6"/>
                                            </p:txEl>
                                          </p:spTgt>
                                        </p:tgtEl>
                                      </p:cBhvr>
                                    </p:animEffect>
                                    <p:anim calcmode="lin" valueType="num">
                                      <p:cBhvr>
                                        <p:cTn id="42"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43"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42" presetClass="entr" presetSubtype="0" fill="hold" grpId="0" nodeType="clickEffect">
                                  <p:stCondLst>
                                    <p:cond delay="0"/>
                                  </p:stCondLst>
                                  <p:childTnLst>
                                    <p:set>
                                      <p:cBhvr>
                                        <p:cTn id="47" dur="1" fill="hold">
                                          <p:stCondLst>
                                            <p:cond delay="0"/>
                                          </p:stCondLst>
                                        </p:cTn>
                                        <p:tgtEl>
                                          <p:spTgt spid="3">
                                            <p:txEl>
                                              <p:pRg st="7" end="7"/>
                                            </p:txEl>
                                          </p:spTgt>
                                        </p:tgtEl>
                                        <p:attrNameLst>
                                          <p:attrName>style.visibility</p:attrName>
                                        </p:attrNameLst>
                                      </p:cBhvr>
                                      <p:to>
                                        <p:strVal val="visible"/>
                                      </p:to>
                                    </p:set>
                                    <p:animEffect transition="in" filter="fade">
                                      <p:cBhvr>
                                        <p:cTn id="48" dur="1000"/>
                                        <p:tgtEl>
                                          <p:spTgt spid="3">
                                            <p:txEl>
                                              <p:pRg st="7" end="7"/>
                                            </p:txEl>
                                          </p:spTgt>
                                        </p:tgtEl>
                                      </p:cBhvr>
                                    </p:animEffect>
                                    <p:anim calcmode="lin" valueType="num">
                                      <p:cBhvr>
                                        <p:cTn id="49"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50" dur="1000" fill="hold"/>
                                        <p:tgtEl>
                                          <p:spTgt spid="3">
                                            <p:txEl>
                                              <p:pRg st="7" end="7"/>
                                            </p:txEl>
                                          </p:spTgt>
                                        </p:tgtEl>
                                        <p:attrNameLst>
                                          <p:attrName>ppt_y</p:attrName>
                                        </p:attrNameLst>
                                      </p:cBhvr>
                                      <p:tavLst>
                                        <p:tav tm="0">
                                          <p:val>
                                            <p:strVal val="#ppt_y+.1"/>
                                          </p:val>
                                        </p:tav>
                                        <p:tav tm="100000">
                                          <p:val>
                                            <p:strVal val="#ppt_y"/>
                                          </p:val>
                                        </p:tav>
                                      </p:tavLst>
                                    </p:anim>
                                  </p:childTnLst>
                                </p:cTn>
                              </p:par>
                              <p:par>
                                <p:cTn id="51" presetID="42" presetClass="entr" presetSubtype="0" fill="hold" grpId="0" nodeType="withEffect">
                                  <p:stCondLst>
                                    <p:cond delay="0"/>
                                  </p:stCondLst>
                                  <p:childTnLst>
                                    <p:set>
                                      <p:cBhvr>
                                        <p:cTn id="52" dur="1" fill="hold">
                                          <p:stCondLst>
                                            <p:cond delay="0"/>
                                          </p:stCondLst>
                                        </p:cTn>
                                        <p:tgtEl>
                                          <p:spTgt spid="3">
                                            <p:txEl>
                                              <p:pRg st="8" end="8"/>
                                            </p:txEl>
                                          </p:spTgt>
                                        </p:tgtEl>
                                        <p:attrNameLst>
                                          <p:attrName>style.visibility</p:attrName>
                                        </p:attrNameLst>
                                      </p:cBhvr>
                                      <p:to>
                                        <p:strVal val="visible"/>
                                      </p:to>
                                    </p:set>
                                    <p:animEffect transition="in" filter="fade">
                                      <p:cBhvr>
                                        <p:cTn id="53" dur="1000"/>
                                        <p:tgtEl>
                                          <p:spTgt spid="3">
                                            <p:txEl>
                                              <p:pRg st="8" end="8"/>
                                            </p:txEl>
                                          </p:spTgt>
                                        </p:tgtEl>
                                      </p:cBhvr>
                                    </p:animEffect>
                                    <p:anim calcmode="lin" valueType="num">
                                      <p:cBhvr>
                                        <p:cTn id="54"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55" dur="1000" fill="hold"/>
                                        <p:tgtEl>
                                          <p:spTgt spid="3">
                                            <p:txEl>
                                              <p:pRg st="8" end="8"/>
                                            </p:txEl>
                                          </p:spTgt>
                                        </p:tgtEl>
                                        <p:attrNameLst>
                                          <p:attrName>ppt_y</p:attrName>
                                        </p:attrNameLst>
                                      </p:cBhvr>
                                      <p:tavLst>
                                        <p:tav tm="0">
                                          <p:val>
                                            <p:strVal val="#ppt_y+.1"/>
                                          </p:val>
                                        </p:tav>
                                        <p:tav tm="100000">
                                          <p:val>
                                            <p:strVal val="#ppt_y"/>
                                          </p:val>
                                        </p:tav>
                                      </p:tavLst>
                                    </p:anim>
                                  </p:childTnLst>
                                </p:cTn>
                              </p:par>
                              <p:par>
                                <p:cTn id="56" presetID="42" presetClass="entr" presetSubtype="0" fill="hold" grpId="0" nodeType="withEffect">
                                  <p:stCondLst>
                                    <p:cond delay="0"/>
                                  </p:stCondLst>
                                  <p:childTnLst>
                                    <p:set>
                                      <p:cBhvr>
                                        <p:cTn id="57" dur="1" fill="hold">
                                          <p:stCondLst>
                                            <p:cond delay="0"/>
                                          </p:stCondLst>
                                        </p:cTn>
                                        <p:tgtEl>
                                          <p:spTgt spid="3">
                                            <p:txEl>
                                              <p:pRg st="9" end="9"/>
                                            </p:txEl>
                                          </p:spTgt>
                                        </p:tgtEl>
                                        <p:attrNameLst>
                                          <p:attrName>style.visibility</p:attrName>
                                        </p:attrNameLst>
                                      </p:cBhvr>
                                      <p:to>
                                        <p:strVal val="visible"/>
                                      </p:to>
                                    </p:set>
                                    <p:animEffect transition="in" filter="fade">
                                      <p:cBhvr>
                                        <p:cTn id="58" dur="1000"/>
                                        <p:tgtEl>
                                          <p:spTgt spid="3">
                                            <p:txEl>
                                              <p:pRg st="9" end="9"/>
                                            </p:txEl>
                                          </p:spTgt>
                                        </p:tgtEl>
                                      </p:cBhvr>
                                    </p:animEffect>
                                    <p:anim calcmode="lin" valueType="num">
                                      <p:cBhvr>
                                        <p:cTn id="59" dur="1000" fill="hold"/>
                                        <p:tgtEl>
                                          <p:spTgt spid="3">
                                            <p:txEl>
                                              <p:pRg st="9" end="9"/>
                                            </p:txEl>
                                          </p:spTgt>
                                        </p:tgtEl>
                                        <p:attrNameLst>
                                          <p:attrName>ppt_x</p:attrName>
                                        </p:attrNameLst>
                                      </p:cBhvr>
                                      <p:tavLst>
                                        <p:tav tm="0">
                                          <p:val>
                                            <p:strVal val="#ppt_x"/>
                                          </p:val>
                                        </p:tav>
                                        <p:tav tm="100000">
                                          <p:val>
                                            <p:strVal val="#ppt_x"/>
                                          </p:val>
                                        </p:tav>
                                      </p:tavLst>
                                    </p:anim>
                                    <p:anim calcmode="lin" valueType="num">
                                      <p:cBhvr>
                                        <p:cTn id="60" dur="1000" fill="hold"/>
                                        <p:tgtEl>
                                          <p:spTgt spid="3">
                                            <p:txEl>
                                              <p:pRg st="9" end="9"/>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1500" y="469900"/>
            <a:ext cx="9880600" cy="685800"/>
          </a:xfrm>
        </p:spPr>
        <p:txBody>
          <a:bodyPr>
            <a:normAutofit fontScale="90000"/>
          </a:bodyPr>
          <a:lstStyle/>
          <a:p>
            <a:pPr marL="571500" indent="-571500">
              <a:buFont typeface="Wingdings" panose="05000000000000000000" pitchFamily="2" charset="2"/>
              <a:buChar char="q"/>
            </a:pPr>
            <a:r>
              <a:rPr lang="en-US" b="1" u="sng" dirty="0">
                <a:solidFill>
                  <a:srgbClr val="FF0000"/>
                </a:solidFill>
              </a:rPr>
              <a:t>What is System Analysis and Design?</a:t>
            </a:r>
            <a:br>
              <a:rPr lang="en-US" b="1" dirty="0">
                <a:solidFill>
                  <a:schemeClr val="tx1">
                    <a:lumMod val="95000"/>
                    <a:lumOff val="5000"/>
                  </a:schemeClr>
                </a:solidFill>
              </a:rPr>
            </a:br>
            <a:endParaRPr lang="en-US" b="1" u="sng" dirty="0">
              <a:solidFill>
                <a:srgbClr val="FF0000"/>
              </a:solidFill>
            </a:endParaRPr>
          </a:p>
        </p:txBody>
      </p:sp>
      <p:sp>
        <p:nvSpPr>
          <p:cNvPr id="3" name="Content Placeholder 2"/>
          <p:cNvSpPr>
            <a:spLocks noGrp="1"/>
          </p:cNvSpPr>
          <p:nvPr>
            <p:ph idx="1"/>
          </p:nvPr>
        </p:nvSpPr>
        <p:spPr>
          <a:xfrm>
            <a:off x="571500" y="1016000"/>
            <a:ext cx="11226800" cy="5384800"/>
          </a:xfrm>
        </p:spPr>
        <p:txBody>
          <a:bodyPr/>
          <a:lstStyle/>
          <a:p>
            <a:r>
              <a:rPr lang="en-US" b="1" dirty="0">
                <a:solidFill>
                  <a:schemeClr val="tx1">
                    <a:lumMod val="95000"/>
                    <a:lumOff val="5000"/>
                  </a:schemeClr>
                </a:solidFill>
              </a:rPr>
              <a:t>Well, System analysis and design is composed of two things:</a:t>
            </a:r>
          </a:p>
          <a:p>
            <a:pPr marL="45720" indent="0">
              <a:buNone/>
            </a:pPr>
            <a:r>
              <a:rPr lang="en-US" b="1" u="sng" dirty="0">
                <a:solidFill>
                  <a:srgbClr val="92D050"/>
                </a:solidFill>
              </a:rPr>
              <a:t>1. System Analysis.</a:t>
            </a:r>
          </a:p>
          <a:p>
            <a:pPr marL="45720" indent="0">
              <a:buNone/>
            </a:pPr>
            <a:r>
              <a:rPr lang="en-US" b="1" dirty="0">
                <a:solidFill>
                  <a:schemeClr val="tx1">
                    <a:lumMod val="95000"/>
                    <a:lumOff val="5000"/>
                  </a:schemeClr>
                </a:solidFill>
                <a:sym typeface="Wingdings" panose="05000000000000000000" pitchFamily="2" charset="2"/>
              </a:rPr>
              <a:t>It is a method of studying a exiting system /evaluating a particular business situation ,identifying problems and figure out what needs to be improved or created.</a:t>
            </a:r>
          </a:p>
          <a:p>
            <a:pPr marL="45720" indent="0">
              <a:buNone/>
            </a:pPr>
            <a:r>
              <a:rPr lang="en-US" b="1" dirty="0">
                <a:solidFill>
                  <a:schemeClr val="tx1">
                    <a:lumMod val="95000"/>
                    <a:lumOff val="5000"/>
                  </a:schemeClr>
                </a:solidFill>
                <a:sym typeface="Wingdings" panose="05000000000000000000" pitchFamily="2" charset="2"/>
              </a:rPr>
              <a:t>In simple words ,it is a method of finding the pros and cons of an existing system for the betterment.</a:t>
            </a:r>
          </a:p>
          <a:p>
            <a:pPr marL="45720" indent="0">
              <a:buNone/>
            </a:pPr>
            <a:r>
              <a:rPr lang="en-US" b="1" u="sng" dirty="0">
                <a:sym typeface="Wingdings" panose="05000000000000000000" pitchFamily="2" charset="2"/>
              </a:rPr>
              <a:t>2. System Design:</a:t>
            </a:r>
          </a:p>
          <a:p>
            <a:pPr marL="45720" indent="0">
              <a:buNone/>
            </a:pPr>
            <a:r>
              <a:rPr lang="en-US" b="1" dirty="0">
                <a:solidFill>
                  <a:schemeClr val="tx1">
                    <a:lumMod val="95000"/>
                    <a:lumOff val="5000"/>
                  </a:schemeClr>
                </a:solidFill>
                <a:sym typeface="Wingdings" panose="05000000000000000000" pitchFamily="2" charset="2"/>
              </a:rPr>
              <a:t>It is a </a:t>
            </a:r>
            <a:r>
              <a:rPr lang="en-US" b="1" dirty="0">
                <a:solidFill>
                  <a:schemeClr val="tx1">
                    <a:lumMod val="95000"/>
                    <a:lumOff val="5000"/>
                  </a:schemeClr>
                </a:solidFill>
              </a:rPr>
              <a:t>creation of  a detailed blueprint of how the new system, software, or process will work over the existing system demerits. </a:t>
            </a:r>
          </a:p>
          <a:p>
            <a:pPr marL="45720" indent="0">
              <a:buNone/>
            </a:pPr>
            <a:r>
              <a:rPr lang="en-US" b="1" dirty="0">
                <a:solidFill>
                  <a:schemeClr val="tx1">
                    <a:lumMod val="95000"/>
                    <a:lumOff val="5000"/>
                  </a:schemeClr>
                </a:solidFill>
                <a:sym typeface="Wingdings" panose="05000000000000000000" pitchFamily="2" charset="2"/>
              </a:rPr>
              <a:t></a:t>
            </a:r>
            <a:r>
              <a:rPr lang="en-US" b="1" dirty="0">
                <a:solidFill>
                  <a:schemeClr val="tx1">
                    <a:lumMod val="95000"/>
                    <a:lumOff val="5000"/>
                  </a:schemeClr>
                </a:solidFill>
              </a:rPr>
              <a:t>This includes deciding what features it will have, how different parts will work together, and how data will be organized.</a:t>
            </a:r>
          </a:p>
        </p:txBody>
      </p:sp>
    </p:spTree>
    <p:extLst>
      <p:ext uri="{BB962C8B-B14F-4D97-AF65-F5344CB8AC3E}">
        <p14:creationId xmlns:p14="http://schemas.microsoft.com/office/powerpoint/2010/main" val="2489795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80">
                                          <p:stCondLst>
                                            <p:cond delay="0"/>
                                          </p:stCondLst>
                                        </p:cTn>
                                        <p:tgtEl>
                                          <p:spTgt spid="3">
                                            <p:txEl>
                                              <p:pRg st="0" end="0"/>
                                            </p:txEl>
                                          </p:spTgt>
                                        </p:tgtEl>
                                      </p:cBhvr>
                                    </p:animEffect>
                                    <p:anim calcmode="lin" valueType="num">
                                      <p:cBhvr>
                                        <p:cTn id="8" dur="1822" tmFilter="0,0; 0.14,0.36; 0.43,0.73; 0.71,0.91; 1.0,1.0">
                                          <p:stCondLst>
                                            <p:cond delay="0"/>
                                          </p:stCondLst>
                                        </p:cTn>
                                        <p:tgtEl>
                                          <p:spTgt spid="3">
                                            <p:txEl>
                                              <p:pRg st="0" end="0"/>
                                            </p:txEl>
                                          </p:spTgt>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
                                            <p:txEl>
                                              <p:pRg st="0" end="0"/>
                                            </p:txEl>
                                          </p:spTgt>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
                                            <p:txEl>
                                              <p:pRg st="0" end="0"/>
                                            </p:txEl>
                                          </p:spTgt>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
                                            <p:txEl>
                                              <p:pRg st="0" end="0"/>
                                            </p:txEl>
                                          </p:spTgt>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
                                            <p:txEl>
                                              <p:pRg st="0" end="0"/>
                                            </p:txEl>
                                          </p:spTgt>
                                        </p:tgtEl>
                                        <p:attrNameLst>
                                          <p:attrName>ppt_y</p:attrName>
                                        </p:attrNameLst>
                                      </p:cBhvr>
                                      <p:tavLst>
                                        <p:tav tm="0" fmla="#ppt_y-sin(pi*$)/81">
                                          <p:val>
                                            <p:fltVal val="0"/>
                                          </p:val>
                                        </p:tav>
                                        <p:tav tm="100000">
                                          <p:val>
                                            <p:fltVal val="1"/>
                                          </p:val>
                                        </p:tav>
                                      </p:tavLst>
                                    </p:anim>
                                    <p:animScale>
                                      <p:cBhvr>
                                        <p:cTn id="13" dur="26">
                                          <p:stCondLst>
                                            <p:cond delay="650"/>
                                          </p:stCondLst>
                                        </p:cTn>
                                        <p:tgtEl>
                                          <p:spTgt spid="3">
                                            <p:txEl>
                                              <p:pRg st="0" end="0"/>
                                            </p:txEl>
                                          </p:spTgt>
                                        </p:tgtEl>
                                      </p:cBhvr>
                                      <p:to x="100000" y="60000"/>
                                    </p:animScale>
                                    <p:animScale>
                                      <p:cBhvr>
                                        <p:cTn id="14" dur="166" decel="50000">
                                          <p:stCondLst>
                                            <p:cond delay="676"/>
                                          </p:stCondLst>
                                        </p:cTn>
                                        <p:tgtEl>
                                          <p:spTgt spid="3">
                                            <p:txEl>
                                              <p:pRg st="0" end="0"/>
                                            </p:txEl>
                                          </p:spTgt>
                                        </p:tgtEl>
                                      </p:cBhvr>
                                      <p:to x="100000" y="100000"/>
                                    </p:animScale>
                                    <p:animScale>
                                      <p:cBhvr>
                                        <p:cTn id="15" dur="26">
                                          <p:stCondLst>
                                            <p:cond delay="1312"/>
                                          </p:stCondLst>
                                        </p:cTn>
                                        <p:tgtEl>
                                          <p:spTgt spid="3">
                                            <p:txEl>
                                              <p:pRg st="0" end="0"/>
                                            </p:txEl>
                                          </p:spTgt>
                                        </p:tgtEl>
                                      </p:cBhvr>
                                      <p:to x="100000" y="80000"/>
                                    </p:animScale>
                                    <p:animScale>
                                      <p:cBhvr>
                                        <p:cTn id="16" dur="166" decel="50000">
                                          <p:stCondLst>
                                            <p:cond delay="1338"/>
                                          </p:stCondLst>
                                        </p:cTn>
                                        <p:tgtEl>
                                          <p:spTgt spid="3">
                                            <p:txEl>
                                              <p:pRg st="0" end="0"/>
                                            </p:txEl>
                                          </p:spTgt>
                                        </p:tgtEl>
                                      </p:cBhvr>
                                      <p:to x="100000" y="100000"/>
                                    </p:animScale>
                                    <p:animScale>
                                      <p:cBhvr>
                                        <p:cTn id="17" dur="26">
                                          <p:stCondLst>
                                            <p:cond delay="1642"/>
                                          </p:stCondLst>
                                        </p:cTn>
                                        <p:tgtEl>
                                          <p:spTgt spid="3">
                                            <p:txEl>
                                              <p:pRg st="0" end="0"/>
                                            </p:txEl>
                                          </p:spTgt>
                                        </p:tgtEl>
                                      </p:cBhvr>
                                      <p:to x="100000" y="90000"/>
                                    </p:animScale>
                                    <p:animScale>
                                      <p:cBhvr>
                                        <p:cTn id="18" dur="166" decel="50000">
                                          <p:stCondLst>
                                            <p:cond delay="1668"/>
                                          </p:stCondLst>
                                        </p:cTn>
                                        <p:tgtEl>
                                          <p:spTgt spid="3">
                                            <p:txEl>
                                              <p:pRg st="0" end="0"/>
                                            </p:txEl>
                                          </p:spTgt>
                                        </p:tgtEl>
                                      </p:cBhvr>
                                      <p:to x="100000" y="100000"/>
                                    </p:animScale>
                                    <p:animScale>
                                      <p:cBhvr>
                                        <p:cTn id="19" dur="26">
                                          <p:stCondLst>
                                            <p:cond delay="1808"/>
                                          </p:stCondLst>
                                        </p:cTn>
                                        <p:tgtEl>
                                          <p:spTgt spid="3">
                                            <p:txEl>
                                              <p:pRg st="0" end="0"/>
                                            </p:txEl>
                                          </p:spTgt>
                                        </p:tgtEl>
                                      </p:cBhvr>
                                      <p:to x="100000" y="95000"/>
                                    </p:animScale>
                                    <p:animScale>
                                      <p:cBhvr>
                                        <p:cTn id="20" dur="166" decel="50000">
                                          <p:stCondLst>
                                            <p:cond delay="1834"/>
                                          </p:stCondLst>
                                        </p:cTn>
                                        <p:tgtEl>
                                          <p:spTgt spid="3">
                                            <p:txEl>
                                              <p:pRg st="0" end="0"/>
                                            </p:txEl>
                                          </p:spTgt>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6" presetClass="entr" presetSubtype="0" fill="hold" grpId="0" nodeType="clickEffect">
                                  <p:stCondLst>
                                    <p:cond delay="0"/>
                                  </p:stCondLst>
                                  <p:childTnLst>
                                    <p:set>
                                      <p:cBhvr>
                                        <p:cTn id="24" dur="1" fill="hold">
                                          <p:stCondLst>
                                            <p:cond delay="0"/>
                                          </p:stCondLst>
                                        </p:cTn>
                                        <p:tgtEl>
                                          <p:spTgt spid="3">
                                            <p:txEl>
                                              <p:pRg st="1" end="1"/>
                                            </p:txEl>
                                          </p:spTgt>
                                        </p:tgtEl>
                                        <p:attrNameLst>
                                          <p:attrName>style.visibility</p:attrName>
                                        </p:attrNameLst>
                                      </p:cBhvr>
                                      <p:to>
                                        <p:strVal val="visible"/>
                                      </p:to>
                                    </p:set>
                                    <p:animEffect transition="in" filter="wipe(down)">
                                      <p:cBhvr>
                                        <p:cTn id="25" dur="580">
                                          <p:stCondLst>
                                            <p:cond delay="0"/>
                                          </p:stCondLst>
                                        </p:cTn>
                                        <p:tgtEl>
                                          <p:spTgt spid="3">
                                            <p:txEl>
                                              <p:pRg st="1" end="1"/>
                                            </p:txEl>
                                          </p:spTgt>
                                        </p:tgtEl>
                                      </p:cBhvr>
                                    </p:animEffect>
                                    <p:anim calcmode="lin" valueType="num">
                                      <p:cBhvr>
                                        <p:cTn id="26" dur="1822" tmFilter="0,0; 0.14,0.36; 0.43,0.73; 0.71,0.91; 1.0,1.0">
                                          <p:stCondLst>
                                            <p:cond delay="0"/>
                                          </p:stCondLst>
                                        </p:cTn>
                                        <p:tgtEl>
                                          <p:spTgt spid="3">
                                            <p:txEl>
                                              <p:pRg st="1" end="1"/>
                                            </p:txEl>
                                          </p:spTgt>
                                        </p:tgtEl>
                                        <p:attrNameLst>
                                          <p:attrName>ppt_x</p:attrName>
                                        </p:attrNameLst>
                                      </p:cBhvr>
                                      <p:tavLst>
                                        <p:tav tm="0">
                                          <p:val>
                                            <p:strVal val="#ppt_x-0.25"/>
                                          </p:val>
                                        </p:tav>
                                        <p:tav tm="100000">
                                          <p:val>
                                            <p:strVal val="#ppt_x"/>
                                          </p:val>
                                        </p:tav>
                                      </p:tavLst>
                                    </p:anim>
                                    <p:anim calcmode="lin" valueType="num">
                                      <p:cBhvr>
                                        <p:cTn id="27" dur="664" tmFilter="0.0,0.0; 0.25,0.07; 0.50,0.2; 0.75,0.467; 1.0,1.0">
                                          <p:stCondLst>
                                            <p:cond delay="0"/>
                                          </p:stCondLst>
                                        </p:cTn>
                                        <p:tgtEl>
                                          <p:spTgt spid="3">
                                            <p:txEl>
                                              <p:pRg st="1" end="1"/>
                                            </p:txEl>
                                          </p:spTgt>
                                        </p:tgtEl>
                                        <p:attrNameLst>
                                          <p:attrName>ppt_y</p:attrName>
                                        </p:attrNameLst>
                                      </p:cBhvr>
                                      <p:tavLst>
                                        <p:tav tm="0" fmla="#ppt_y-sin(pi*$)/3">
                                          <p:val>
                                            <p:fltVal val="0.5"/>
                                          </p:val>
                                        </p:tav>
                                        <p:tav tm="100000">
                                          <p:val>
                                            <p:fltVal val="1"/>
                                          </p:val>
                                        </p:tav>
                                      </p:tavLst>
                                    </p:anim>
                                    <p:anim calcmode="lin" valueType="num">
                                      <p:cBhvr>
                                        <p:cTn id="28" dur="664" tmFilter="0, 0; 0.125,0.2665; 0.25,0.4; 0.375,0.465; 0.5,0.5;  0.625,0.535; 0.75,0.6; 0.875,0.7335; 1,1">
                                          <p:stCondLst>
                                            <p:cond delay="664"/>
                                          </p:stCondLst>
                                        </p:cTn>
                                        <p:tgtEl>
                                          <p:spTgt spid="3">
                                            <p:txEl>
                                              <p:pRg st="1" end="1"/>
                                            </p:txEl>
                                          </p:spTgt>
                                        </p:tgtEl>
                                        <p:attrNameLst>
                                          <p:attrName>ppt_y</p:attrName>
                                        </p:attrNameLst>
                                      </p:cBhvr>
                                      <p:tavLst>
                                        <p:tav tm="0" fmla="#ppt_y-sin(pi*$)/9">
                                          <p:val>
                                            <p:fltVal val="0"/>
                                          </p:val>
                                        </p:tav>
                                        <p:tav tm="100000">
                                          <p:val>
                                            <p:fltVal val="1"/>
                                          </p:val>
                                        </p:tav>
                                      </p:tavLst>
                                    </p:anim>
                                    <p:anim calcmode="lin" valueType="num">
                                      <p:cBhvr>
                                        <p:cTn id="29" dur="332" tmFilter="0, 0; 0.125,0.2665; 0.25,0.4; 0.375,0.465; 0.5,0.5;  0.625,0.535; 0.75,0.6; 0.875,0.7335; 1,1">
                                          <p:stCondLst>
                                            <p:cond delay="1324"/>
                                          </p:stCondLst>
                                        </p:cTn>
                                        <p:tgtEl>
                                          <p:spTgt spid="3">
                                            <p:txEl>
                                              <p:pRg st="1" end="1"/>
                                            </p:txEl>
                                          </p:spTgt>
                                        </p:tgtEl>
                                        <p:attrNameLst>
                                          <p:attrName>ppt_y</p:attrName>
                                        </p:attrNameLst>
                                      </p:cBhvr>
                                      <p:tavLst>
                                        <p:tav tm="0" fmla="#ppt_y-sin(pi*$)/27">
                                          <p:val>
                                            <p:fltVal val="0"/>
                                          </p:val>
                                        </p:tav>
                                        <p:tav tm="100000">
                                          <p:val>
                                            <p:fltVal val="1"/>
                                          </p:val>
                                        </p:tav>
                                      </p:tavLst>
                                    </p:anim>
                                    <p:anim calcmode="lin" valueType="num">
                                      <p:cBhvr>
                                        <p:cTn id="30" dur="164" tmFilter="0, 0; 0.125,0.2665; 0.25,0.4; 0.375,0.465; 0.5,0.5;  0.625,0.535; 0.75,0.6; 0.875,0.7335; 1,1">
                                          <p:stCondLst>
                                            <p:cond delay="1656"/>
                                          </p:stCondLst>
                                        </p:cTn>
                                        <p:tgtEl>
                                          <p:spTgt spid="3">
                                            <p:txEl>
                                              <p:pRg st="1" end="1"/>
                                            </p:txEl>
                                          </p:spTgt>
                                        </p:tgtEl>
                                        <p:attrNameLst>
                                          <p:attrName>ppt_y</p:attrName>
                                        </p:attrNameLst>
                                      </p:cBhvr>
                                      <p:tavLst>
                                        <p:tav tm="0" fmla="#ppt_y-sin(pi*$)/81">
                                          <p:val>
                                            <p:fltVal val="0"/>
                                          </p:val>
                                        </p:tav>
                                        <p:tav tm="100000">
                                          <p:val>
                                            <p:fltVal val="1"/>
                                          </p:val>
                                        </p:tav>
                                      </p:tavLst>
                                    </p:anim>
                                    <p:animScale>
                                      <p:cBhvr>
                                        <p:cTn id="31" dur="26">
                                          <p:stCondLst>
                                            <p:cond delay="650"/>
                                          </p:stCondLst>
                                        </p:cTn>
                                        <p:tgtEl>
                                          <p:spTgt spid="3">
                                            <p:txEl>
                                              <p:pRg st="1" end="1"/>
                                            </p:txEl>
                                          </p:spTgt>
                                        </p:tgtEl>
                                      </p:cBhvr>
                                      <p:to x="100000" y="60000"/>
                                    </p:animScale>
                                    <p:animScale>
                                      <p:cBhvr>
                                        <p:cTn id="32" dur="166" decel="50000">
                                          <p:stCondLst>
                                            <p:cond delay="676"/>
                                          </p:stCondLst>
                                        </p:cTn>
                                        <p:tgtEl>
                                          <p:spTgt spid="3">
                                            <p:txEl>
                                              <p:pRg st="1" end="1"/>
                                            </p:txEl>
                                          </p:spTgt>
                                        </p:tgtEl>
                                      </p:cBhvr>
                                      <p:to x="100000" y="100000"/>
                                    </p:animScale>
                                    <p:animScale>
                                      <p:cBhvr>
                                        <p:cTn id="33" dur="26">
                                          <p:stCondLst>
                                            <p:cond delay="1312"/>
                                          </p:stCondLst>
                                        </p:cTn>
                                        <p:tgtEl>
                                          <p:spTgt spid="3">
                                            <p:txEl>
                                              <p:pRg st="1" end="1"/>
                                            </p:txEl>
                                          </p:spTgt>
                                        </p:tgtEl>
                                      </p:cBhvr>
                                      <p:to x="100000" y="80000"/>
                                    </p:animScale>
                                    <p:animScale>
                                      <p:cBhvr>
                                        <p:cTn id="34" dur="166" decel="50000">
                                          <p:stCondLst>
                                            <p:cond delay="1338"/>
                                          </p:stCondLst>
                                        </p:cTn>
                                        <p:tgtEl>
                                          <p:spTgt spid="3">
                                            <p:txEl>
                                              <p:pRg st="1" end="1"/>
                                            </p:txEl>
                                          </p:spTgt>
                                        </p:tgtEl>
                                      </p:cBhvr>
                                      <p:to x="100000" y="100000"/>
                                    </p:animScale>
                                    <p:animScale>
                                      <p:cBhvr>
                                        <p:cTn id="35" dur="26">
                                          <p:stCondLst>
                                            <p:cond delay="1642"/>
                                          </p:stCondLst>
                                        </p:cTn>
                                        <p:tgtEl>
                                          <p:spTgt spid="3">
                                            <p:txEl>
                                              <p:pRg st="1" end="1"/>
                                            </p:txEl>
                                          </p:spTgt>
                                        </p:tgtEl>
                                      </p:cBhvr>
                                      <p:to x="100000" y="90000"/>
                                    </p:animScale>
                                    <p:animScale>
                                      <p:cBhvr>
                                        <p:cTn id="36" dur="166" decel="50000">
                                          <p:stCondLst>
                                            <p:cond delay="1668"/>
                                          </p:stCondLst>
                                        </p:cTn>
                                        <p:tgtEl>
                                          <p:spTgt spid="3">
                                            <p:txEl>
                                              <p:pRg st="1" end="1"/>
                                            </p:txEl>
                                          </p:spTgt>
                                        </p:tgtEl>
                                      </p:cBhvr>
                                      <p:to x="100000" y="100000"/>
                                    </p:animScale>
                                    <p:animScale>
                                      <p:cBhvr>
                                        <p:cTn id="37" dur="26">
                                          <p:stCondLst>
                                            <p:cond delay="1808"/>
                                          </p:stCondLst>
                                        </p:cTn>
                                        <p:tgtEl>
                                          <p:spTgt spid="3">
                                            <p:txEl>
                                              <p:pRg st="1" end="1"/>
                                            </p:txEl>
                                          </p:spTgt>
                                        </p:tgtEl>
                                      </p:cBhvr>
                                      <p:to x="100000" y="95000"/>
                                    </p:animScale>
                                    <p:animScale>
                                      <p:cBhvr>
                                        <p:cTn id="38" dur="166" decel="50000">
                                          <p:stCondLst>
                                            <p:cond delay="1834"/>
                                          </p:stCondLst>
                                        </p:cTn>
                                        <p:tgtEl>
                                          <p:spTgt spid="3">
                                            <p:txEl>
                                              <p:pRg st="1" end="1"/>
                                            </p:txEl>
                                          </p:spTgt>
                                        </p:tgtEl>
                                      </p:cBhvr>
                                      <p:to x="100000" y="100000"/>
                                    </p:animScale>
                                  </p:childTnLst>
                                </p:cTn>
                              </p:par>
                            </p:childTnLst>
                          </p:cTn>
                        </p:par>
                      </p:childTnLst>
                    </p:cTn>
                  </p:par>
                  <p:par>
                    <p:cTn id="39" fill="hold">
                      <p:stCondLst>
                        <p:cond delay="indefinite"/>
                      </p:stCondLst>
                      <p:childTnLst>
                        <p:par>
                          <p:cTn id="40" fill="hold">
                            <p:stCondLst>
                              <p:cond delay="0"/>
                            </p:stCondLst>
                            <p:childTnLst>
                              <p:par>
                                <p:cTn id="41" presetID="26" presetClass="entr" presetSubtype="0" fill="hold" grpId="0" nodeType="clickEffect">
                                  <p:stCondLst>
                                    <p:cond delay="0"/>
                                  </p:stCondLst>
                                  <p:childTnLst>
                                    <p:set>
                                      <p:cBhvr>
                                        <p:cTn id="42" dur="1" fill="hold">
                                          <p:stCondLst>
                                            <p:cond delay="0"/>
                                          </p:stCondLst>
                                        </p:cTn>
                                        <p:tgtEl>
                                          <p:spTgt spid="3">
                                            <p:txEl>
                                              <p:pRg st="2" end="2"/>
                                            </p:txEl>
                                          </p:spTgt>
                                        </p:tgtEl>
                                        <p:attrNameLst>
                                          <p:attrName>style.visibility</p:attrName>
                                        </p:attrNameLst>
                                      </p:cBhvr>
                                      <p:to>
                                        <p:strVal val="visible"/>
                                      </p:to>
                                    </p:set>
                                    <p:animEffect transition="in" filter="wipe(down)">
                                      <p:cBhvr>
                                        <p:cTn id="43" dur="580">
                                          <p:stCondLst>
                                            <p:cond delay="0"/>
                                          </p:stCondLst>
                                        </p:cTn>
                                        <p:tgtEl>
                                          <p:spTgt spid="3">
                                            <p:txEl>
                                              <p:pRg st="2" end="2"/>
                                            </p:txEl>
                                          </p:spTgt>
                                        </p:tgtEl>
                                      </p:cBhvr>
                                    </p:animEffect>
                                    <p:anim calcmode="lin" valueType="num">
                                      <p:cBhvr>
                                        <p:cTn id="44" dur="1822" tmFilter="0,0; 0.14,0.36; 0.43,0.73; 0.71,0.91; 1.0,1.0">
                                          <p:stCondLst>
                                            <p:cond delay="0"/>
                                          </p:stCondLst>
                                        </p:cTn>
                                        <p:tgtEl>
                                          <p:spTgt spid="3">
                                            <p:txEl>
                                              <p:pRg st="2" end="2"/>
                                            </p:txEl>
                                          </p:spTgt>
                                        </p:tgtEl>
                                        <p:attrNameLst>
                                          <p:attrName>ppt_x</p:attrName>
                                        </p:attrNameLst>
                                      </p:cBhvr>
                                      <p:tavLst>
                                        <p:tav tm="0">
                                          <p:val>
                                            <p:strVal val="#ppt_x-0.25"/>
                                          </p:val>
                                        </p:tav>
                                        <p:tav tm="100000">
                                          <p:val>
                                            <p:strVal val="#ppt_x"/>
                                          </p:val>
                                        </p:tav>
                                      </p:tavLst>
                                    </p:anim>
                                    <p:anim calcmode="lin" valueType="num">
                                      <p:cBhvr>
                                        <p:cTn id="45" dur="664" tmFilter="0.0,0.0; 0.25,0.07; 0.50,0.2; 0.75,0.467; 1.0,1.0">
                                          <p:stCondLst>
                                            <p:cond delay="0"/>
                                          </p:stCondLst>
                                        </p:cTn>
                                        <p:tgtEl>
                                          <p:spTgt spid="3">
                                            <p:txEl>
                                              <p:pRg st="2" end="2"/>
                                            </p:txEl>
                                          </p:spTgt>
                                        </p:tgtEl>
                                        <p:attrNameLst>
                                          <p:attrName>ppt_y</p:attrName>
                                        </p:attrNameLst>
                                      </p:cBhvr>
                                      <p:tavLst>
                                        <p:tav tm="0" fmla="#ppt_y-sin(pi*$)/3">
                                          <p:val>
                                            <p:fltVal val="0.5"/>
                                          </p:val>
                                        </p:tav>
                                        <p:tav tm="100000">
                                          <p:val>
                                            <p:fltVal val="1"/>
                                          </p:val>
                                        </p:tav>
                                      </p:tavLst>
                                    </p:anim>
                                    <p:anim calcmode="lin" valueType="num">
                                      <p:cBhvr>
                                        <p:cTn id="46" dur="664" tmFilter="0, 0; 0.125,0.2665; 0.25,0.4; 0.375,0.465; 0.5,0.5;  0.625,0.535; 0.75,0.6; 0.875,0.7335; 1,1">
                                          <p:stCondLst>
                                            <p:cond delay="664"/>
                                          </p:stCondLst>
                                        </p:cTn>
                                        <p:tgtEl>
                                          <p:spTgt spid="3">
                                            <p:txEl>
                                              <p:pRg st="2" end="2"/>
                                            </p:txEl>
                                          </p:spTgt>
                                        </p:tgtEl>
                                        <p:attrNameLst>
                                          <p:attrName>ppt_y</p:attrName>
                                        </p:attrNameLst>
                                      </p:cBhvr>
                                      <p:tavLst>
                                        <p:tav tm="0" fmla="#ppt_y-sin(pi*$)/9">
                                          <p:val>
                                            <p:fltVal val="0"/>
                                          </p:val>
                                        </p:tav>
                                        <p:tav tm="100000">
                                          <p:val>
                                            <p:fltVal val="1"/>
                                          </p:val>
                                        </p:tav>
                                      </p:tavLst>
                                    </p:anim>
                                    <p:anim calcmode="lin" valueType="num">
                                      <p:cBhvr>
                                        <p:cTn id="47" dur="332" tmFilter="0, 0; 0.125,0.2665; 0.25,0.4; 0.375,0.465; 0.5,0.5;  0.625,0.535; 0.75,0.6; 0.875,0.7335; 1,1">
                                          <p:stCondLst>
                                            <p:cond delay="1324"/>
                                          </p:stCondLst>
                                        </p:cTn>
                                        <p:tgtEl>
                                          <p:spTgt spid="3">
                                            <p:txEl>
                                              <p:pRg st="2" end="2"/>
                                            </p:txEl>
                                          </p:spTgt>
                                        </p:tgtEl>
                                        <p:attrNameLst>
                                          <p:attrName>ppt_y</p:attrName>
                                        </p:attrNameLst>
                                      </p:cBhvr>
                                      <p:tavLst>
                                        <p:tav tm="0" fmla="#ppt_y-sin(pi*$)/27">
                                          <p:val>
                                            <p:fltVal val="0"/>
                                          </p:val>
                                        </p:tav>
                                        <p:tav tm="100000">
                                          <p:val>
                                            <p:fltVal val="1"/>
                                          </p:val>
                                        </p:tav>
                                      </p:tavLst>
                                    </p:anim>
                                    <p:anim calcmode="lin" valueType="num">
                                      <p:cBhvr>
                                        <p:cTn id="48" dur="164" tmFilter="0, 0; 0.125,0.2665; 0.25,0.4; 0.375,0.465; 0.5,0.5;  0.625,0.535; 0.75,0.6; 0.875,0.7335; 1,1">
                                          <p:stCondLst>
                                            <p:cond delay="1656"/>
                                          </p:stCondLst>
                                        </p:cTn>
                                        <p:tgtEl>
                                          <p:spTgt spid="3">
                                            <p:txEl>
                                              <p:pRg st="2" end="2"/>
                                            </p:txEl>
                                          </p:spTgt>
                                        </p:tgtEl>
                                        <p:attrNameLst>
                                          <p:attrName>ppt_y</p:attrName>
                                        </p:attrNameLst>
                                      </p:cBhvr>
                                      <p:tavLst>
                                        <p:tav tm="0" fmla="#ppt_y-sin(pi*$)/81">
                                          <p:val>
                                            <p:fltVal val="0"/>
                                          </p:val>
                                        </p:tav>
                                        <p:tav tm="100000">
                                          <p:val>
                                            <p:fltVal val="1"/>
                                          </p:val>
                                        </p:tav>
                                      </p:tavLst>
                                    </p:anim>
                                    <p:animScale>
                                      <p:cBhvr>
                                        <p:cTn id="49" dur="26">
                                          <p:stCondLst>
                                            <p:cond delay="650"/>
                                          </p:stCondLst>
                                        </p:cTn>
                                        <p:tgtEl>
                                          <p:spTgt spid="3">
                                            <p:txEl>
                                              <p:pRg st="2" end="2"/>
                                            </p:txEl>
                                          </p:spTgt>
                                        </p:tgtEl>
                                      </p:cBhvr>
                                      <p:to x="100000" y="60000"/>
                                    </p:animScale>
                                    <p:animScale>
                                      <p:cBhvr>
                                        <p:cTn id="50" dur="166" decel="50000">
                                          <p:stCondLst>
                                            <p:cond delay="676"/>
                                          </p:stCondLst>
                                        </p:cTn>
                                        <p:tgtEl>
                                          <p:spTgt spid="3">
                                            <p:txEl>
                                              <p:pRg st="2" end="2"/>
                                            </p:txEl>
                                          </p:spTgt>
                                        </p:tgtEl>
                                      </p:cBhvr>
                                      <p:to x="100000" y="100000"/>
                                    </p:animScale>
                                    <p:animScale>
                                      <p:cBhvr>
                                        <p:cTn id="51" dur="26">
                                          <p:stCondLst>
                                            <p:cond delay="1312"/>
                                          </p:stCondLst>
                                        </p:cTn>
                                        <p:tgtEl>
                                          <p:spTgt spid="3">
                                            <p:txEl>
                                              <p:pRg st="2" end="2"/>
                                            </p:txEl>
                                          </p:spTgt>
                                        </p:tgtEl>
                                      </p:cBhvr>
                                      <p:to x="100000" y="80000"/>
                                    </p:animScale>
                                    <p:animScale>
                                      <p:cBhvr>
                                        <p:cTn id="52" dur="166" decel="50000">
                                          <p:stCondLst>
                                            <p:cond delay="1338"/>
                                          </p:stCondLst>
                                        </p:cTn>
                                        <p:tgtEl>
                                          <p:spTgt spid="3">
                                            <p:txEl>
                                              <p:pRg st="2" end="2"/>
                                            </p:txEl>
                                          </p:spTgt>
                                        </p:tgtEl>
                                      </p:cBhvr>
                                      <p:to x="100000" y="100000"/>
                                    </p:animScale>
                                    <p:animScale>
                                      <p:cBhvr>
                                        <p:cTn id="53" dur="26">
                                          <p:stCondLst>
                                            <p:cond delay="1642"/>
                                          </p:stCondLst>
                                        </p:cTn>
                                        <p:tgtEl>
                                          <p:spTgt spid="3">
                                            <p:txEl>
                                              <p:pRg st="2" end="2"/>
                                            </p:txEl>
                                          </p:spTgt>
                                        </p:tgtEl>
                                      </p:cBhvr>
                                      <p:to x="100000" y="90000"/>
                                    </p:animScale>
                                    <p:animScale>
                                      <p:cBhvr>
                                        <p:cTn id="54" dur="166" decel="50000">
                                          <p:stCondLst>
                                            <p:cond delay="1668"/>
                                          </p:stCondLst>
                                        </p:cTn>
                                        <p:tgtEl>
                                          <p:spTgt spid="3">
                                            <p:txEl>
                                              <p:pRg st="2" end="2"/>
                                            </p:txEl>
                                          </p:spTgt>
                                        </p:tgtEl>
                                      </p:cBhvr>
                                      <p:to x="100000" y="100000"/>
                                    </p:animScale>
                                    <p:animScale>
                                      <p:cBhvr>
                                        <p:cTn id="55" dur="26">
                                          <p:stCondLst>
                                            <p:cond delay="1808"/>
                                          </p:stCondLst>
                                        </p:cTn>
                                        <p:tgtEl>
                                          <p:spTgt spid="3">
                                            <p:txEl>
                                              <p:pRg st="2" end="2"/>
                                            </p:txEl>
                                          </p:spTgt>
                                        </p:tgtEl>
                                      </p:cBhvr>
                                      <p:to x="100000" y="95000"/>
                                    </p:animScale>
                                    <p:animScale>
                                      <p:cBhvr>
                                        <p:cTn id="56" dur="166" decel="50000">
                                          <p:stCondLst>
                                            <p:cond delay="1834"/>
                                          </p:stCondLst>
                                        </p:cTn>
                                        <p:tgtEl>
                                          <p:spTgt spid="3">
                                            <p:txEl>
                                              <p:pRg st="2" end="2"/>
                                            </p:txEl>
                                          </p:spTgt>
                                        </p:tgtEl>
                                      </p:cBhvr>
                                      <p:to x="100000" y="100000"/>
                                    </p:animScale>
                                  </p:childTnLst>
                                </p:cTn>
                              </p:par>
                            </p:childTnLst>
                          </p:cTn>
                        </p:par>
                      </p:childTnLst>
                    </p:cTn>
                  </p:par>
                  <p:par>
                    <p:cTn id="57" fill="hold">
                      <p:stCondLst>
                        <p:cond delay="indefinite"/>
                      </p:stCondLst>
                      <p:childTnLst>
                        <p:par>
                          <p:cTn id="58" fill="hold">
                            <p:stCondLst>
                              <p:cond delay="0"/>
                            </p:stCondLst>
                            <p:childTnLst>
                              <p:par>
                                <p:cTn id="59" presetID="26" presetClass="entr" presetSubtype="0" fill="hold" grpId="0" nodeType="clickEffect">
                                  <p:stCondLst>
                                    <p:cond delay="0"/>
                                  </p:stCondLst>
                                  <p:childTnLst>
                                    <p:set>
                                      <p:cBhvr>
                                        <p:cTn id="60" dur="1" fill="hold">
                                          <p:stCondLst>
                                            <p:cond delay="0"/>
                                          </p:stCondLst>
                                        </p:cTn>
                                        <p:tgtEl>
                                          <p:spTgt spid="3">
                                            <p:txEl>
                                              <p:pRg st="3" end="3"/>
                                            </p:txEl>
                                          </p:spTgt>
                                        </p:tgtEl>
                                        <p:attrNameLst>
                                          <p:attrName>style.visibility</p:attrName>
                                        </p:attrNameLst>
                                      </p:cBhvr>
                                      <p:to>
                                        <p:strVal val="visible"/>
                                      </p:to>
                                    </p:set>
                                    <p:animEffect transition="in" filter="wipe(down)">
                                      <p:cBhvr>
                                        <p:cTn id="61" dur="580">
                                          <p:stCondLst>
                                            <p:cond delay="0"/>
                                          </p:stCondLst>
                                        </p:cTn>
                                        <p:tgtEl>
                                          <p:spTgt spid="3">
                                            <p:txEl>
                                              <p:pRg st="3" end="3"/>
                                            </p:txEl>
                                          </p:spTgt>
                                        </p:tgtEl>
                                      </p:cBhvr>
                                    </p:animEffect>
                                    <p:anim calcmode="lin" valueType="num">
                                      <p:cBhvr>
                                        <p:cTn id="62" dur="1822" tmFilter="0,0; 0.14,0.36; 0.43,0.73; 0.71,0.91; 1.0,1.0">
                                          <p:stCondLst>
                                            <p:cond delay="0"/>
                                          </p:stCondLst>
                                        </p:cTn>
                                        <p:tgtEl>
                                          <p:spTgt spid="3">
                                            <p:txEl>
                                              <p:pRg st="3" end="3"/>
                                            </p:txEl>
                                          </p:spTgt>
                                        </p:tgtEl>
                                        <p:attrNameLst>
                                          <p:attrName>ppt_x</p:attrName>
                                        </p:attrNameLst>
                                      </p:cBhvr>
                                      <p:tavLst>
                                        <p:tav tm="0">
                                          <p:val>
                                            <p:strVal val="#ppt_x-0.25"/>
                                          </p:val>
                                        </p:tav>
                                        <p:tav tm="100000">
                                          <p:val>
                                            <p:strVal val="#ppt_x"/>
                                          </p:val>
                                        </p:tav>
                                      </p:tavLst>
                                    </p:anim>
                                    <p:anim calcmode="lin" valueType="num">
                                      <p:cBhvr>
                                        <p:cTn id="63" dur="664" tmFilter="0.0,0.0; 0.25,0.07; 0.50,0.2; 0.75,0.467; 1.0,1.0">
                                          <p:stCondLst>
                                            <p:cond delay="0"/>
                                          </p:stCondLst>
                                        </p:cTn>
                                        <p:tgtEl>
                                          <p:spTgt spid="3">
                                            <p:txEl>
                                              <p:pRg st="3" end="3"/>
                                            </p:txEl>
                                          </p:spTgt>
                                        </p:tgtEl>
                                        <p:attrNameLst>
                                          <p:attrName>ppt_y</p:attrName>
                                        </p:attrNameLst>
                                      </p:cBhvr>
                                      <p:tavLst>
                                        <p:tav tm="0" fmla="#ppt_y-sin(pi*$)/3">
                                          <p:val>
                                            <p:fltVal val="0.5"/>
                                          </p:val>
                                        </p:tav>
                                        <p:tav tm="100000">
                                          <p:val>
                                            <p:fltVal val="1"/>
                                          </p:val>
                                        </p:tav>
                                      </p:tavLst>
                                    </p:anim>
                                    <p:anim calcmode="lin" valueType="num">
                                      <p:cBhvr>
                                        <p:cTn id="64" dur="664" tmFilter="0, 0; 0.125,0.2665; 0.25,0.4; 0.375,0.465; 0.5,0.5;  0.625,0.535; 0.75,0.6; 0.875,0.7335; 1,1">
                                          <p:stCondLst>
                                            <p:cond delay="664"/>
                                          </p:stCondLst>
                                        </p:cTn>
                                        <p:tgtEl>
                                          <p:spTgt spid="3">
                                            <p:txEl>
                                              <p:pRg st="3" end="3"/>
                                            </p:txEl>
                                          </p:spTgt>
                                        </p:tgtEl>
                                        <p:attrNameLst>
                                          <p:attrName>ppt_y</p:attrName>
                                        </p:attrNameLst>
                                      </p:cBhvr>
                                      <p:tavLst>
                                        <p:tav tm="0" fmla="#ppt_y-sin(pi*$)/9">
                                          <p:val>
                                            <p:fltVal val="0"/>
                                          </p:val>
                                        </p:tav>
                                        <p:tav tm="100000">
                                          <p:val>
                                            <p:fltVal val="1"/>
                                          </p:val>
                                        </p:tav>
                                      </p:tavLst>
                                    </p:anim>
                                    <p:anim calcmode="lin" valueType="num">
                                      <p:cBhvr>
                                        <p:cTn id="65" dur="332" tmFilter="0, 0; 0.125,0.2665; 0.25,0.4; 0.375,0.465; 0.5,0.5;  0.625,0.535; 0.75,0.6; 0.875,0.7335; 1,1">
                                          <p:stCondLst>
                                            <p:cond delay="1324"/>
                                          </p:stCondLst>
                                        </p:cTn>
                                        <p:tgtEl>
                                          <p:spTgt spid="3">
                                            <p:txEl>
                                              <p:pRg st="3" end="3"/>
                                            </p:txEl>
                                          </p:spTgt>
                                        </p:tgtEl>
                                        <p:attrNameLst>
                                          <p:attrName>ppt_y</p:attrName>
                                        </p:attrNameLst>
                                      </p:cBhvr>
                                      <p:tavLst>
                                        <p:tav tm="0" fmla="#ppt_y-sin(pi*$)/27">
                                          <p:val>
                                            <p:fltVal val="0"/>
                                          </p:val>
                                        </p:tav>
                                        <p:tav tm="100000">
                                          <p:val>
                                            <p:fltVal val="1"/>
                                          </p:val>
                                        </p:tav>
                                      </p:tavLst>
                                    </p:anim>
                                    <p:anim calcmode="lin" valueType="num">
                                      <p:cBhvr>
                                        <p:cTn id="66" dur="164" tmFilter="0, 0; 0.125,0.2665; 0.25,0.4; 0.375,0.465; 0.5,0.5;  0.625,0.535; 0.75,0.6; 0.875,0.7335; 1,1">
                                          <p:stCondLst>
                                            <p:cond delay="1656"/>
                                          </p:stCondLst>
                                        </p:cTn>
                                        <p:tgtEl>
                                          <p:spTgt spid="3">
                                            <p:txEl>
                                              <p:pRg st="3" end="3"/>
                                            </p:txEl>
                                          </p:spTgt>
                                        </p:tgtEl>
                                        <p:attrNameLst>
                                          <p:attrName>ppt_y</p:attrName>
                                        </p:attrNameLst>
                                      </p:cBhvr>
                                      <p:tavLst>
                                        <p:tav tm="0" fmla="#ppt_y-sin(pi*$)/81">
                                          <p:val>
                                            <p:fltVal val="0"/>
                                          </p:val>
                                        </p:tav>
                                        <p:tav tm="100000">
                                          <p:val>
                                            <p:fltVal val="1"/>
                                          </p:val>
                                        </p:tav>
                                      </p:tavLst>
                                    </p:anim>
                                    <p:animScale>
                                      <p:cBhvr>
                                        <p:cTn id="67" dur="26">
                                          <p:stCondLst>
                                            <p:cond delay="650"/>
                                          </p:stCondLst>
                                        </p:cTn>
                                        <p:tgtEl>
                                          <p:spTgt spid="3">
                                            <p:txEl>
                                              <p:pRg st="3" end="3"/>
                                            </p:txEl>
                                          </p:spTgt>
                                        </p:tgtEl>
                                      </p:cBhvr>
                                      <p:to x="100000" y="60000"/>
                                    </p:animScale>
                                    <p:animScale>
                                      <p:cBhvr>
                                        <p:cTn id="68" dur="166" decel="50000">
                                          <p:stCondLst>
                                            <p:cond delay="676"/>
                                          </p:stCondLst>
                                        </p:cTn>
                                        <p:tgtEl>
                                          <p:spTgt spid="3">
                                            <p:txEl>
                                              <p:pRg st="3" end="3"/>
                                            </p:txEl>
                                          </p:spTgt>
                                        </p:tgtEl>
                                      </p:cBhvr>
                                      <p:to x="100000" y="100000"/>
                                    </p:animScale>
                                    <p:animScale>
                                      <p:cBhvr>
                                        <p:cTn id="69" dur="26">
                                          <p:stCondLst>
                                            <p:cond delay="1312"/>
                                          </p:stCondLst>
                                        </p:cTn>
                                        <p:tgtEl>
                                          <p:spTgt spid="3">
                                            <p:txEl>
                                              <p:pRg st="3" end="3"/>
                                            </p:txEl>
                                          </p:spTgt>
                                        </p:tgtEl>
                                      </p:cBhvr>
                                      <p:to x="100000" y="80000"/>
                                    </p:animScale>
                                    <p:animScale>
                                      <p:cBhvr>
                                        <p:cTn id="70" dur="166" decel="50000">
                                          <p:stCondLst>
                                            <p:cond delay="1338"/>
                                          </p:stCondLst>
                                        </p:cTn>
                                        <p:tgtEl>
                                          <p:spTgt spid="3">
                                            <p:txEl>
                                              <p:pRg st="3" end="3"/>
                                            </p:txEl>
                                          </p:spTgt>
                                        </p:tgtEl>
                                      </p:cBhvr>
                                      <p:to x="100000" y="100000"/>
                                    </p:animScale>
                                    <p:animScale>
                                      <p:cBhvr>
                                        <p:cTn id="71" dur="26">
                                          <p:stCondLst>
                                            <p:cond delay="1642"/>
                                          </p:stCondLst>
                                        </p:cTn>
                                        <p:tgtEl>
                                          <p:spTgt spid="3">
                                            <p:txEl>
                                              <p:pRg st="3" end="3"/>
                                            </p:txEl>
                                          </p:spTgt>
                                        </p:tgtEl>
                                      </p:cBhvr>
                                      <p:to x="100000" y="90000"/>
                                    </p:animScale>
                                    <p:animScale>
                                      <p:cBhvr>
                                        <p:cTn id="72" dur="166" decel="50000">
                                          <p:stCondLst>
                                            <p:cond delay="1668"/>
                                          </p:stCondLst>
                                        </p:cTn>
                                        <p:tgtEl>
                                          <p:spTgt spid="3">
                                            <p:txEl>
                                              <p:pRg st="3" end="3"/>
                                            </p:txEl>
                                          </p:spTgt>
                                        </p:tgtEl>
                                      </p:cBhvr>
                                      <p:to x="100000" y="100000"/>
                                    </p:animScale>
                                    <p:animScale>
                                      <p:cBhvr>
                                        <p:cTn id="73" dur="26">
                                          <p:stCondLst>
                                            <p:cond delay="1808"/>
                                          </p:stCondLst>
                                        </p:cTn>
                                        <p:tgtEl>
                                          <p:spTgt spid="3">
                                            <p:txEl>
                                              <p:pRg st="3" end="3"/>
                                            </p:txEl>
                                          </p:spTgt>
                                        </p:tgtEl>
                                      </p:cBhvr>
                                      <p:to x="100000" y="95000"/>
                                    </p:animScale>
                                    <p:animScale>
                                      <p:cBhvr>
                                        <p:cTn id="74" dur="166" decel="50000">
                                          <p:stCondLst>
                                            <p:cond delay="1834"/>
                                          </p:stCondLst>
                                        </p:cTn>
                                        <p:tgtEl>
                                          <p:spTgt spid="3">
                                            <p:txEl>
                                              <p:pRg st="3" end="3"/>
                                            </p:txEl>
                                          </p:spTgt>
                                        </p:tgtEl>
                                      </p:cBhvr>
                                      <p:to x="100000" y="100000"/>
                                    </p:animScale>
                                  </p:childTnLst>
                                </p:cTn>
                              </p:par>
                            </p:childTnLst>
                          </p:cTn>
                        </p:par>
                      </p:childTnLst>
                    </p:cTn>
                  </p:par>
                  <p:par>
                    <p:cTn id="75" fill="hold">
                      <p:stCondLst>
                        <p:cond delay="indefinite"/>
                      </p:stCondLst>
                      <p:childTnLst>
                        <p:par>
                          <p:cTn id="76" fill="hold">
                            <p:stCondLst>
                              <p:cond delay="0"/>
                            </p:stCondLst>
                            <p:childTnLst>
                              <p:par>
                                <p:cTn id="77" presetID="26" presetClass="entr" presetSubtype="0" fill="hold" grpId="0" nodeType="clickEffect">
                                  <p:stCondLst>
                                    <p:cond delay="0"/>
                                  </p:stCondLst>
                                  <p:childTnLst>
                                    <p:set>
                                      <p:cBhvr>
                                        <p:cTn id="78" dur="1" fill="hold">
                                          <p:stCondLst>
                                            <p:cond delay="0"/>
                                          </p:stCondLst>
                                        </p:cTn>
                                        <p:tgtEl>
                                          <p:spTgt spid="3">
                                            <p:txEl>
                                              <p:pRg st="4" end="4"/>
                                            </p:txEl>
                                          </p:spTgt>
                                        </p:tgtEl>
                                        <p:attrNameLst>
                                          <p:attrName>style.visibility</p:attrName>
                                        </p:attrNameLst>
                                      </p:cBhvr>
                                      <p:to>
                                        <p:strVal val="visible"/>
                                      </p:to>
                                    </p:set>
                                    <p:animEffect transition="in" filter="wipe(down)">
                                      <p:cBhvr>
                                        <p:cTn id="79" dur="580">
                                          <p:stCondLst>
                                            <p:cond delay="0"/>
                                          </p:stCondLst>
                                        </p:cTn>
                                        <p:tgtEl>
                                          <p:spTgt spid="3">
                                            <p:txEl>
                                              <p:pRg st="4" end="4"/>
                                            </p:txEl>
                                          </p:spTgt>
                                        </p:tgtEl>
                                      </p:cBhvr>
                                    </p:animEffect>
                                    <p:anim calcmode="lin" valueType="num">
                                      <p:cBhvr>
                                        <p:cTn id="80" dur="1822" tmFilter="0,0; 0.14,0.36; 0.43,0.73; 0.71,0.91; 1.0,1.0">
                                          <p:stCondLst>
                                            <p:cond delay="0"/>
                                          </p:stCondLst>
                                        </p:cTn>
                                        <p:tgtEl>
                                          <p:spTgt spid="3">
                                            <p:txEl>
                                              <p:pRg st="4" end="4"/>
                                            </p:txEl>
                                          </p:spTgt>
                                        </p:tgtEl>
                                        <p:attrNameLst>
                                          <p:attrName>ppt_x</p:attrName>
                                        </p:attrNameLst>
                                      </p:cBhvr>
                                      <p:tavLst>
                                        <p:tav tm="0">
                                          <p:val>
                                            <p:strVal val="#ppt_x-0.25"/>
                                          </p:val>
                                        </p:tav>
                                        <p:tav tm="100000">
                                          <p:val>
                                            <p:strVal val="#ppt_x"/>
                                          </p:val>
                                        </p:tav>
                                      </p:tavLst>
                                    </p:anim>
                                    <p:anim calcmode="lin" valueType="num">
                                      <p:cBhvr>
                                        <p:cTn id="81" dur="664" tmFilter="0.0,0.0; 0.25,0.07; 0.50,0.2; 0.75,0.467; 1.0,1.0">
                                          <p:stCondLst>
                                            <p:cond delay="0"/>
                                          </p:stCondLst>
                                        </p:cTn>
                                        <p:tgtEl>
                                          <p:spTgt spid="3">
                                            <p:txEl>
                                              <p:pRg st="4" end="4"/>
                                            </p:txEl>
                                          </p:spTgt>
                                        </p:tgtEl>
                                        <p:attrNameLst>
                                          <p:attrName>ppt_y</p:attrName>
                                        </p:attrNameLst>
                                      </p:cBhvr>
                                      <p:tavLst>
                                        <p:tav tm="0" fmla="#ppt_y-sin(pi*$)/3">
                                          <p:val>
                                            <p:fltVal val="0.5"/>
                                          </p:val>
                                        </p:tav>
                                        <p:tav tm="100000">
                                          <p:val>
                                            <p:fltVal val="1"/>
                                          </p:val>
                                        </p:tav>
                                      </p:tavLst>
                                    </p:anim>
                                    <p:anim calcmode="lin" valueType="num">
                                      <p:cBhvr>
                                        <p:cTn id="82" dur="664" tmFilter="0, 0; 0.125,0.2665; 0.25,0.4; 0.375,0.465; 0.5,0.5;  0.625,0.535; 0.75,0.6; 0.875,0.7335; 1,1">
                                          <p:stCondLst>
                                            <p:cond delay="664"/>
                                          </p:stCondLst>
                                        </p:cTn>
                                        <p:tgtEl>
                                          <p:spTgt spid="3">
                                            <p:txEl>
                                              <p:pRg st="4" end="4"/>
                                            </p:txEl>
                                          </p:spTgt>
                                        </p:tgtEl>
                                        <p:attrNameLst>
                                          <p:attrName>ppt_y</p:attrName>
                                        </p:attrNameLst>
                                      </p:cBhvr>
                                      <p:tavLst>
                                        <p:tav tm="0" fmla="#ppt_y-sin(pi*$)/9">
                                          <p:val>
                                            <p:fltVal val="0"/>
                                          </p:val>
                                        </p:tav>
                                        <p:tav tm="100000">
                                          <p:val>
                                            <p:fltVal val="1"/>
                                          </p:val>
                                        </p:tav>
                                      </p:tavLst>
                                    </p:anim>
                                    <p:anim calcmode="lin" valueType="num">
                                      <p:cBhvr>
                                        <p:cTn id="83" dur="332" tmFilter="0, 0; 0.125,0.2665; 0.25,0.4; 0.375,0.465; 0.5,0.5;  0.625,0.535; 0.75,0.6; 0.875,0.7335; 1,1">
                                          <p:stCondLst>
                                            <p:cond delay="1324"/>
                                          </p:stCondLst>
                                        </p:cTn>
                                        <p:tgtEl>
                                          <p:spTgt spid="3">
                                            <p:txEl>
                                              <p:pRg st="4" end="4"/>
                                            </p:txEl>
                                          </p:spTgt>
                                        </p:tgtEl>
                                        <p:attrNameLst>
                                          <p:attrName>ppt_y</p:attrName>
                                        </p:attrNameLst>
                                      </p:cBhvr>
                                      <p:tavLst>
                                        <p:tav tm="0" fmla="#ppt_y-sin(pi*$)/27">
                                          <p:val>
                                            <p:fltVal val="0"/>
                                          </p:val>
                                        </p:tav>
                                        <p:tav tm="100000">
                                          <p:val>
                                            <p:fltVal val="1"/>
                                          </p:val>
                                        </p:tav>
                                      </p:tavLst>
                                    </p:anim>
                                    <p:anim calcmode="lin" valueType="num">
                                      <p:cBhvr>
                                        <p:cTn id="84" dur="164" tmFilter="0, 0; 0.125,0.2665; 0.25,0.4; 0.375,0.465; 0.5,0.5;  0.625,0.535; 0.75,0.6; 0.875,0.7335; 1,1">
                                          <p:stCondLst>
                                            <p:cond delay="1656"/>
                                          </p:stCondLst>
                                        </p:cTn>
                                        <p:tgtEl>
                                          <p:spTgt spid="3">
                                            <p:txEl>
                                              <p:pRg st="4" end="4"/>
                                            </p:txEl>
                                          </p:spTgt>
                                        </p:tgtEl>
                                        <p:attrNameLst>
                                          <p:attrName>ppt_y</p:attrName>
                                        </p:attrNameLst>
                                      </p:cBhvr>
                                      <p:tavLst>
                                        <p:tav tm="0" fmla="#ppt_y-sin(pi*$)/81">
                                          <p:val>
                                            <p:fltVal val="0"/>
                                          </p:val>
                                        </p:tav>
                                        <p:tav tm="100000">
                                          <p:val>
                                            <p:fltVal val="1"/>
                                          </p:val>
                                        </p:tav>
                                      </p:tavLst>
                                    </p:anim>
                                    <p:animScale>
                                      <p:cBhvr>
                                        <p:cTn id="85" dur="26">
                                          <p:stCondLst>
                                            <p:cond delay="650"/>
                                          </p:stCondLst>
                                        </p:cTn>
                                        <p:tgtEl>
                                          <p:spTgt spid="3">
                                            <p:txEl>
                                              <p:pRg st="4" end="4"/>
                                            </p:txEl>
                                          </p:spTgt>
                                        </p:tgtEl>
                                      </p:cBhvr>
                                      <p:to x="100000" y="60000"/>
                                    </p:animScale>
                                    <p:animScale>
                                      <p:cBhvr>
                                        <p:cTn id="86" dur="166" decel="50000">
                                          <p:stCondLst>
                                            <p:cond delay="676"/>
                                          </p:stCondLst>
                                        </p:cTn>
                                        <p:tgtEl>
                                          <p:spTgt spid="3">
                                            <p:txEl>
                                              <p:pRg st="4" end="4"/>
                                            </p:txEl>
                                          </p:spTgt>
                                        </p:tgtEl>
                                      </p:cBhvr>
                                      <p:to x="100000" y="100000"/>
                                    </p:animScale>
                                    <p:animScale>
                                      <p:cBhvr>
                                        <p:cTn id="87" dur="26">
                                          <p:stCondLst>
                                            <p:cond delay="1312"/>
                                          </p:stCondLst>
                                        </p:cTn>
                                        <p:tgtEl>
                                          <p:spTgt spid="3">
                                            <p:txEl>
                                              <p:pRg st="4" end="4"/>
                                            </p:txEl>
                                          </p:spTgt>
                                        </p:tgtEl>
                                      </p:cBhvr>
                                      <p:to x="100000" y="80000"/>
                                    </p:animScale>
                                    <p:animScale>
                                      <p:cBhvr>
                                        <p:cTn id="88" dur="166" decel="50000">
                                          <p:stCondLst>
                                            <p:cond delay="1338"/>
                                          </p:stCondLst>
                                        </p:cTn>
                                        <p:tgtEl>
                                          <p:spTgt spid="3">
                                            <p:txEl>
                                              <p:pRg st="4" end="4"/>
                                            </p:txEl>
                                          </p:spTgt>
                                        </p:tgtEl>
                                      </p:cBhvr>
                                      <p:to x="100000" y="100000"/>
                                    </p:animScale>
                                    <p:animScale>
                                      <p:cBhvr>
                                        <p:cTn id="89" dur="26">
                                          <p:stCondLst>
                                            <p:cond delay="1642"/>
                                          </p:stCondLst>
                                        </p:cTn>
                                        <p:tgtEl>
                                          <p:spTgt spid="3">
                                            <p:txEl>
                                              <p:pRg st="4" end="4"/>
                                            </p:txEl>
                                          </p:spTgt>
                                        </p:tgtEl>
                                      </p:cBhvr>
                                      <p:to x="100000" y="90000"/>
                                    </p:animScale>
                                    <p:animScale>
                                      <p:cBhvr>
                                        <p:cTn id="90" dur="166" decel="50000">
                                          <p:stCondLst>
                                            <p:cond delay="1668"/>
                                          </p:stCondLst>
                                        </p:cTn>
                                        <p:tgtEl>
                                          <p:spTgt spid="3">
                                            <p:txEl>
                                              <p:pRg st="4" end="4"/>
                                            </p:txEl>
                                          </p:spTgt>
                                        </p:tgtEl>
                                      </p:cBhvr>
                                      <p:to x="100000" y="100000"/>
                                    </p:animScale>
                                    <p:animScale>
                                      <p:cBhvr>
                                        <p:cTn id="91" dur="26">
                                          <p:stCondLst>
                                            <p:cond delay="1808"/>
                                          </p:stCondLst>
                                        </p:cTn>
                                        <p:tgtEl>
                                          <p:spTgt spid="3">
                                            <p:txEl>
                                              <p:pRg st="4" end="4"/>
                                            </p:txEl>
                                          </p:spTgt>
                                        </p:tgtEl>
                                      </p:cBhvr>
                                      <p:to x="100000" y="95000"/>
                                    </p:animScale>
                                    <p:animScale>
                                      <p:cBhvr>
                                        <p:cTn id="92" dur="166" decel="50000">
                                          <p:stCondLst>
                                            <p:cond delay="1834"/>
                                          </p:stCondLst>
                                        </p:cTn>
                                        <p:tgtEl>
                                          <p:spTgt spid="3">
                                            <p:txEl>
                                              <p:pRg st="4" end="4"/>
                                            </p:txEl>
                                          </p:spTgt>
                                        </p:tgtEl>
                                      </p:cBhvr>
                                      <p:to x="100000" y="100000"/>
                                    </p:animScale>
                                  </p:childTnLst>
                                </p:cTn>
                              </p:par>
                            </p:childTnLst>
                          </p:cTn>
                        </p:par>
                      </p:childTnLst>
                    </p:cTn>
                  </p:par>
                  <p:par>
                    <p:cTn id="93" fill="hold">
                      <p:stCondLst>
                        <p:cond delay="indefinite"/>
                      </p:stCondLst>
                      <p:childTnLst>
                        <p:par>
                          <p:cTn id="94" fill="hold">
                            <p:stCondLst>
                              <p:cond delay="0"/>
                            </p:stCondLst>
                            <p:childTnLst>
                              <p:par>
                                <p:cTn id="95" presetID="26" presetClass="entr" presetSubtype="0" fill="hold" grpId="0" nodeType="clickEffect">
                                  <p:stCondLst>
                                    <p:cond delay="0"/>
                                  </p:stCondLst>
                                  <p:childTnLst>
                                    <p:set>
                                      <p:cBhvr>
                                        <p:cTn id="96" dur="1" fill="hold">
                                          <p:stCondLst>
                                            <p:cond delay="0"/>
                                          </p:stCondLst>
                                        </p:cTn>
                                        <p:tgtEl>
                                          <p:spTgt spid="3">
                                            <p:txEl>
                                              <p:pRg st="5" end="5"/>
                                            </p:txEl>
                                          </p:spTgt>
                                        </p:tgtEl>
                                        <p:attrNameLst>
                                          <p:attrName>style.visibility</p:attrName>
                                        </p:attrNameLst>
                                      </p:cBhvr>
                                      <p:to>
                                        <p:strVal val="visible"/>
                                      </p:to>
                                    </p:set>
                                    <p:animEffect transition="in" filter="wipe(down)">
                                      <p:cBhvr>
                                        <p:cTn id="97" dur="580">
                                          <p:stCondLst>
                                            <p:cond delay="0"/>
                                          </p:stCondLst>
                                        </p:cTn>
                                        <p:tgtEl>
                                          <p:spTgt spid="3">
                                            <p:txEl>
                                              <p:pRg st="5" end="5"/>
                                            </p:txEl>
                                          </p:spTgt>
                                        </p:tgtEl>
                                      </p:cBhvr>
                                    </p:animEffect>
                                    <p:anim calcmode="lin" valueType="num">
                                      <p:cBhvr>
                                        <p:cTn id="98" dur="1822" tmFilter="0,0; 0.14,0.36; 0.43,0.73; 0.71,0.91; 1.0,1.0">
                                          <p:stCondLst>
                                            <p:cond delay="0"/>
                                          </p:stCondLst>
                                        </p:cTn>
                                        <p:tgtEl>
                                          <p:spTgt spid="3">
                                            <p:txEl>
                                              <p:pRg st="5" end="5"/>
                                            </p:txEl>
                                          </p:spTgt>
                                        </p:tgtEl>
                                        <p:attrNameLst>
                                          <p:attrName>ppt_x</p:attrName>
                                        </p:attrNameLst>
                                      </p:cBhvr>
                                      <p:tavLst>
                                        <p:tav tm="0">
                                          <p:val>
                                            <p:strVal val="#ppt_x-0.25"/>
                                          </p:val>
                                        </p:tav>
                                        <p:tav tm="100000">
                                          <p:val>
                                            <p:strVal val="#ppt_x"/>
                                          </p:val>
                                        </p:tav>
                                      </p:tavLst>
                                    </p:anim>
                                    <p:anim calcmode="lin" valueType="num">
                                      <p:cBhvr>
                                        <p:cTn id="99" dur="664" tmFilter="0.0,0.0; 0.25,0.07; 0.50,0.2; 0.75,0.467; 1.0,1.0">
                                          <p:stCondLst>
                                            <p:cond delay="0"/>
                                          </p:stCondLst>
                                        </p:cTn>
                                        <p:tgtEl>
                                          <p:spTgt spid="3">
                                            <p:txEl>
                                              <p:pRg st="5" end="5"/>
                                            </p:txEl>
                                          </p:spTgt>
                                        </p:tgtEl>
                                        <p:attrNameLst>
                                          <p:attrName>ppt_y</p:attrName>
                                        </p:attrNameLst>
                                      </p:cBhvr>
                                      <p:tavLst>
                                        <p:tav tm="0" fmla="#ppt_y-sin(pi*$)/3">
                                          <p:val>
                                            <p:fltVal val="0.5"/>
                                          </p:val>
                                        </p:tav>
                                        <p:tav tm="100000">
                                          <p:val>
                                            <p:fltVal val="1"/>
                                          </p:val>
                                        </p:tav>
                                      </p:tavLst>
                                    </p:anim>
                                    <p:anim calcmode="lin" valueType="num">
                                      <p:cBhvr>
                                        <p:cTn id="100" dur="664" tmFilter="0, 0; 0.125,0.2665; 0.25,0.4; 0.375,0.465; 0.5,0.5;  0.625,0.535; 0.75,0.6; 0.875,0.7335; 1,1">
                                          <p:stCondLst>
                                            <p:cond delay="664"/>
                                          </p:stCondLst>
                                        </p:cTn>
                                        <p:tgtEl>
                                          <p:spTgt spid="3">
                                            <p:txEl>
                                              <p:pRg st="5" end="5"/>
                                            </p:txEl>
                                          </p:spTgt>
                                        </p:tgtEl>
                                        <p:attrNameLst>
                                          <p:attrName>ppt_y</p:attrName>
                                        </p:attrNameLst>
                                      </p:cBhvr>
                                      <p:tavLst>
                                        <p:tav tm="0" fmla="#ppt_y-sin(pi*$)/9">
                                          <p:val>
                                            <p:fltVal val="0"/>
                                          </p:val>
                                        </p:tav>
                                        <p:tav tm="100000">
                                          <p:val>
                                            <p:fltVal val="1"/>
                                          </p:val>
                                        </p:tav>
                                      </p:tavLst>
                                    </p:anim>
                                    <p:anim calcmode="lin" valueType="num">
                                      <p:cBhvr>
                                        <p:cTn id="101" dur="332" tmFilter="0, 0; 0.125,0.2665; 0.25,0.4; 0.375,0.465; 0.5,0.5;  0.625,0.535; 0.75,0.6; 0.875,0.7335; 1,1">
                                          <p:stCondLst>
                                            <p:cond delay="1324"/>
                                          </p:stCondLst>
                                        </p:cTn>
                                        <p:tgtEl>
                                          <p:spTgt spid="3">
                                            <p:txEl>
                                              <p:pRg st="5" end="5"/>
                                            </p:txEl>
                                          </p:spTgt>
                                        </p:tgtEl>
                                        <p:attrNameLst>
                                          <p:attrName>ppt_y</p:attrName>
                                        </p:attrNameLst>
                                      </p:cBhvr>
                                      <p:tavLst>
                                        <p:tav tm="0" fmla="#ppt_y-sin(pi*$)/27">
                                          <p:val>
                                            <p:fltVal val="0"/>
                                          </p:val>
                                        </p:tav>
                                        <p:tav tm="100000">
                                          <p:val>
                                            <p:fltVal val="1"/>
                                          </p:val>
                                        </p:tav>
                                      </p:tavLst>
                                    </p:anim>
                                    <p:anim calcmode="lin" valueType="num">
                                      <p:cBhvr>
                                        <p:cTn id="102" dur="164" tmFilter="0, 0; 0.125,0.2665; 0.25,0.4; 0.375,0.465; 0.5,0.5;  0.625,0.535; 0.75,0.6; 0.875,0.7335; 1,1">
                                          <p:stCondLst>
                                            <p:cond delay="1656"/>
                                          </p:stCondLst>
                                        </p:cTn>
                                        <p:tgtEl>
                                          <p:spTgt spid="3">
                                            <p:txEl>
                                              <p:pRg st="5" end="5"/>
                                            </p:txEl>
                                          </p:spTgt>
                                        </p:tgtEl>
                                        <p:attrNameLst>
                                          <p:attrName>ppt_y</p:attrName>
                                        </p:attrNameLst>
                                      </p:cBhvr>
                                      <p:tavLst>
                                        <p:tav tm="0" fmla="#ppt_y-sin(pi*$)/81">
                                          <p:val>
                                            <p:fltVal val="0"/>
                                          </p:val>
                                        </p:tav>
                                        <p:tav tm="100000">
                                          <p:val>
                                            <p:fltVal val="1"/>
                                          </p:val>
                                        </p:tav>
                                      </p:tavLst>
                                    </p:anim>
                                    <p:animScale>
                                      <p:cBhvr>
                                        <p:cTn id="103" dur="26">
                                          <p:stCondLst>
                                            <p:cond delay="650"/>
                                          </p:stCondLst>
                                        </p:cTn>
                                        <p:tgtEl>
                                          <p:spTgt spid="3">
                                            <p:txEl>
                                              <p:pRg st="5" end="5"/>
                                            </p:txEl>
                                          </p:spTgt>
                                        </p:tgtEl>
                                      </p:cBhvr>
                                      <p:to x="100000" y="60000"/>
                                    </p:animScale>
                                    <p:animScale>
                                      <p:cBhvr>
                                        <p:cTn id="104" dur="166" decel="50000">
                                          <p:stCondLst>
                                            <p:cond delay="676"/>
                                          </p:stCondLst>
                                        </p:cTn>
                                        <p:tgtEl>
                                          <p:spTgt spid="3">
                                            <p:txEl>
                                              <p:pRg st="5" end="5"/>
                                            </p:txEl>
                                          </p:spTgt>
                                        </p:tgtEl>
                                      </p:cBhvr>
                                      <p:to x="100000" y="100000"/>
                                    </p:animScale>
                                    <p:animScale>
                                      <p:cBhvr>
                                        <p:cTn id="105" dur="26">
                                          <p:stCondLst>
                                            <p:cond delay="1312"/>
                                          </p:stCondLst>
                                        </p:cTn>
                                        <p:tgtEl>
                                          <p:spTgt spid="3">
                                            <p:txEl>
                                              <p:pRg st="5" end="5"/>
                                            </p:txEl>
                                          </p:spTgt>
                                        </p:tgtEl>
                                      </p:cBhvr>
                                      <p:to x="100000" y="80000"/>
                                    </p:animScale>
                                    <p:animScale>
                                      <p:cBhvr>
                                        <p:cTn id="106" dur="166" decel="50000">
                                          <p:stCondLst>
                                            <p:cond delay="1338"/>
                                          </p:stCondLst>
                                        </p:cTn>
                                        <p:tgtEl>
                                          <p:spTgt spid="3">
                                            <p:txEl>
                                              <p:pRg st="5" end="5"/>
                                            </p:txEl>
                                          </p:spTgt>
                                        </p:tgtEl>
                                      </p:cBhvr>
                                      <p:to x="100000" y="100000"/>
                                    </p:animScale>
                                    <p:animScale>
                                      <p:cBhvr>
                                        <p:cTn id="107" dur="26">
                                          <p:stCondLst>
                                            <p:cond delay="1642"/>
                                          </p:stCondLst>
                                        </p:cTn>
                                        <p:tgtEl>
                                          <p:spTgt spid="3">
                                            <p:txEl>
                                              <p:pRg st="5" end="5"/>
                                            </p:txEl>
                                          </p:spTgt>
                                        </p:tgtEl>
                                      </p:cBhvr>
                                      <p:to x="100000" y="90000"/>
                                    </p:animScale>
                                    <p:animScale>
                                      <p:cBhvr>
                                        <p:cTn id="108" dur="166" decel="50000">
                                          <p:stCondLst>
                                            <p:cond delay="1668"/>
                                          </p:stCondLst>
                                        </p:cTn>
                                        <p:tgtEl>
                                          <p:spTgt spid="3">
                                            <p:txEl>
                                              <p:pRg st="5" end="5"/>
                                            </p:txEl>
                                          </p:spTgt>
                                        </p:tgtEl>
                                      </p:cBhvr>
                                      <p:to x="100000" y="100000"/>
                                    </p:animScale>
                                    <p:animScale>
                                      <p:cBhvr>
                                        <p:cTn id="109" dur="26">
                                          <p:stCondLst>
                                            <p:cond delay="1808"/>
                                          </p:stCondLst>
                                        </p:cTn>
                                        <p:tgtEl>
                                          <p:spTgt spid="3">
                                            <p:txEl>
                                              <p:pRg st="5" end="5"/>
                                            </p:txEl>
                                          </p:spTgt>
                                        </p:tgtEl>
                                      </p:cBhvr>
                                      <p:to x="100000" y="95000"/>
                                    </p:animScale>
                                    <p:animScale>
                                      <p:cBhvr>
                                        <p:cTn id="110" dur="166" decel="50000">
                                          <p:stCondLst>
                                            <p:cond delay="1834"/>
                                          </p:stCondLst>
                                        </p:cTn>
                                        <p:tgtEl>
                                          <p:spTgt spid="3">
                                            <p:txEl>
                                              <p:pRg st="5" end="5"/>
                                            </p:txEl>
                                          </p:spTgt>
                                        </p:tgtEl>
                                      </p:cBhvr>
                                      <p:to x="100000" y="100000"/>
                                    </p:animScale>
                                  </p:childTnLst>
                                </p:cTn>
                              </p:par>
                            </p:childTnLst>
                          </p:cTn>
                        </p:par>
                      </p:childTnLst>
                    </p:cTn>
                  </p:par>
                  <p:par>
                    <p:cTn id="111" fill="hold">
                      <p:stCondLst>
                        <p:cond delay="indefinite"/>
                      </p:stCondLst>
                      <p:childTnLst>
                        <p:par>
                          <p:cTn id="112" fill="hold">
                            <p:stCondLst>
                              <p:cond delay="0"/>
                            </p:stCondLst>
                            <p:childTnLst>
                              <p:par>
                                <p:cTn id="113" presetID="26" presetClass="entr" presetSubtype="0" fill="hold" grpId="0" nodeType="clickEffect">
                                  <p:stCondLst>
                                    <p:cond delay="0"/>
                                  </p:stCondLst>
                                  <p:childTnLst>
                                    <p:set>
                                      <p:cBhvr>
                                        <p:cTn id="114" dur="1" fill="hold">
                                          <p:stCondLst>
                                            <p:cond delay="0"/>
                                          </p:stCondLst>
                                        </p:cTn>
                                        <p:tgtEl>
                                          <p:spTgt spid="3">
                                            <p:txEl>
                                              <p:pRg st="6" end="6"/>
                                            </p:txEl>
                                          </p:spTgt>
                                        </p:tgtEl>
                                        <p:attrNameLst>
                                          <p:attrName>style.visibility</p:attrName>
                                        </p:attrNameLst>
                                      </p:cBhvr>
                                      <p:to>
                                        <p:strVal val="visible"/>
                                      </p:to>
                                    </p:set>
                                    <p:animEffect transition="in" filter="wipe(down)">
                                      <p:cBhvr>
                                        <p:cTn id="115" dur="580">
                                          <p:stCondLst>
                                            <p:cond delay="0"/>
                                          </p:stCondLst>
                                        </p:cTn>
                                        <p:tgtEl>
                                          <p:spTgt spid="3">
                                            <p:txEl>
                                              <p:pRg st="6" end="6"/>
                                            </p:txEl>
                                          </p:spTgt>
                                        </p:tgtEl>
                                      </p:cBhvr>
                                    </p:animEffect>
                                    <p:anim calcmode="lin" valueType="num">
                                      <p:cBhvr>
                                        <p:cTn id="116" dur="1822" tmFilter="0,0; 0.14,0.36; 0.43,0.73; 0.71,0.91; 1.0,1.0">
                                          <p:stCondLst>
                                            <p:cond delay="0"/>
                                          </p:stCondLst>
                                        </p:cTn>
                                        <p:tgtEl>
                                          <p:spTgt spid="3">
                                            <p:txEl>
                                              <p:pRg st="6" end="6"/>
                                            </p:txEl>
                                          </p:spTgt>
                                        </p:tgtEl>
                                        <p:attrNameLst>
                                          <p:attrName>ppt_x</p:attrName>
                                        </p:attrNameLst>
                                      </p:cBhvr>
                                      <p:tavLst>
                                        <p:tav tm="0">
                                          <p:val>
                                            <p:strVal val="#ppt_x-0.25"/>
                                          </p:val>
                                        </p:tav>
                                        <p:tav tm="100000">
                                          <p:val>
                                            <p:strVal val="#ppt_x"/>
                                          </p:val>
                                        </p:tav>
                                      </p:tavLst>
                                    </p:anim>
                                    <p:anim calcmode="lin" valueType="num">
                                      <p:cBhvr>
                                        <p:cTn id="117" dur="664" tmFilter="0.0,0.0; 0.25,0.07; 0.50,0.2; 0.75,0.467; 1.0,1.0">
                                          <p:stCondLst>
                                            <p:cond delay="0"/>
                                          </p:stCondLst>
                                        </p:cTn>
                                        <p:tgtEl>
                                          <p:spTgt spid="3">
                                            <p:txEl>
                                              <p:pRg st="6" end="6"/>
                                            </p:txEl>
                                          </p:spTgt>
                                        </p:tgtEl>
                                        <p:attrNameLst>
                                          <p:attrName>ppt_y</p:attrName>
                                        </p:attrNameLst>
                                      </p:cBhvr>
                                      <p:tavLst>
                                        <p:tav tm="0" fmla="#ppt_y-sin(pi*$)/3">
                                          <p:val>
                                            <p:fltVal val="0.5"/>
                                          </p:val>
                                        </p:tav>
                                        <p:tav tm="100000">
                                          <p:val>
                                            <p:fltVal val="1"/>
                                          </p:val>
                                        </p:tav>
                                      </p:tavLst>
                                    </p:anim>
                                    <p:anim calcmode="lin" valueType="num">
                                      <p:cBhvr>
                                        <p:cTn id="118" dur="664" tmFilter="0, 0; 0.125,0.2665; 0.25,0.4; 0.375,0.465; 0.5,0.5;  0.625,0.535; 0.75,0.6; 0.875,0.7335; 1,1">
                                          <p:stCondLst>
                                            <p:cond delay="664"/>
                                          </p:stCondLst>
                                        </p:cTn>
                                        <p:tgtEl>
                                          <p:spTgt spid="3">
                                            <p:txEl>
                                              <p:pRg st="6" end="6"/>
                                            </p:txEl>
                                          </p:spTgt>
                                        </p:tgtEl>
                                        <p:attrNameLst>
                                          <p:attrName>ppt_y</p:attrName>
                                        </p:attrNameLst>
                                      </p:cBhvr>
                                      <p:tavLst>
                                        <p:tav tm="0" fmla="#ppt_y-sin(pi*$)/9">
                                          <p:val>
                                            <p:fltVal val="0"/>
                                          </p:val>
                                        </p:tav>
                                        <p:tav tm="100000">
                                          <p:val>
                                            <p:fltVal val="1"/>
                                          </p:val>
                                        </p:tav>
                                      </p:tavLst>
                                    </p:anim>
                                    <p:anim calcmode="lin" valueType="num">
                                      <p:cBhvr>
                                        <p:cTn id="119" dur="332" tmFilter="0, 0; 0.125,0.2665; 0.25,0.4; 0.375,0.465; 0.5,0.5;  0.625,0.535; 0.75,0.6; 0.875,0.7335; 1,1">
                                          <p:stCondLst>
                                            <p:cond delay="1324"/>
                                          </p:stCondLst>
                                        </p:cTn>
                                        <p:tgtEl>
                                          <p:spTgt spid="3">
                                            <p:txEl>
                                              <p:pRg st="6" end="6"/>
                                            </p:txEl>
                                          </p:spTgt>
                                        </p:tgtEl>
                                        <p:attrNameLst>
                                          <p:attrName>ppt_y</p:attrName>
                                        </p:attrNameLst>
                                      </p:cBhvr>
                                      <p:tavLst>
                                        <p:tav tm="0" fmla="#ppt_y-sin(pi*$)/27">
                                          <p:val>
                                            <p:fltVal val="0"/>
                                          </p:val>
                                        </p:tav>
                                        <p:tav tm="100000">
                                          <p:val>
                                            <p:fltVal val="1"/>
                                          </p:val>
                                        </p:tav>
                                      </p:tavLst>
                                    </p:anim>
                                    <p:anim calcmode="lin" valueType="num">
                                      <p:cBhvr>
                                        <p:cTn id="120" dur="164" tmFilter="0, 0; 0.125,0.2665; 0.25,0.4; 0.375,0.465; 0.5,0.5;  0.625,0.535; 0.75,0.6; 0.875,0.7335; 1,1">
                                          <p:stCondLst>
                                            <p:cond delay="1656"/>
                                          </p:stCondLst>
                                        </p:cTn>
                                        <p:tgtEl>
                                          <p:spTgt spid="3">
                                            <p:txEl>
                                              <p:pRg st="6" end="6"/>
                                            </p:txEl>
                                          </p:spTgt>
                                        </p:tgtEl>
                                        <p:attrNameLst>
                                          <p:attrName>ppt_y</p:attrName>
                                        </p:attrNameLst>
                                      </p:cBhvr>
                                      <p:tavLst>
                                        <p:tav tm="0" fmla="#ppt_y-sin(pi*$)/81">
                                          <p:val>
                                            <p:fltVal val="0"/>
                                          </p:val>
                                        </p:tav>
                                        <p:tav tm="100000">
                                          <p:val>
                                            <p:fltVal val="1"/>
                                          </p:val>
                                        </p:tav>
                                      </p:tavLst>
                                    </p:anim>
                                    <p:animScale>
                                      <p:cBhvr>
                                        <p:cTn id="121" dur="26">
                                          <p:stCondLst>
                                            <p:cond delay="650"/>
                                          </p:stCondLst>
                                        </p:cTn>
                                        <p:tgtEl>
                                          <p:spTgt spid="3">
                                            <p:txEl>
                                              <p:pRg st="6" end="6"/>
                                            </p:txEl>
                                          </p:spTgt>
                                        </p:tgtEl>
                                      </p:cBhvr>
                                      <p:to x="100000" y="60000"/>
                                    </p:animScale>
                                    <p:animScale>
                                      <p:cBhvr>
                                        <p:cTn id="122" dur="166" decel="50000">
                                          <p:stCondLst>
                                            <p:cond delay="676"/>
                                          </p:stCondLst>
                                        </p:cTn>
                                        <p:tgtEl>
                                          <p:spTgt spid="3">
                                            <p:txEl>
                                              <p:pRg st="6" end="6"/>
                                            </p:txEl>
                                          </p:spTgt>
                                        </p:tgtEl>
                                      </p:cBhvr>
                                      <p:to x="100000" y="100000"/>
                                    </p:animScale>
                                    <p:animScale>
                                      <p:cBhvr>
                                        <p:cTn id="123" dur="26">
                                          <p:stCondLst>
                                            <p:cond delay="1312"/>
                                          </p:stCondLst>
                                        </p:cTn>
                                        <p:tgtEl>
                                          <p:spTgt spid="3">
                                            <p:txEl>
                                              <p:pRg st="6" end="6"/>
                                            </p:txEl>
                                          </p:spTgt>
                                        </p:tgtEl>
                                      </p:cBhvr>
                                      <p:to x="100000" y="80000"/>
                                    </p:animScale>
                                    <p:animScale>
                                      <p:cBhvr>
                                        <p:cTn id="124" dur="166" decel="50000">
                                          <p:stCondLst>
                                            <p:cond delay="1338"/>
                                          </p:stCondLst>
                                        </p:cTn>
                                        <p:tgtEl>
                                          <p:spTgt spid="3">
                                            <p:txEl>
                                              <p:pRg st="6" end="6"/>
                                            </p:txEl>
                                          </p:spTgt>
                                        </p:tgtEl>
                                      </p:cBhvr>
                                      <p:to x="100000" y="100000"/>
                                    </p:animScale>
                                    <p:animScale>
                                      <p:cBhvr>
                                        <p:cTn id="125" dur="26">
                                          <p:stCondLst>
                                            <p:cond delay="1642"/>
                                          </p:stCondLst>
                                        </p:cTn>
                                        <p:tgtEl>
                                          <p:spTgt spid="3">
                                            <p:txEl>
                                              <p:pRg st="6" end="6"/>
                                            </p:txEl>
                                          </p:spTgt>
                                        </p:tgtEl>
                                      </p:cBhvr>
                                      <p:to x="100000" y="90000"/>
                                    </p:animScale>
                                    <p:animScale>
                                      <p:cBhvr>
                                        <p:cTn id="126" dur="166" decel="50000">
                                          <p:stCondLst>
                                            <p:cond delay="1668"/>
                                          </p:stCondLst>
                                        </p:cTn>
                                        <p:tgtEl>
                                          <p:spTgt spid="3">
                                            <p:txEl>
                                              <p:pRg st="6" end="6"/>
                                            </p:txEl>
                                          </p:spTgt>
                                        </p:tgtEl>
                                      </p:cBhvr>
                                      <p:to x="100000" y="100000"/>
                                    </p:animScale>
                                    <p:animScale>
                                      <p:cBhvr>
                                        <p:cTn id="127" dur="26">
                                          <p:stCondLst>
                                            <p:cond delay="1808"/>
                                          </p:stCondLst>
                                        </p:cTn>
                                        <p:tgtEl>
                                          <p:spTgt spid="3">
                                            <p:txEl>
                                              <p:pRg st="6" end="6"/>
                                            </p:txEl>
                                          </p:spTgt>
                                        </p:tgtEl>
                                      </p:cBhvr>
                                      <p:to x="100000" y="95000"/>
                                    </p:animScale>
                                    <p:animScale>
                                      <p:cBhvr>
                                        <p:cTn id="128" dur="166" decel="50000">
                                          <p:stCondLst>
                                            <p:cond delay="1834"/>
                                          </p:stCondLst>
                                        </p:cTn>
                                        <p:tgtEl>
                                          <p:spTgt spid="3">
                                            <p:txEl>
                                              <p:pRg st="6" end="6"/>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68300" y="444500"/>
            <a:ext cx="11442700" cy="6070600"/>
          </a:xfrm>
        </p:spPr>
        <p:txBody>
          <a:bodyPr>
            <a:normAutofit/>
          </a:bodyPr>
          <a:lstStyle/>
          <a:p>
            <a:r>
              <a:rPr lang="en-US" b="1" dirty="0">
                <a:solidFill>
                  <a:srgbClr val="FF0000"/>
                </a:solidFill>
              </a:rPr>
              <a:t>Communication Management:</a:t>
            </a:r>
            <a:endParaRPr lang="en-US" dirty="0">
              <a:solidFill>
                <a:srgbClr val="FF0000"/>
              </a:solidFill>
            </a:endParaRPr>
          </a:p>
          <a:p>
            <a:pPr lvl="1"/>
            <a:r>
              <a:rPr lang="en-US" i="1" dirty="0">
                <a:solidFill>
                  <a:schemeClr val="tx1"/>
                </a:solidFill>
              </a:rPr>
              <a:t>Maintain clear and consistent communication with stakeholders, team members, and sponsors.</a:t>
            </a:r>
          </a:p>
          <a:p>
            <a:pPr lvl="1"/>
            <a:r>
              <a:rPr lang="en-US" i="1" dirty="0">
                <a:solidFill>
                  <a:schemeClr val="tx1"/>
                </a:solidFill>
              </a:rPr>
              <a:t>Facilitate regular status meetings, update reports, and progress reviews.</a:t>
            </a:r>
          </a:p>
          <a:p>
            <a:r>
              <a:rPr lang="en-US" b="1" dirty="0">
                <a:solidFill>
                  <a:srgbClr val="FF0000"/>
                </a:solidFill>
              </a:rPr>
              <a:t>Risk Management:</a:t>
            </a:r>
            <a:endParaRPr lang="en-US" dirty="0">
              <a:solidFill>
                <a:srgbClr val="FF0000"/>
              </a:solidFill>
            </a:endParaRPr>
          </a:p>
          <a:p>
            <a:pPr lvl="1"/>
            <a:r>
              <a:rPr lang="en-US" i="1" dirty="0">
                <a:solidFill>
                  <a:schemeClr val="tx1"/>
                </a:solidFill>
              </a:rPr>
              <a:t>Continuously monitor project risks and proactively address potential issues.</a:t>
            </a:r>
          </a:p>
          <a:p>
            <a:pPr lvl="1"/>
            <a:r>
              <a:rPr lang="en-US" i="1" dirty="0">
                <a:solidFill>
                  <a:schemeClr val="tx1"/>
                </a:solidFill>
              </a:rPr>
              <a:t>Develop risk mitigation plans and execute them as needed.</a:t>
            </a:r>
          </a:p>
          <a:p>
            <a:r>
              <a:rPr lang="en-US" b="1" dirty="0">
                <a:solidFill>
                  <a:srgbClr val="FF0000"/>
                </a:solidFill>
              </a:rPr>
              <a:t>Budget Management:</a:t>
            </a:r>
            <a:endParaRPr lang="en-US" dirty="0">
              <a:solidFill>
                <a:srgbClr val="FF0000"/>
              </a:solidFill>
            </a:endParaRPr>
          </a:p>
          <a:p>
            <a:pPr lvl="1"/>
            <a:r>
              <a:rPr lang="en-US" i="1" dirty="0">
                <a:solidFill>
                  <a:schemeClr val="tx1"/>
                </a:solidFill>
              </a:rPr>
              <a:t>Develop and manage project budgets, tracking expenses and financial constraints.</a:t>
            </a:r>
          </a:p>
          <a:p>
            <a:pPr lvl="1"/>
            <a:r>
              <a:rPr lang="en-US" i="1" dirty="0">
                <a:solidFill>
                  <a:schemeClr val="tx1"/>
                </a:solidFill>
              </a:rPr>
              <a:t>Approve expenditures and allocate resources efficiently.</a:t>
            </a:r>
          </a:p>
          <a:p>
            <a:r>
              <a:rPr lang="en-US" b="1" dirty="0">
                <a:solidFill>
                  <a:srgbClr val="FF0000"/>
                </a:solidFill>
              </a:rPr>
              <a:t>Scope Management:</a:t>
            </a:r>
            <a:endParaRPr lang="en-US" dirty="0">
              <a:solidFill>
                <a:srgbClr val="FF0000"/>
              </a:solidFill>
            </a:endParaRPr>
          </a:p>
          <a:p>
            <a:pPr lvl="1"/>
            <a:r>
              <a:rPr lang="en-US" i="1" dirty="0">
                <a:solidFill>
                  <a:schemeClr val="tx1"/>
                </a:solidFill>
              </a:rPr>
              <a:t>Define project scope and ensure that changes are documented, assessed, and approved through proper channels.</a:t>
            </a:r>
          </a:p>
          <a:p>
            <a:pPr lvl="1"/>
            <a:r>
              <a:rPr lang="en-US" i="1" dirty="0">
                <a:solidFill>
                  <a:schemeClr val="tx1"/>
                </a:solidFill>
              </a:rPr>
              <a:t>Prevent scope creep(uncontrolled growth/change) and manage any changes effectively.</a:t>
            </a:r>
          </a:p>
          <a:p>
            <a:endParaRPr lang="en-US" dirty="0"/>
          </a:p>
        </p:txBody>
      </p:sp>
    </p:spTree>
    <p:extLst>
      <p:ext uri="{BB962C8B-B14F-4D97-AF65-F5344CB8AC3E}">
        <p14:creationId xmlns:p14="http://schemas.microsoft.com/office/powerpoint/2010/main" val="2954079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 calcmode="lin" valueType="num">
                                      <p:cBhvr additive="base">
                                        <p:cTn id="2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anim calcmode="lin" valueType="num">
                                      <p:cBhvr additive="base">
                                        <p:cTn id="29"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 calcmode="lin" valueType="num">
                                      <p:cBhvr additive="base">
                                        <p:cTn id="35"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3">
                                            <p:txEl>
                                              <p:pRg st="6" end="6"/>
                                            </p:txEl>
                                          </p:spTgt>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3">
                                            <p:txEl>
                                              <p:pRg st="7" end="7"/>
                                            </p:txEl>
                                          </p:spTgt>
                                        </p:tgtEl>
                                        <p:attrNameLst>
                                          <p:attrName>style.visibility</p:attrName>
                                        </p:attrNameLst>
                                      </p:cBhvr>
                                      <p:to>
                                        <p:strVal val="visible"/>
                                      </p:to>
                                    </p:set>
                                    <p:anim calcmode="lin" valueType="num">
                                      <p:cBhvr additive="base">
                                        <p:cTn id="3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3">
                                            <p:txEl>
                                              <p:pRg st="7" end="7"/>
                                            </p:txEl>
                                          </p:spTgt>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3">
                                            <p:txEl>
                                              <p:pRg st="8" end="8"/>
                                            </p:txEl>
                                          </p:spTgt>
                                        </p:tgtEl>
                                        <p:attrNameLst>
                                          <p:attrName>style.visibility</p:attrName>
                                        </p:attrNameLst>
                                      </p:cBhvr>
                                      <p:to>
                                        <p:strVal val="visible"/>
                                      </p:to>
                                    </p:set>
                                    <p:anim calcmode="lin" valueType="num">
                                      <p:cBhvr additive="base">
                                        <p:cTn id="43"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9" end="9"/>
                                            </p:txEl>
                                          </p:spTgt>
                                        </p:tgtEl>
                                        <p:attrNameLst>
                                          <p:attrName>style.visibility</p:attrName>
                                        </p:attrNameLst>
                                      </p:cBhvr>
                                      <p:to>
                                        <p:strVal val="visible"/>
                                      </p:to>
                                    </p:set>
                                    <p:anim calcmode="lin" valueType="num">
                                      <p:cBhvr additive="base">
                                        <p:cTn id="49"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9" end="9"/>
                                            </p:txEl>
                                          </p:spTgt>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3">
                                            <p:txEl>
                                              <p:pRg st="10" end="10"/>
                                            </p:txEl>
                                          </p:spTgt>
                                        </p:tgtEl>
                                        <p:attrNameLst>
                                          <p:attrName>style.visibility</p:attrName>
                                        </p:attrNameLst>
                                      </p:cBhvr>
                                      <p:to>
                                        <p:strVal val="visible"/>
                                      </p:to>
                                    </p:set>
                                    <p:anim calcmode="lin" valueType="num">
                                      <p:cBhvr additive="base">
                                        <p:cTn id="53"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54" dur="500" fill="hold"/>
                                        <p:tgtEl>
                                          <p:spTgt spid="3">
                                            <p:txEl>
                                              <p:pRg st="10" end="10"/>
                                            </p:txEl>
                                          </p:spTgt>
                                        </p:tgtEl>
                                        <p:attrNameLst>
                                          <p:attrName>ppt_y</p:attrName>
                                        </p:attrNameLst>
                                      </p:cBhvr>
                                      <p:tavLst>
                                        <p:tav tm="0">
                                          <p:val>
                                            <p:strVal val="1+#ppt_h/2"/>
                                          </p:val>
                                        </p:tav>
                                        <p:tav tm="100000">
                                          <p:val>
                                            <p:strVal val="#ppt_y"/>
                                          </p:val>
                                        </p:tav>
                                      </p:tavLst>
                                    </p:anim>
                                  </p:childTnLst>
                                </p:cTn>
                              </p:par>
                              <p:par>
                                <p:cTn id="55" presetID="2" presetClass="entr" presetSubtype="4" fill="hold" grpId="0" nodeType="withEffect">
                                  <p:stCondLst>
                                    <p:cond delay="0"/>
                                  </p:stCondLst>
                                  <p:childTnLst>
                                    <p:set>
                                      <p:cBhvr>
                                        <p:cTn id="56" dur="1" fill="hold">
                                          <p:stCondLst>
                                            <p:cond delay="0"/>
                                          </p:stCondLst>
                                        </p:cTn>
                                        <p:tgtEl>
                                          <p:spTgt spid="3">
                                            <p:txEl>
                                              <p:pRg st="11" end="11"/>
                                            </p:txEl>
                                          </p:spTgt>
                                        </p:tgtEl>
                                        <p:attrNameLst>
                                          <p:attrName>style.visibility</p:attrName>
                                        </p:attrNameLst>
                                      </p:cBhvr>
                                      <p:to>
                                        <p:strVal val="visible"/>
                                      </p:to>
                                    </p:set>
                                    <p:anim calcmode="lin" valueType="num">
                                      <p:cBhvr additive="base">
                                        <p:cTn id="57" dur="500" fill="hold"/>
                                        <p:tgtEl>
                                          <p:spTgt spid="3">
                                            <p:txEl>
                                              <p:pRg st="11" end="11"/>
                                            </p:txEl>
                                          </p:spTgt>
                                        </p:tgtEl>
                                        <p:attrNameLst>
                                          <p:attrName>ppt_x</p:attrName>
                                        </p:attrNameLst>
                                      </p:cBhvr>
                                      <p:tavLst>
                                        <p:tav tm="0">
                                          <p:val>
                                            <p:strVal val="#ppt_x"/>
                                          </p:val>
                                        </p:tav>
                                        <p:tav tm="100000">
                                          <p:val>
                                            <p:strVal val="#ppt_x"/>
                                          </p:val>
                                        </p:tav>
                                      </p:tavLst>
                                    </p:anim>
                                    <p:anim calcmode="lin" valueType="num">
                                      <p:cBhvr additive="base">
                                        <p:cTn id="58" dur="500" fill="hold"/>
                                        <p:tgtEl>
                                          <p:spTgt spid="3">
                                            <p:txEl>
                                              <p:pRg st="11" end="1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92100" y="406400"/>
            <a:ext cx="11455400" cy="6057900"/>
          </a:xfrm>
        </p:spPr>
        <p:txBody>
          <a:bodyPr>
            <a:normAutofit/>
          </a:bodyPr>
          <a:lstStyle/>
          <a:p>
            <a:r>
              <a:rPr lang="en-US" b="1" dirty="0">
                <a:solidFill>
                  <a:srgbClr val="FF0000"/>
                </a:solidFill>
              </a:rPr>
              <a:t>Quality Assurance:</a:t>
            </a:r>
            <a:endParaRPr lang="en-US" dirty="0">
              <a:solidFill>
                <a:srgbClr val="FF0000"/>
              </a:solidFill>
            </a:endParaRPr>
          </a:p>
          <a:p>
            <a:pPr lvl="1"/>
            <a:r>
              <a:rPr lang="en-US" i="1" dirty="0">
                <a:solidFill>
                  <a:schemeClr val="tx1"/>
                </a:solidFill>
              </a:rPr>
              <a:t>Ensure that project deliverables meet the required quality standards and align with stakeholder expectations.</a:t>
            </a:r>
          </a:p>
          <a:p>
            <a:pPr lvl="1"/>
            <a:r>
              <a:rPr lang="en-US" i="1" dirty="0">
                <a:solidFill>
                  <a:schemeClr val="tx1"/>
                </a:solidFill>
              </a:rPr>
              <a:t>Implement quality control processes and conduct regular reviews.</a:t>
            </a:r>
          </a:p>
          <a:p>
            <a:r>
              <a:rPr lang="en-US" b="1" dirty="0">
                <a:solidFill>
                  <a:srgbClr val="FF0000"/>
                </a:solidFill>
              </a:rPr>
              <a:t>Time Management:</a:t>
            </a:r>
            <a:endParaRPr lang="en-US" dirty="0">
              <a:solidFill>
                <a:srgbClr val="FF0000"/>
              </a:solidFill>
            </a:endParaRPr>
          </a:p>
          <a:p>
            <a:pPr lvl="1"/>
            <a:r>
              <a:rPr lang="en-US" i="1" dirty="0">
                <a:solidFill>
                  <a:schemeClr val="tx1"/>
                </a:solidFill>
              </a:rPr>
              <a:t>Monitor project timelines and milestones, making adjustments as necessary to stay on track.</a:t>
            </a:r>
          </a:p>
          <a:p>
            <a:pPr lvl="1"/>
            <a:r>
              <a:rPr lang="en-US" i="1" dirty="0">
                <a:solidFill>
                  <a:schemeClr val="tx1"/>
                </a:solidFill>
              </a:rPr>
              <a:t>Address delays promptly and communicate revised schedules.</a:t>
            </a:r>
          </a:p>
          <a:p>
            <a:r>
              <a:rPr lang="en-US" b="1" dirty="0">
                <a:solidFill>
                  <a:srgbClr val="FF0000"/>
                </a:solidFill>
              </a:rPr>
              <a:t>Stakeholder Management:</a:t>
            </a:r>
            <a:endParaRPr lang="en-US" dirty="0">
              <a:solidFill>
                <a:srgbClr val="FF0000"/>
              </a:solidFill>
            </a:endParaRPr>
          </a:p>
          <a:p>
            <a:pPr lvl="1"/>
            <a:r>
              <a:rPr lang="en-US" i="1" dirty="0">
                <a:solidFill>
                  <a:schemeClr val="tx1"/>
                </a:solidFill>
              </a:rPr>
              <a:t>Identify project stakeholders and their interests, needs, and concerns.</a:t>
            </a:r>
          </a:p>
          <a:p>
            <a:pPr lvl="1"/>
            <a:r>
              <a:rPr lang="en-US" i="1" dirty="0">
                <a:solidFill>
                  <a:schemeClr val="tx1"/>
                </a:solidFill>
              </a:rPr>
              <a:t>Engage stakeholders through effective communication and manage their expectations.</a:t>
            </a:r>
          </a:p>
          <a:p>
            <a:endParaRPr lang="en-US" dirty="0"/>
          </a:p>
        </p:txBody>
      </p:sp>
    </p:spTree>
    <p:extLst>
      <p:ext uri="{BB962C8B-B14F-4D97-AF65-F5344CB8AC3E}">
        <p14:creationId xmlns:p14="http://schemas.microsoft.com/office/powerpoint/2010/main" val="950806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arn(inVertical)">
                                      <p:cBhvr>
                                        <p:cTn id="10" dur="500"/>
                                        <p:tgtEl>
                                          <p:spTgt spid="3">
                                            <p:txEl>
                                              <p:pRg st="1" end="1"/>
                                            </p:txEl>
                                          </p:spTgt>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arn(inVertical)">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grpId="0"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barn(inVertical)">
                                      <p:cBhvr>
                                        <p:cTn id="18" dur="500"/>
                                        <p:tgtEl>
                                          <p:spTgt spid="3">
                                            <p:txEl>
                                              <p:pRg st="3" end="3"/>
                                            </p:txEl>
                                          </p:spTgt>
                                        </p:tgtEl>
                                      </p:cBhvr>
                                    </p:animEffect>
                                  </p:childTnLst>
                                </p:cTn>
                              </p:par>
                              <p:par>
                                <p:cTn id="19" presetID="16" presetClass="entr" presetSubtype="21"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barn(inVertical)">
                                      <p:cBhvr>
                                        <p:cTn id="21" dur="500"/>
                                        <p:tgtEl>
                                          <p:spTgt spid="3">
                                            <p:txEl>
                                              <p:pRg st="4" end="4"/>
                                            </p:txEl>
                                          </p:spTgt>
                                        </p:tgtEl>
                                      </p:cBhvr>
                                    </p:animEffect>
                                  </p:childTnLst>
                                </p:cTn>
                              </p:par>
                              <p:par>
                                <p:cTn id="22" presetID="16" presetClass="entr" presetSubtype="21"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barn(inVertical)">
                                      <p:cBhvr>
                                        <p:cTn id="24" dur="500"/>
                                        <p:tgtEl>
                                          <p:spTgt spid="3">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6" presetClass="entr" presetSubtype="21" fill="hold" grpId="0"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barn(inVertical)">
                                      <p:cBhvr>
                                        <p:cTn id="29" dur="500"/>
                                        <p:tgtEl>
                                          <p:spTgt spid="3">
                                            <p:txEl>
                                              <p:pRg st="6" end="6"/>
                                            </p:txEl>
                                          </p:spTgt>
                                        </p:tgtEl>
                                      </p:cBhvr>
                                    </p:animEffect>
                                  </p:childTnLst>
                                </p:cTn>
                              </p:par>
                              <p:par>
                                <p:cTn id="30" presetID="16" presetClass="entr" presetSubtype="21" fill="hold" grpId="0"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barn(inVertical)">
                                      <p:cBhvr>
                                        <p:cTn id="32" dur="500"/>
                                        <p:tgtEl>
                                          <p:spTgt spid="3">
                                            <p:txEl>
                                              <p:pRg st="7" end="7"/>
                                            </p:txEl>
                                          </p:spTgt>
                                        </p:tgtEl>
                                      </p:cBhvr>
                                    </p:animEffect>
                                  </p:childTnLst>
                                </p:cTn>
                              </p:par>
                              <p:par>
                                <p:cTn id="33" presetID="16" presetClass="entr" presetSubtype="21" fill="hold" grpId="0"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barn(inVertical)">
                                      <p:cBhvr>
                                        <p:cTn id="35"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66700" y="317500"/>
            <a:ext cx="11569700" cy="6108700"/>
          </a:xfrm>
        </p:spPr>
        <p:txBody>
          <a:bodyPr>
            <a:normAutofit/>
          </a:bodyPr>
          <a:lstStyle/>
          <a:p>
            <a:pPr>
              <a:buFont typeface="Wingdings" panose="05000000000000000000" pitchFamily="2" charset="2"/>
              <a:buChar char="q"/>
            </a:pPr>
            <a:r>
              <a:rPr lang="en-US" sz="3200" b="1" i="1" u="sng" dirty="0">
                <a:solidFill>
                  <a:srgbClr val="FF0000"/>
                </a:solidFill>
              </a:rPr>
              <a:t>Project Manager Skills:</a:t>
            </a:r>
            <a:endParaRPr lang="en-US" sz="3200" i="1" u="sng" dirty="0">
              <a:solidFill>
                <a:srgbClr val="FF0000"/>
              </a:solidFill>
            </a:endParaRPr>
          </a:p>
          <a:p>
            <a:pPr>
              <a:buFont typeface="Wingdings" panose="05000000000000000000" pitchFamily="2" charset="2"/>
              <a:buChar char="v"/>
            </a:pPr>
            <a:r>
              <a:rPr lang="en-US" b="1" dirty="0">
                <a:solidFill>
                  <a:schemeClr val="accent4">
                    <a:lumMod val="60000"/>
                    <a:lumOff val="40000"/>
                  </a:schemeClr>
                </a:solidFill>
              </a:rPr>
              <a:t>Leadership Skills:</a:t>
            </a:r>
            <a:endParaRPr lang="en-US" dirty="0">
              <a:solidFill>
                <a:schemeClr val="accent4">
                  <a:lumMod val="60000"/>
                  <a:lumOff val="40000"/>
                </a:schemeClr>
              </a:solidFill>
            </a:endParaRPr>
          </a:p>
          <a:p>
            <a:pPr lvl="1"/>
            <a:r>
              <a:rPr lang="en-US" i="1" dirty="0">
                <a:solidFill>
                  <a:schemeClr val="tx1"/>
                </a:solidFill>
              </a:rPr>
              <a:t>Ability to guide and inspire teams, set direction, and make critical decisions.</a:t>
            </a:r>
          </a:p>
          <a:p>
            <a:pPr>
              <a:buFont typeface="Wingdings" panose="05000000000000000000" pitchFamily="2" charset="2"/>
              <a:buChar char="v"/>
            </a:pPr>
            <a:r>
              <a:rPr lang="en-US" b="1" dirty="0">
                <a:solidFill>
                  <a:schemeClr val="accent4">
                    <a:lumMod val="60000"/>
                    <a:lumOff val="40000"/>
                  </a:schemeClr>
                </a:solidFill>
              </a:rPr>
              <a:t>Communication Skills:</a:t>
            </a:r>
            <a:endParaRPr lang="en-US" dirty="0">
              <a:solidFill>
                <a:schemeClr val="accent4">
                  <a:lumMod val="60000"/>
                  <a:lumOff val="40000"/>
                </a:schemeClr>
              </a:solidFill>
            </a:endParaRPr>
          </a:p>
          <a:p>
            <a:pPr lvl="1"/>
            <a:r>
              <a:rPr lang="en-US" i="1" dirty="0">
                <a:solidFill>
                  <a:schemeClr val="tx1"/>
                </a:solidFill>
              </a:rPr>
              <a:t>Strong verbal and written communication to effectively convey information to diverse audiences.</a:t>
            </a:r>
          </a:p>
          <a:p>
            <a:pPr>
              <a:buFont typeface="Wingdings" panose="05000000000000000000" pitchFamily="2" charset="2"/>
              <a:buChar char="v"/>
            </a:pPr>
            <a:r>
              <a:rPr lang="en-US" b="1" dirty="0">
                <a:solidFill>
                  <a:schemeClr val="accent4">
                    <a:lumMod val="60000"/>
                    <a:lumOff val="40000"/>
                  </a:schemeClr>
                </a:solidFill>
              </a:rPr>
              <a:t>Problem-Solving Abilities:</a:t>
            </a:r>
          </a:p>
          <a:p>
            <a:pPr lvl="1"/>
            <a:r>
              <a:rPr lang="en-US" i="1" dirty="0">
                <a:solidFill>
                  <a:schemeClr val="tx1"/>
                </a:solidFill>
              </a:rPr>
              <a:t>Skill in identifying issues, analyzing root causes, and developing effective solutions.</a:t>
            </a:r>
          </a:p>
          <a:p>
            <a:pPr>
              <a:buFont typeface="Wingdings" panose="05000000000000000000" pitchFamily="2" charset="2"/>
              <a:buChar char="v"/>
            </a:pPr>
            <a:r>
              <a:rPr lang="en-US" b="1" dirty="0">
                <a:solidFill>
                  <a:schemeClr val="accent4">
                    <a:lumMod val="60000"/>
                    <a:lumOff val="40000"/>
                  </a:schemeClr>
                </a:solidFill>
              </a:rPr>
              <a:t>Time and Resource Management:</a:t>
            </a:r>
            <a:endParaRPr lang="en-US" dirty="0">
              <a:solidFill>
                <a:schemeClr val="accent4">
                  <a:lumMod val="60000"/>
                  <a:lumOff val="40000"/>
                </a:schemeClr>
              </a:solidFill>
            </a:endParaRPr>
          </a:p>
          <a:p>
            <a:pPr lvl="1"/>
            <a:r>
              <a:rPr lang="en-US" i="1" dirty="0">
                <a:solidFill>
                  <a:schemeClr val="tx1"/>
                </a:solidFill>
              </a:rPr>
              <a:t>Capacity to manage project timelines, prioritize tasks, and allocate resources efficiently.</a:t>
            </a:r>
          </a:p>
          <a:p>
            <a:pPr>
              <a:buFont typeface="Wingdings" panose="05000000000000000000" pitchFamily="2" charset="2"/>
              <a:buChar char="v"/>
            </a:pPr>
            <a:r>
              <a:rPr lang="en-US" b="1" dirty="0">
                <a:solidFill>
                  <a:schemeClr val="accent4">
                    <a:lumMod val="60000"/>
                    <a:lumOff val="40000"/>
                  </a:schemeClr>
                </a:solidFill>
              </a:rPr>
              <a:t>Negotiation and Conflict Resolution:</a:t>
            </a:r>
            <a:endParaRPr lang="en-US" dirty="0">
              <a:solidFill>
                <a:schemeClr val="accent4">
                  <a:lumMod val="60000"/>
                  <a:lumOff val="40000"/>
                </a:schemeClr>
              </a:solidFill>
            </a:endParaRPr>
          </a:p>
          <a:p>
            <a:pPr lvl="1"/>
            <a:r>
              <a:rPr lang="en-US" i="1" dirty="0">
                <a:solidFill>
                  <a:schemeClr val="tx1"/>
                </a:solidFill>
              </a:rPr>
              <a:t>Proficiency in resolving conflicts and negotiating with stakeholders to achieve goal.</a:t>
            </a:r>
          </a:p>
        </p:txBody>
      </p:sp>
    </p:spTree>
    <p:extLst>
      <p:ext uri="{BB962C8B-B14F-4D97-AF65-F5344CB8AC3E}">
        <p14:creationId xmlns:p14="http://schemas.microsoft.com/office/powerpoint/2010/main" val="727398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1000"/>
                                        <p:tgtEl>
                                          <p:spTgt spid="3">
                                            <p:txEl>
                                              <p:pRg st="2" end="2"/>
                                            </p:txEl>
                                          </p:spTgt>
                                        </p:tgtEl>
                                      </p:cBhvr>
                                    </p:animEffect>
                                    <p:anim calcmode="lin" valueType="num">
                                      <p:cBhvr>
                                        <p:cTn id="20"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3">
                                            <p:txEl>
                                              <p:pRg st="3" end="3"/>
                                            </p:txEl>
                                          </p:spTgt>
                                        </p:tgtEl>
                                        <p:attrNameLst>
                                          <p:attrName>style.visibility</p:attrName>
                                        </p:attrNameLst>
                                      </p:cBhvr>
                                      <p:to>
                                        <p:strVal val="visible"/>
                                      </p:to>
                                    </p:set>
                                    <p:animEffect transition="in" filter="fade">
                                      <p:cBhvr>
                                        <p:cTn id="26" dur="1000"/>
                                        <p:tgtEl>
                                          <p:spTgt spid="3">
                                            <p:txEl>
                                              <p:pRg st="3" end="3"/>
                                            </p:txEl>
                                          </p:spTgt>
                                        </p:tgtEl>
                                      </p:cBhvr>
                                    </p:animEffect>
                                    <p:anim calcmode="lin" valueType="num">
                                      <p:cBhvr>
                                        <p:cTn id="27"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8" dur="1000" fill="hold"/>
                                        <p:tgtEl>
                                          <p:spTgt spid="3">
                                            <p:txEl>
                                              <p:pRg st="3" end="3"/>
                                            </p:txEl>
                                          </p:spTgt>
                                        </p:tgtEl>
                                        <p:attrNameLst>
                                          <p:attrName>ppt_y</p:attrName>
                                        </p:attrNameLst>
                                      </p:cBhvr>
                                      <p:tavLst>
                                        <p:tav tm="0">
                                          <p:val>
                                            <p:strVal val="#ppt_y+.1"/>
                                          </p:val>
                                        </p:tav>
                                        <p:tav tm="100000">
                                          <p:val>
                                            <p:strVal val="#ppt_y"/>
                                          </p:val>
                                        </p:tav>
                                      </p:tavLst>
                                    </p:anim>
                                  </p:childTnLst>
                                </p:cTn>
                              </p:par>
                              <p:par>
                                <p:cTn id="29" presetID="42" presetClass="entr" presetSubtype="0" fill="hold" grpId="0" nodeType="with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Effect transition="in" filter="fade">
                                      <p:cBhvr>
                                        <p:cTn id="31" dur="1000"/>
                                        <p:tgtEl>
                                          <p:spTgt spid="3">
                                            <p:txEl>
                                              <p:pRg st="4" end="4"/>
                                            </p:txEl>
                                          </p:spTgt>
                                        </p:tgtEl>
                                      </p:cBhvr>
                                    </p:animEffect>
                                    <p:anim calcmode="lin" valueType="num">
                                      <p:cBhvr>
                                        <p:cTn id="32"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3"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grpId="0" nodeType="clickEffect">
                                  <p:stCondLst>
                                    <p:cond delay="0"/>
                                  </p:stCondLst>
                                  <p:childTnLst>
                                    <p:set>
                                      <p:cBhvr>
                                        <p:cTn id="37" dur="1" fill="hold">
                                          <p:stCondLst>
                                            <p:cond delay="0"/>
                                          </p:stCondLst>
                                        </p:cTn>
                                        <p:tgtEl>
                                          <p:spTgt spid="3">
                                            <p:txEl>
                                              <p:pRg st="5" end="5"/>
                                            </p:txEl>
                                          </p:spTgt>
                                        </p:tgtEl>
                                        <p:attrNameLst>
                                          <p:attrName>style.visibility</p:attrName>
                                        </p:attrNameLst>
                                      </p:cBhvr>
                                      <p:to>
                                        <p:strVal val="visible"/>
                                      </p:to>
                                    </p:set>
                                    <p:animEffect transition="in" filter="fade">
                                      <p:cBhvr>
                                        <p:cTn id="38" dur="1000"/>
                                        <p:tgtEl>
                                          <p:spTgt spid="3">
                                            <p:txEl>
                                              <p:pRg st="5" end="5"/>
                                            </p:txEl>
                                          </p:spTgt>
                                        </p:tgtEl>
                                      </p:cBhvr>
                                    </p:animEffect>
                                    <p:anim calcmode="lin" valueType="num">
                                      <p:cBhvr>
                                        <p:cTn id="39"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0" dur="1000" fill="hold"/>
                                        <p:tgtEl>
                                          <p:spTgt spid="3">
                                            <p:txEl>
                                              <p:pRg st="5" end="5"/>
                                            </p:txEl>
                                          </p:spTgt>
                                        </p:tgtEl>
                                        <p:attrNameLst>
                                          <p:attrName>ppt_y</p:attrName>
                                        </p:attrNameLst>
                                      </p:cBhvr>
                                      <p:tavLst>
                                        <p:tav tm="0">
                                          <p:val>
                                            <p:strVal val="#ppt_y+.1"/>
                                          </p:val>
                                        </p:tav>
                                        <p:tav tm="100000">
                                          <p:val>
                                            <p:strVal val="#ppt_y"/>
                                          </p:val>
                                        </p:tav>
                                      </p:tavLst>
                                    </p:anim>
                                  </p:childTnLst>
                                </p:cTn>
                              </p:par>
                              <p:par>
                                <p:cTn id="41" presetID="42" presetClass="entr" presetSubtype="0" fill="hold" grpId="0" nodeType="with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Effect transition="in" filter="fade">
                                      <p:cBhvr>
                                        <p:cTn id="43" dur="1000"/>
                                        <p:tgtEl>
                                          <p:spTgt spid="3">
                                            <p:txEl>
                                              <p:pRg st="6" end="6"/>
                                            </p:txEl>
                                          </p:spTgt>
                                        </p:tgtEl>
                                      </p:cBhvr>
                                    </p:animEffect>
                                    <p:anim calcmode="lin" valueType="num">
                                      <p:cBhvr>
                                        <p:cTn id="44"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45"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42" presetClass="entr" presetSubtype="0" fill="hold" grpId="0" nodeType="clickEffect">
                                  <p:stCondLst>
                                    <p:cond delay="0"/>
                                  </p:stCondLst>
                                  <p:childTnLst>
                                    <p:set>
                                      <p:cBhvr>
                                        <p:cTn id="49" dur="1" fill="hold">
                                          <p:stCondLst>
                                            <p:cond delay="0"/>
                                          </p:stCondLst>
                                        </p:cTn>
                                        <p:tgtEl>
                                          <p:spTgt spid="3">
                                            <p:txEl>
                                              <p:pRg st="7" end="7"/>
                                            </p:txEl>
                                          </p:spTgt>
                                        </p:tgtEl>
                                        <p:attrNameLst>
                                          <p:attrName>style.visibility</p:attrName>
                                        </p:attrNameLst>
                                      </p:cBhvr>
                                      <p:to>
                                        <p:strVal val="visible"/>
                                      </p:to>
                                    </p:set>
                                    <p:animEffect transition="in" filter="fade">
                                      <p:cBhvr>
                                        <p:cTn id="50" dur="1000"/>
                                        <p:tgtEl>
                                          <p:spTgt spid="3">
                                            <p:txEl>
                                              <p:pRg st="7" end="7"/>
                                            </p:txEl>
                                          </p:spTgt>
                                        </p:tgtEl>
                                      </p:cBhvr>
                                    </p:animEffect>
                                    <p:anim calcmode="lin" valueType="num">
                                      <p:cBhvr>
                                        <p:cTn id="51"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52" dur="1000" fill="hold"/>
                                        <p:tgtEl>
                                          <p:spTgt spid="3">
                                            <p:txEl>
                                              <p:pRg st="7" end="7"/>
                                            </p:txEl>
                                          </p:spTgt>
                                        </p:tgtEl>
                                        <p:attrNameLst>
                                          <p:attrName>ppt_y</p:attrName>
                                        </p:attrNameLst>
                                      </p:cBhvr>
                                      <p:tavLst>
                                        <p:tav tm="0">
                                          <p:val>
                                            <p:strVal val="#ppt_y+.1"/>
                                          </p:val>
                                        </p:tav>
                                        <p:tav tm="100000">
                                          <p:val>
                                            <p:strVal val="#ppt_y"/>
                                          </p:val>
                                        </p:tav>
                                      </p:tavLst>
                                    </p:anim>
                                  </p:childTnLst>
                                </p:cTn>
                              </p:par>
                              <p:par>
                                <p:cTn id="53" presetID="42" presetClass="entr" presetSubtype="0" fill="hold" grpId="0" nodeType="withEffect">
                                  <p:stCondLst>
                                    <p:cond delay="0"/>
                                  </p:stCondLst>
                                  <p:childTnLst>
                                    <p:set>
                                      <p:cBhvr>
                                        <p:cTn id="54" dur="1" fill="hold">
                                          <p:stCondLst>
                                            <p:cond delay="0"/>
                                          </p:stCondLst>
                                        </p:cTn>
                                        <p:tgtEl>
                                          <p:spTgt spid="3">
                                            <p:txEl>
                                              <p:pRg st="8" end="8"/>
                                            </p:txEl>
                                          </p:spTgt>
                                        </p:tgtEl>
                                        <p:attrNameLst>
                                          <p:attrName>style.visibility</p:attrName>
                                        </p:attrNameLst>
                                      </p:cBhvr>
                                      <p:to>
                                        <p:strVal val="visible"/>
                                      </p:to>
                                    </p:set>
                                    <p:animEffect transition="in" filter="fade">
                                      <p:cBhvr>
                                        <p:cTn id="55" dur="1000"/>
                                        <p:tgtEl>
                                          <p:spTgt spid="3">
                                            <p:txEl>
                                              <p:pRg st="8" end="8"/>
                                            </p:txEl>
                                          </p:spTgt>
                                        </p:tgtEl>
                                      </p:cBhvr>
                                    </p:animEffect>
                                    <p:anim calcmode="lin" valueType="num">
                                      <p:cBhvr>
                                        <p:cTn id="56"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57" dur="10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42" presetClass="entr" presetSubtype="0" fill="hold" grpId="0" nodeType="clickEffect">
                                  <p:stCondLst>
                                    <p:cond delay="0"/>
                                  </p:stCondLst>
                                  <p:childTnLst>
                                    <p:set>
                                      <p:cBhvr>
                                        <p:cTn id="61" dur="1" fill="hold">
                                          <p:stCondLst>
                                            <p:cond delay="0"/>
                                          </p:stCondLst>
                                        </p:cTn>
                                        <p:tgtEl>
                                          <p:spTgt spid="3">
                                            <p:txEl>
                                              <p:pRg st="9" end="9"/>
                                            </p:txEl>
                                          </p:spTgt>
                                        </p:tgtEl>
                                        <p:attrNameLst>
                                          <p:attrName>style.visibility</p:attrName>
                                        </p:attrNameLst>
                                      </p:cBhvr>
                                      <p:to>
                                        <p:strVal val="visible"/>
                                      </p:to>
                                    </p:set>
                                    <p:animEffect transition="in" filter="fade">
                                      <p:cBhvr>
                                        <p:cTn id="62" dur="1000"/>
                                        <p:tgtEl>
                                          <p:spTgt spid="3">
                                            <p:txEl>
                                              <p:pRg st="9" end="9"/>
                                            </p:txEl>
                                          </p:spTgt>
                                        </p:tgtEl>
                                      </p:cBhvr>
                                    </p:animEffect>
                                    <p:anim calcmode="lin" valueType="num">
                                      <p:cBhvr>
                                        <p:cTn id="63" dur="1000" fill="hold"/>
                                        <p:tgtEl>
                                          <p:spTgt spid="3">
                                            <p:txEl>
                                              <p:pRg st="9" end="9"/>
                                            </p:txEl>
                                          </p:spTgt>
                                        </p:tgtEl>
                                        <p:attrNameLst>
                                          <p:attrName>ppt_x</p:attrName>
                                        </p:attrNameLst>
                                      </p:cBhvr>
                                      <p:tavLst>
                                        <p:tav tm="0">
                                          <p:val>
                                            <p:strVal val="#ppt_x"/>
                                          </p:val>
                                        </p:tav>
                                        <p:tav tm="100000">
                                          <p:val>
                                            <p:strVal val="#ppt_x"/>
                                          </p:val>
                                        </p:tav>
                                      </p:tavLst>
                                    </p:anim>
                                    <p:anim calcmode="lin" valueType="num">
                                      <p:cBhvr>
                                        <p:cTn id="64" dur="1000" fill="hold"/>
                                        <p:tgtEl>
                                          <p:spTgt spid="3">
                                            <p:txEl>
                                              <p:pRg st="9" end="9"/>
                                            </p:txEl>
                                          </p:spTgt>
                                        </p:tgtEl>
                                        <p:attrNameLst>
                                          <p:attrName>ppt_y</p:attrName>
                                        </p:attrNameLst>
                                      </p:cBhvr>
                                      <p:tavLst>
                                        <p:tav tm="0">
                                          <p:val>
                                            <p:strVal val="#ppt_y+.1"/>
                                          </p:val>
                                        </p:tav>
                                        <p:tav tm="100000">
                                          <p:val>
                                            <p:strVal val="#ppt_y"/>
                                          </p:val>
                                        </p:tav>
                                      </p:tavLst>
                                    </p:anim>
                                  </p:childTnLst>
                                </p:cTn>
                              </p:par>
                              <p:par>
                                <p:cTn id="65" presetID="42" presetClass="entr" presetSubtype="0" fill="hold" grpId="0" nodeType="withEffect">
                                  <p:stCondLst>
                                    <p:cond delay="0"/>
                                  </p:stCondLst>
                                  <p:childTnLst>
                                    <p:set>
                                      <p:cBhvr>
                                        <p:cTn id="66" dur="1" fill="hold">
                                          <p:stCondLst>
                                            <p:cond delay="0"/>
                                          </p:stCondLst>
                                        </p:cTn>
                                        <p:tgtEl>
                                          <p:spTgt spid="3">
                                            <p:txEl>
                                              <p:pRg st="10" end="10"/>
                                            </p:txEl>
                                          </p:spTgt>
                                        </p:tgtEl>
                                        <p:attrNameLst>
                                          <p:attrName>style.visibility</p:attrName>
                                        </p:attrNameLst>
                                      </p:cBhvr>
                                      <p:to>
                                        <p:strVal val="visible"/>
                                      </p:to>
                                    </p:set>
                                    <p:animEffect transition="in" filter="fade">
                                      <p:cBhvr>
                                        <p:cTn id="67" dur="1000"/>
                                        <p:tgtEl>
                                          <p:spTgt spid="3">
                                            <p:txEl>
                                              <p:pRg st="10" end="10"/>
                                            </p:txEl>
                                          </p:spTgt>
                                        </p:tgtEl>
                                      </p:cBhvr>
                                    </p:animEffect>
                                    <p:anim calcmode="lin" valueType="num">
                                      <p:cBhvr>
                                        <p:cTn id="68" dur="1000" fill="hold"/>
                                        <p:tgtEl>
                                          <p:spTgt spid="3">
                                            <p:txEl>
                                              <p:pRg st="10" end="10"/>
                                            </p:txEl>
                                          </p:spTgt>
                                        </p:tgtEl>
                                        <p:attrNameLst>
                                          <p:attrName>ppt_x</p:attrName>
                                        </p:attrNameLst>
                                      </p:cBhvr>
                                      <p:tavLst>
                                        <p:tav tm="0">
                                          <p:val>
                                            <p:strVal val="#ppt_x"/>
                                          </p:val>
                                        </p:tav>
                                        <p:tav tm="100000">
                                          <p:val>
                                            <p:strVal val="#ppt_x"/>
                                          </p:val>
                                        </p:tav>
                                      </p:tavLst>
                                    </p:anim>
                                    <p:anim calcmode="lin" valueType="num">
                                      <p:cBhvr>
                                        <p:cTn id="69" dur="1000" fill="hold"/>
                                        <p:tgtEl>
                                          <p:spTgt spid="3">
                                            <p:txEl>
                                              <p:pRg st="10" end="1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68300" y="482600"/>
            <a:ext cx="11430000" cy="6019800"/>
          </a:xfrm>
        </p:spPr>
        <p:txBody>
          <a:bodyPr>
            <a:normAutofit/>
          </a:bodyPr>
          <a:lstStyle/>
          <a:p>
            <a:r>
              <a:rPr lang="en-US" b="1" dirty="0">
                <a:solidFill>
                  <a:srgbClr val="0070C0"/>
                </a:solidFill>
              </a:rPr>
              <a:t>Risk Management:</a:t>
            </a:r>
          </a:p>
          <a:p>
            <a:pPr lvl="1"/>
            <a:r>
              <a:rPr lang="en-US" i="1" dirty="0">
                <a:solidFill>
                  <a:schemeClr val="tx1"/>
                </a:solidFill>
              </a:rPr>
              <a:t>Ability to identify, assess, and mitigate project risks effectively.</a:t>
            </a:r>
          </a:p>
          <a:p>
            <a:r>
              <a:rPr lang="en-US" b="1" dirty="0">
                <a:solidFill>
                  <a:srgbClr val="0070C0"/>
                </a:solidFill>
              </a:rPr>
              <a:t>Budgeting and Financial Management:</a:t>
            </a:r>
            <a:endParaRPr lang="en-US" dirty="0">
              <a:solidFill>
                <a:srgbClr val="0070C0"/>
              </a:solidFill>
            </a:endParaRPr>
          </a:p>
          <a:p>
            <a:pPr lvl="1"/>
            <a:r>
              <a:rPr lang="en-US" i="1" dirty="0">
                <a:solidFill>
                  <a:schemeClr val="tx1"/>
                </a:solidFill>
              </a:rPr>
              <a:t>Knowledge of budgeting principles and practices to manage project finances.</a:t>
            </a:r>
          </a:p>
          <a:p>
            <a:r>
              <a:rPr lang="en-US" b="1" dirty="0">
                <a:solidFill>
                  <a:srgbClr val="0070C0"/>
                </a:solidFill>
              </a:rPr>
              <a:t>Adaptability and Flexibility:</a:t>
            </a:r>
            <a:endParaRPr lang="en-US" dirty="0">
              <a:solidFill>
                <a:srgbClr val="0070C0"/>
              </a:solidFill>
            </a:endParaRPr>
          </a:p>
          <a:p>
            <a:pPr lvl="1"/>
            <a:r>
              <a:rPr lang="en-US" i="1" dirty="0">
                <a:solidFill>
                  <a:schemeClr val="tx1"/>
                </a:solidFill>
              </a:rPr>
              <a:t>Readiness to adjust plans and strategies based on changing project circumstances.</a:t>
            </a:r>
          </a:p>
          <a:p>
            <a:r>
              <a:rPr lang="en-US" b="1" dirty="0">
                <a:solidFill>
                  <a:srgbClr val="0070C0"/>
                </a:solidFill>
              </a:rPr>
              <a:t>Technical Understanding:</a:t>
            </a:r>
            <a:endParaRPr lang="en-US" dirty="0">
              <a:solidFill>
                <a:srgbClr val="0070C0"/>
              </a:solidFill>
            </a:endParaRPr>
          </a:p>
          <a:p>
            <a:pPr lvl="1"/>
            <a:r>
              <a:rPr lang="en-US" i="1" dirty="0">
                <a:solidFill>
                  <a:schemeClr val="tx1"/>
                </a:solidFill>
              </a:rPr>
              <a:t>Familiarity with the technical aspects of the project domain or industry.</a:t>
            </a:r>
          </a:p>
          <a:p>
            <a:r>
              <a:rPr lang="en-US" b="1" dirty="0">
                <a:solidFill>
                  <a:srgbClr val="0070C0"/>
                </a:solidFill>
              </a:rPr>
              <a:t>Interpersonal Skills:</a:t>
            </a:r>
            <a:endParaRPr lang="en-US" dirty="0">
              <a:solidFill>
                <a:srgbClr val="0070C0"/>
              </a:solidFill>
            </a:endParaRPr>
          </a:p>
          <a:p>
            <a:pPr lvl="1"/>
            <a:r>
              <a:rPr lang="en-US" i="1" dirty="0">
                <a:solidFill>
                  <a:schemeClr val="tx1"/>
                </a:solidFill>
              </a:rPr>
              <a:t>Strong relationship-building skills to foster collaboration and trust.</a:t>
            </a:r>
          </a:p>
          <a:p>
            <a:r>
              <a:rPr lang="en-US" b="1" dirty="0">
                <a:solidFill>
                  <a:srgbClr val="0070C0"/>
                </a:solidFill>
              </a:rPr>
              <a:t>Analytical Thinking:</a:t>
            </a:r>
            <a:endParaRPr lang="en-US" dirty="0">
              <a:solidFill>
                <a:srgbClr val="0070C0"/>
              </a:solidFill>
            </a:endParaRPr>
          </a:p>
          <a:p>
            <a:pPr lvl="1"/>
            <a:r>
              <a:rPr lang="en-US" i="1" dirty="0">
                <a:solidFill>
                  <a:schemeClr val="tx1"/>
                </a:solidFill>
              </a:rPr>
              <a:t>Capacity to analyze complex situations and make data-driven decisions.</a:t>
            </a:r>
          </a:p>
        </p:txBody>
      </p:sp>
    </p:spTree>
    <p:extLst>
      <p:ext uri="{BB962C8B-B14F-4D97-AF65-F5344CB8AC3E}">
        <p14:creationId xmlns:p14="http://schemas.microsoft.com/office/powerpoint/2010/main" val="2860796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arn(inVertical)">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barn(inVertical)">
                                      <p:cBhvr>
                                        <p:cTn id="15" dur="500"/>
                                        <p:tgtEl>
                                          <p:spTgt spid="3">
                                            <p:txEl>
                                              <p:pRg st="2" end="2"/>
                                            </p:txEl>
                                          </p:spTgt>
                                        </p:tgtEl>
                                      </p:cBhvr>
                                    </p:animEffect>
                                  </p:childTnLst>
                                </p:cTn>
                              </p:par>
                              <p:par>
                                <p:cTn id="16" presetID="16" presetClass="entr" presetSubtype="21"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barn(inVertical)">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6" presetClass="entr" presetSubtype="21"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barn(inVertical)">
                                      <p:cBhvr>
                                        <p:cTn id="23" dur="500"/>
                                        <p:tgtEl>
                                          <p:spTgt spid="3">
                                            <p:txEl>
                                              <p:pRg st="4" end="4"/>
                                            </p:txEl>
                                          </p:spTgt>
                                        </p:tgtEl>
                                      </p:cBhvr>
                                    </p:animEffect>
                                  </p:childTnLst>
                                </p:cTn>
                              </p:par>
                              <p:par>
                                <p:cTn id="24" presetID="16" presetClass="entr" presetSubtype="21"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barn(inVertical)">
                                      <p:cBhvr>
                                        <p:cTn id="26" dur="500"/>
                                        <p:tgtEl>
                                          <p:spTgt spid="3">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6" presetClass="entr" presetSubtype="21"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barn(inVertical)">
                                      <p:cBhvr>
                                        <p:cTn id="31" dur="500"/>
                                        <p:tgtEl>
                                          <p:spTgt spid="3">
                                            <p:txEl>
                                              <p:pRg st="6" end="6"/>
                                            </p:txEl>
                                          </p:spTgt>
                                        </p:tgtEl>
                                      </p:cBhvr>
                                    </p:animEffect>
                                  </p:childTnLst>
                                </p:cTn>
                              </p:par>
                              <p:par>
                                <p:cTn id="32" presetID="16" presetClass="entr" presetSubtype="21" fill="hold" grpId="0" nodeType="with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barn(inVertical)">
                                      <p:cBhvr>
                                        <p:cTn id="34" dur="500"/>
                                        <p:tgtEl>
                                          <p:spTgt spid="3">
                                            <p:txEl>
                                              <p:pRg st="7" end="7"/>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6" presetClass="entr" presetSubtype="21"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animEffect transition="in" filter="barn(inVertical)">
                                      <p:cBhvr>
                                        <p:cTn id="39" dur="500"/>
                                        <p:tgtEl>
                                          <p:spTgt spid="3">
                                            <p:txEl>
                                              <p:pRg st="8" end="8"/>
                                            </p:txEl>
                                          </p:spTgt>
                                        </p:tgtEl>
                                      </p:cBhvr>
                                    </p:animEffect>
                                  </p:childTnLst>
                                </p:cTn>
                              </p:par>
                              <p:par>
                                <p:cTn id="40" presetID="16" presetClass="entr" presetSubtype="21" fill="hold" grpId="0" nodeType="withEffect">
                                  <p:stCondLst>
                                    <p:cond delay="0"/>
                                  </p:stCondLst>
                                  <p:childTnLst>
                                    <p:set>
                                      <p:cBhvr>
                                        <p:cTn id="41" dur="1" fill="hold">
                                          <p:stCondLst>
                                            <p:cond delay="0"/>
                                          </p:stCondLst>
                                        </p:cTn>
                                        <p:tgtEl>
                                          <p:spTgt spid="3">
                                            <p:txEl>
                                              <p:pRg st="9" end="9"/>
                                            </p:txEl>
                                          </p:spTgt>
                                        </p:tgtEl>
                                        <p:attrNameLst>
                                          <p:attrName>style.visibility</p:attrName>
                                        </p:attrNameLst>
                                      </p:cBhvr>
                                      <p:to>
                                        <p:strVal val="visible"/>
                                      </p:to>
                                    </p:set>
                                    <p:animEffect transition="in" filter="barn(inVertical)">
                                      <p:cBhvr>
                                        <p:cTn id="42" dur="500"/>
                                        <p:tgtEl>
                                          <p:spTgt spid="3">
                                            <p:txEl>
                                              <p:pRg st="9" end="9"/>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6" presetClass="entr" presetSubtype="21" fill="hold" grpId="0"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animEffect transition="in" filter="barn(inVertical)">
                                      <p:cBhvr>
                                        <p:cTn id="47" dur="500"/>
                                        <p:tgtEl>
                                          <p:spTgt spid="3">
                                            <p:txEl>
                                              <p:pRg st="10" end="10"/>
                                            </p:txEl>
                                          </p:spTgt>
                                        </p:tgtEl>
                                      </p:cBhvr>
                                    </p:animEffect>
                                  </p:childTnLst>
                                </p:cTn>
                              </p:par>
                              <p:par>
                                <p:cTn id="48" presetID="16" presetClass="entr" presetSubtype="21" fill="hold" grpId="0" nodeType="withEffect">
                                  <p:stCondLst>
                                    <p:cond delay="0"/>
                                  </p:stCondLst>
                                  <p:childTnLst>
                                    <p:set>
                                      <p:cBhvr>
                                        <p:cTn id="49" dur="1" fill="hold">
                                          <p:stCondLst>
                                            <p:cond delay="0"/>
                                          </p:stCondLst>
                                        </p:cTn>
                                        <p:tgtEl>
                                          <p:spTgt spid="3">
                                            <p:txEl>
                                              <p:pRg st="11" end="11"/>
                                            </p:txEl>
                                          </p:spTgt>
                                        </p:tgtEl>
                                        <p:attrNameLst>
                                          <p:attrName>style.visibility</p:attrName>
                                        </p:attrNameLst>
                                      </p:cBhvr>
                                      <p:to>
                                        <p:strVal val="visible"/>
                                      </p:to>
                                    </p:set>
                                    <p:animEffect transition="in" filter="barn(inVertical)">
                                      <p:cBhvr>
                                        <p:cTn id="50"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06400" y="406400"/>
            <a:ext cx="10609471" cy="5689600"/>
          </a:xfrm>
        </p:spPr>
        <p:txBody>
          <a:bodyPr>
            <a:normAutofit/>
          </a:bodyPr>
          <a:lstStyle/>
          <a:p>
            <a:r>
              <a:rPr lang="en-US" b="1" dirty="0">
                <a:solidFill>
                  <a:srgbClr val="0070C0"/>
                </a:solidFill>
              </a:rPr>
              <a:t>Organizational Skills:</a:t>
            </a:r>
            <a:endParaRPr lang="en-US" dirty="0">
              <a:solidFill>
                <a:srgbClr val="0070C0"/>
              </a:solidFill>
            </a:endParaRPr>
          </a:p>
          <a:p>
            <a:pPr lvl="1"/>
            <a:r>
              <a:rPr lang="en-US" i="1" dirty="0">
                <a:solidFill>
                  <a:schemeClr val="tx1"/>
                </a:solidFill>
              </a:rPr>
              <a:t>Ability to organize tasks, documents, and resources in a structured manner.</a:t>
            </a:r>
          </a:p>
          <a:p>
            <a:r>
              <a:rPr lang="en-US" b="1" dirty="0">
                <a:solidFill>
                  <a:srgbClr val="0070C0"/>
                </a:solidFill>
              </a:rPr>
              <a:t>Customer Focus:</a:t>
            </a:r>
            <a:endParaRPr lang="en-US" dirty="0">
              <a:solidFill>
                <a:srgbClr val="0070C0"/>
              </a:solidFill>
            </a:endParaRPr>
          </a:p>
          <a:p>
            <a:pPr lvl="1"/>
            <a:r>
              <a:rPr lang="en-US" i="1" dirty="0">
                <a:solidFill>
                  <a:schemeClr val="tx1"/>
                </a:solidFill>
              </a:rPr>
              <a:t>Dedication to meeting stakeholder needs and delivering value.</a:t>
            </a:r>
          </a:p>
          <a:p>
            <a:r>
              <a:rPr lang="en-US" b="1" dirty="0">
                <a:solidFill>
                  <a:srgbClr val="0070C0"/>
                </a:solidFill>
              </a:rPr>
              <a:t>Conflict Management:</a:t>
            </a:r>
            <a:endParaRPr lang="en-US" dirty="0">
              <a:solidFill>
                <a:srgbClr val="0070C0"/>
              </a:solidFill>
            </a:endParaRPr>
          </a:p>
          <a:p>
            <a:pPr lvl="1"/>
            <a:r>
              <a:rPr lang="en-US" i="1" dirty="0">
                <a:solidFill>
                  <a:schemeClr val="tx1"/>
                </a:solidFill>
              </a:rPr>
              <a:t>Skill in resolving conflicts constructively and maintaining a positive team environment.</a:t>
            </a:r>
          </a:p>
          <a:p>
            <a:r>
              <a:rPr lang="en-US" b="1" dirty="0">
                <a:solidFill>
                  <a:srgbClr val="0070C0"/>
                </a:solidFill>
              </a:rPr>
              <a:t>Decision-Making:</a:t>
            </a:r>
            <a:endParaRPr lang="en-US" dirty="0">
              <a:solidFill>
                <a:srgbClr val="0070C0"/>
              </a:solidFill>
            </a:endParaRPr>
          </a:p>
          <a:p>
            <a:pPr lvl="1"/>
            <a:r>
              <a:rPr lang="en-US" i="1" dirty="0">
                <a:solidFill>
                  <a:schemeClr val="tx1"/>
                </a:solidFill>
              </a:rPr>
              <a:t>Capacity to make informed decisions  for the project's benefit.</a:t>
            </a:r>
          </a:p>
          <a:p>
            <a:r>
              <a:rPr lang="en-US" b="1" dirty="0">
                <a:solidFill>
                  <a:srgbClr val="0070C0"/>
                </a:solidFill>
              </a:rPr>
              <a:t>Influence and Persuasion:</a:t>
            </a:r>
            <a:endParaRPr lang="en-US" dirty="0">
              <a:solidFill>
                <a:srgbClr val="0070C0"/>
              </a:solidFill>
            </a:endParaRPr>
          </a:p>
          <a:p>
            <a:pPr lvl="1"/>
            <a:r>
              <a:rPr lang="en-US" i="1" dirty="0">
                <a:solidFill>
                  <a:schemeClr val="tx1"/>
                </a:solidFill>
              </a:rPr>
              <a:t>Ability to influence stakeholders and gain support for project initiatives.</a:t>
            </a:r>
          </a:p>
          <a:p>
            <a:r>
              <a:rPr lang="en-US" dirty="0">
                <a:solidFill>
                  <a:schemeClr val="accent3"/>
                </a:solidFill>
              </a:rPr>
              <a:t>A successful project manager balances these roles, responsibilities, and skills to lead projects to successful completion while ensuring stakeholder satisfaction and project outcomes that align with organizational goals</a:t>
            </a:r>
          </a:p>
        </p:txBody>
      </p:sp>
    </p:spTree>
    <p:extLst>
      <p:ext uri="{BB962C8B-B14F-4D97-AF65-F5344CB8AC3E}">
        <p14:creationId xmlns:p14="http://schemas.microsoft.com/office/powerpoint/2010/main" val="323480614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79360" y="368300"/>
            <a:ext cx="9650540" cy="5568174"/>
          </a:xfrm>
        </p:spPr>
      </p:pic>
    </p:spTree>
    <p:extLst>
      <p:ext uri="{BB962C8B-B14F-4D97-AF65-F5344CB8AC3E}">
        <p14:creationId xmlns:p14="http://schemas.microsoft.com/office/powerpoint/2010/main" val="157369892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22237513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77800"/>
            <a:ext cx="9914466" cy="698500"/>
          </a:xfrm>
        </p:spPr>
        <p:txBody>
          <a:bodyPr>
            <a:normAutofit fontScale="90000"/>
          </a:bodyPr>
          <a:lstStyle/>
          <a:p>
            <a:r>
              <a:rPr lang="en-US" b="1" u="sng" dirty="0">
                <a:solidFill>
                  <a:srgbClr val="FF0000"/>
                </a:solidFill>
              </a:rPr>
              <a:t>#Managing the information system project</a:t>
            </a:r>
          </a:p>
        </p:txBody>
      </p:sp>
      <p:sp>
        <p:nvSpPr>
          <p:cNvPr id="3" name="Content Placeholder 2"/>
          <p:cNvSpPr>
            <a:spLocks noGrp="1"/>
          </p:cNvSpPr>
          <p:nvPr>
            <p:ph idx="1"/>
          </p:nvPr>
        </p:nvSpPr>
        <p:spPr>
          <a:xfrm>
            <a:off x="558800" y="876300"/>
            <a:ext cx="10033000" cy="6057899"/>
          </a:xfrm>
        </p:spPr>
        <p:txBody>
          <a:bodyPr>
            <a:normAutofit/>
          </a:bodyPr>
          <a:lstStyle/>
          <a:p>
            <a:r>
              <a:rPr lang="en-US" dirty="0"/>
              <a:t>In this chapter, we focus on the role of a  project manager of an information systems project throughout the SDLC.</a:t>
            </a:r>
          </a:p>
          <a:p>
            <a:r>
              <a:rPr lang="en-US" dirty="0"/>
              <a:t> As the name suggests, project managers are in charge of projects from initiation to close, making sure the work gets done efficiently and satisfactorily. </a:t>
            </a:r>
          </a:p>
          <a:p>
            <a:r>
              <a:rPr lang="en-US" dirty="0"/>
              <a:t>The duties of a project manager include managing resources, keeping the client requirements in check, coordinating with the team and making sure that the outcomes are delivered on time.</a:t>
            </a:r>
          </a:p>
          <a:p>
            <a:r>
              <a:rPr lang="en-US" dirty="0"/>
              <a:t>Project management is arguably the most important aspect of an information systems development project because "Project Managers play the lead role in planning, executing, monitoring, controlling, and closing projects. They're expected to deliver a project on time, within the budget.</a:t>
            </a:r>
          </a:p>
          <a:p>
            <a:r>
              <a:rPr lang="en-US" dirty="0"/>
              <a:t>Effective project management helps to ensure that systems development projects meet customer expectations and are delivered within budget and time constraints.</a:t>
            </a:r>
          </a:p>
        </p:txBody>
      </p:sp>
    </p:spTree>
    <p:extLst>
      <p:ext uri="{BB962C8B-B14F-4D97-AF65-F5344CB8AC3E}">
        <p14:creationId xmlns:p14="http://schemas.microsoft.com/office/powerpoint/2010/main" val="815069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295835"/>
            <a:ext cx="11631706" cy="6199094"/>
          </a:xfrm>
        </p:spPr>
        <p:txBody>
          <a:bodyPr>
            <a:normAutofit fontScale="92500" lnSpcReduction="10000"/>
          </a:bodyPr>
          <a:lstStyle/>
          <a:p>
            <a:pPr marL="0" indent="0" fontAlgn="base">
              <a:buNone/>
            </a:pPr>
            <a:r>
              <a:rPr lang="en-US" sz="3300" b="1" u="sng" dirty="0">
                <a:solidFill>
                  <a:srgbClr val="FF0000"/>
                </a:solidFill>
              </a:rPr>
              <a:t>#What Are the Responsibilities of a Project Manager?</a:t>
            </a:r>
          </a:p>
          <a:p>
            <a:pPr fontAlgn="base"/>
            <a:r>
              <a:rPr lang="en-US" dirty="0"/>
              <a:t>The general project manager duties/responsibilities includes:</a:t>
            </a:r>
          </a:p>
          <a:p>
            <a:pPr marL="0" indent="0" fontAlgn="base">
              <a:buNone/>
            </a:pPr>
            <a:r>
              <a:rPr lang="en-US" sz="2400" b="1" u="sng" dirty="0">
                <a:solidFill>
                  <a:srgbClr val="FF0000"/>
                </a:solidFill>
              </a:rPr>
              <a:t>1. Plan and Develop the Project Idea</a:t>
            </a:r>
          </a:p>
          <a:p>
            <a:pPr fontAlgn="base"/>
            <a:r>
              <a:rPr lang="en-US" dirty="0"/>
              <a:t>Every project starts as an idea. It’s a project manager’s job to work with internal stakeholders and external clients to define that concept and create a process to bring it to fruition(success/completion). </a:t>
            </a:r>
          </a:p>
          <a:p>
            <a:pPr fontAlgn="base"/>
            <a:r>
              <a:rPr lang="en-US" dirty="0"/>
              <a:t>This includes </a:t>
            </a:r>
            <a:r>
              <a:rPr lang="en-US" dirty="0">
                <a:solidFill>
                  <a:srgbClr val="92D050"/>
                </a:solidFill>
              </a:rPr>
              <a:t>setting and managing client expectations</a:t>
            </a:r>
            <a:r>
              <a:rPr lang="en-US" dirty="0"/>
              <a:t>, </a:t>
            </a:r>
            <a:r>
              <a:rPr lang="en-US" dirty="0">
                <a:solidFill>
                  <a:srgbClr val="92D050"/>
                </a:solidFill>
              </a:rPr>
              <a:t>developing a detailed project plan</a:t>
            </a:r>
            <a:r>
              <a:rPr lang="en-US" dirty="0"/>
              <a:t>, </a:t>
            </a:r>
            <a:r>
              <a:rPr lang="en-US" dirty="0">
                <a:solidFill>
                  <a:srgbClr val="92D050"/>
                </a:solidFill>
              </a:rPr>
              <a:t>defining the scope of the project </a:t>
            </a:r>
            <a:r>
              <a:rPr lang="en-US" dirty="0"/>
              <a:t>and </a:t>
            </a:r>
            <a:r>
              <a:rPr lang="en-US" dirty="0">
                <a:solidFill>
                  <a:srgbClr val="92D050"/>
                </a:solidFill>
              </a:rPr>
              <a:t>assigning team members to specific tasks.</a:t>
            </a:r>
          </a:p>
          <a:p>
            <a:pPr fontAlgn="base"/>
            <a:r>
              <a:rPr lang="en-US" dirty="0"/>
              <a:t>It often requires you to make numerous assumptions about the availability of resources such as hardware, software, and personnel and all related resources and manpower to achieve the goal.</a:t>
            </a:r>
          </a:p>
          <a:p>
            <a:pPr fontAlgn="base"/>
            <a:r>
              <a:rPr lang="en-US" dirty="0"/>
              <a:t>During this activity, you should reach agreement on the following questions: </a:t>
            </a:r>
          </a:p>
          <a:p>
            <a:pPr marL="0" indent="0">
              <a:buNone/>
            </a:pPr>
            <a:r>
              <a:rPr lang="en-US" dirty="0"/>
              <a:t>• What problem or opportunity does the project address(complexity of the project)?</a:t>
            </a:r>
          </a:p>
          <a:p>
            <a:pPr marL="0" indent="0">
              <a:buNone/>
            </a:pPr>
            <a:r>
              <a:rPr lang="en-US" dirty="0"/>
              <a:t>• What are the quantifiable results to be achieved? </a:t>
            </a:r>
          </a:p>
          <a:p>
            <a:pPr marL="0" indent="0">
              <a:buNone/>
            </a:pPr>
            <a:r>
              <a:rPr lang="en-US" dirty="0"/>
              <a:t>• What needs to be done to accomplish the project ? </a:t>
            </a:r>
          </a:p>
          <a:p>
            <a:pPr marL="0" indent="0">
              <a:buNone/>
            </a:pPr>
            <a:r>
              <a:rPr lang="en-US" dirty="0"/>
              <a:t>• How will success be measured? </a:t>
            </a:r>
          </a:p>
          <a:p>
            <a:pPr marL="0" indent="0">
              <a:buNone/>
            </a:pPr>
            <a:r>
              <a:rPr lang="en-US" dirty="0"/>
              <a:t>• How will we know when we are finished?</a:t>
            </a:r>
          </a:p>
          <a:p>
            <a:pPr fontAlgn="base"/>
            <a:endParaRPr lang="en-US" dirty="0"/>
          </a:p>
          <a:p>
            <a:pPr fontAlgn="base"/>
            <a:endParaRPr lang="en-US" dirty="0"/>
          </a:p>
          <a:p>
            <a:pPr marL="0" indent="0">
              <a:buNone/>
            </a:pPr>
            <a:endParaRPr lang="en-US" dirty="0"/>
          </a:p>
        </p:txBody>
      </p:sp>
    </p:spTree>
    <p:extLst>
      <p:ext uri="{BB962C8B-B14F-4D97-AF65-F5344CB8AC3E}">
        <p14:creationId xmlns:p14="http://schemas.microsoft.com/office/powerpoint/2010/main" val="3610640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fade">
                                      <p:cBhvr>
                                        <p:cTn id="42" dur="1000"/>
                                        <p:tgtEl>
                                          <p:spTgt spid="3">
                                            <p:txEl>
                                              <p:pRg st="5" end="5"/>
                                            </p:txEl>
                                          </p:spTgt>
                                        </p:tgtEl>
                                      </p:cBhvr>
                                    </p:animEffect>
                                    <p:anim calcmode="lin" valueType="num">
                                      <p:cBhvr>
                                        <p:cTn id="4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Effect transition="in" filter="fade">
                                      <p:cBhvr>
                                        <p:cTn id="49" dur="1000"/>
                                        <p:tgtEl>
                                          <p:spTgt spid="3">
                                            <p:txEl>
                                              <p:pRg st="6" end="6"/>
                                            </p:txEl>
                                          </p:spTgt>
                                        </p:tgtEl>
                                      </p:cBhvr>
                                    </p:animEffect>
                                    <p:anim calcmode="lin" valueType="num">
                                      <p:cBhvr>
                                        <p:cTn id="50"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51"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3">
                                            <p:txEl>
                                              <p:pRg st="7" end="7"/>
                                            </p:txEl>
                                          </p:spTgt>
                                        </p:tgtEl>
                                        <p:attrNameLst>
                                          <p:attrName>style.visibility</p:attrName>
                                        </p:attrNameLst>
                                      </p:cBhvr>
                                      <p:to>
                                        <p:strVal val="visible"/>
                                      </p:to>
                                    </p:set>
                                    <p:animEffect transition="in" filter="fade">
                                      <p:cBhvr>
                                        <p:cTn id="56" dur="1000"/>
                                        <p:tgtEl>
                                          <p:spTgt spid="3">
                                            <p:txEl>
                                              <p:pRg st="7" end="7"/>
                                            </p:txEl>
                                          </p:spTgt>
                                        </p:tgtEl>
                                      </p:cBhvr>
                                    </p:animEffect>
                                    <p:anim calcmode="lin" valueType="num">
                                      <p:cBhvr>
                                        <p:cTn id="57"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58"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grpId="0" nodeType="clickEffect">
                                  <p:stCondLst>
                                    <p:cond delay="0"/>
                                  </p:stCondLst>
                                  <p:childTnLst>
                                    <p:set>
                                      <p:cBhvr>
                                        <p:cTn id="62" dur="1" fill="hold">
                                          <p:stCondLst>
                                            <p:cond delay="0"/>
                                          </p:stCondLst>
                                        </p:cTn>
                                        <p:tgtEl>
                                          <p:spTgt spid="3">
                                            <p:txEl>
                                              <p:pRg st="8" end="8"/>
                                            </p:txEl>
                                          </p:spTgt>
                                        </p:tgtEl>
                                        <p:attrNameLst>
                                          <p:attrName>style.visibility</p:attrName>
                                        </p:attrNameLst>
                                      </p:cBhvr>
                                      <p:to>
                                        <p:strVal val="visible"/>
                                      </p:to>
                                    </p:set>
                                    <p:animEffect transition="in" filter="fade">
                                      <p:cBhvr>
                                        <p:cTn id="63" dur="1000"/>
                                        <p:tgtEl>
                                          <p:spTgt spid="3">
                                            <p:txEl>
                                              <p:pRg st="8" end="8"/>
                                            </p:txEl>
                                          </p:spTgt>
                                        </p:tgtEl>
                                      </p:cBhvr>
                                    </p:animEffect>
                                    <p:anim calcmode="lin" valueType="num">
                                      <p:cBhvr>
                                        <p:cTn id="64"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65" dur="10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42" presetClass="entr" presetSubtype="0" fill="hold" grpId="0" nodeType="clickEffect">
                                  <p:stCondLst>
                                    <p:cond delay="0"/>
                                  </p:stCondLst>
                                  <p:childTnLst>
                                    <p:set>
                                      <p:cBhvr>
                                        <p:cTn id="69" dur="1" fill="hold">
                                          <p:stCondLst>
                                            <p:cond delay="0"/>
                                          </p:stCondLst>
                                        </p:cTn>
                                        <p:tgtEl>
                                          <p:spTgt spid="3">
                                            <p:txEl>
                                              <p:pRg st="9" end="9"/>
                                            </p:txEl>
                                          </p:spTgt>
                                        </p:tgtEl>
                                        <p:attrNameLst>
                                          <p:attrName>style.visibility</p:attrName>
                                        </p:attrNameLst>
                                      </p:cBhvr>
                                      <p:to>
                                        <p:strVal val="visible"/>
                                      </p:to>
                                    </p:set>
                                    <p:animEffect transition="in" filter="fade">
                                      <p:cBhvr>
                                        <p:cTn id="70" dur="1000"/>
                                        <p:tgtEl>
                                          <p:spTgt spid="3">
                                            <p:txEl>
                                              <p:pRg st="9" end="9"/>
                                            </p:txEl>
                                          </p:spTgt>
                                        </p:tgtEl>
                                      </p:cBhvr>
                                    </p:animEffect>
                                    <p:anim calcmode="lin" valueType="num">
                                      <p:cBhvr>
                                        <p:cTn id="71" dur="1000" fill="hold"/>
                                        <p:tgtEl>
                                          <p:spTgt spid="3">
                                            <p:txEl>
                                              <p:pRg st="9" end="9"/>
                                            </p:txEl>
                                          </p:spTgt>
                                        </p:tgtEl>
                                        <p:attrNameLst>
                                          <p:attrName>ppt_x</p:attrName>
                                        </p:attrNameLst>
                                      </p:cBhvr>
                                      <p:tavLst>
                                        <p:tav tm="0">
                                          <p:val>
                                            <p:strVal val="#ppt_x"/>
                                          </p:val>
                                        </p:tav>
                                        <p:tav tm="100000">
                                          <p:val>
                                            <p:strVal val="#ppt_x"/>
                                          </p:val>
                                        </p:tav>
                                      </p:tavLst>
                                    </p:anim>
                                    <p:anim calcmode="lin" valueType="num">
                                      <p:cBhvr>
                                        <p:cTn id="72" dur="1000" fill="hold"/>
                                        <p:tgtEl>
                                          <p:spTgt spid="3">
                                            <p:txEl>
                                              <p:pRg st="9" end="9"/>
                                            </p:txEl>
                                          </p:spTgt>
                                        </p:tgtEl>
                                        <p:attrNameLst>
                                          <p:attrName>ppt_y</p:attrName>
                                        </p:attrNameLst>
                                      </p:cBhvr>
                                      <p:tavLst>
                                        <p:tav tm="0">
                                          <p:val>
                                            <p:strVal val="#ppt_y+.1"/>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42" presetClass="entr" presetSubtype="0" fill="hold" grpId="0" nodeType="clickEffect">
                                  <p:stCondLst>
                                    <p:cond delay="0"/>
                                  </p:stCondLst>
                                  <p:childTnLst>
                                    <p:set>
                                      <p:cBhvr>
                                        <p:cTn id="76" dur="1" fill="hold">
                                          <p:stCondLst>
                                            <p:cond delay="0"/>
                                          </p:stCondLst>
                                        </p:cTn>
                                        <p:tgtEl>
                                          <p:spTgt spid="3">
                                            <p:txEl>
                                              <p:pRg st="10" end="10"/>
                                            </p:txEl>
                                          </p:spTgt>
                                        </p:tgtEl>
                                        <p:attrNameLst>
                                          <p:attrName>style.visibility</p:attrName>
                                        </p:attrNameLst>
                                      </p:cBhvr>
                                      <p:to>
                                        <p:strVal val="visible"/>
                                      </p:to>
                                    </p:set>
                                    <p:animEffect transition="in" filter="fade">
                                      <p:cBhvr>
                                        <p:cTn id="77" dur="1000"/>
                                        <p:tgtEl>
                                          <p:spTgt spid="3">
                                            <p:txEl>
                                              <p:pRg st="10" end="10"/>
                                            </p:txEl>
                                          </p:spTgt>
                                        </p:tgtEl>
                                      </p:cBhvr>
                                    </p:animEffect>
                                    <p:anim calcmode="lin" valueType="num">
                                      <p:cBhvr>
                                        <p:cTn id="78" dur="1000" fill="hold"/>
                                        <p:tgtEl>
                                          <p:spTgt spid="3">
                                            <p:txEl>
                                              <p:pRg st="10" end="10"/>
                                            </p:txEl>
                                          </p:spTgt>
                                        </p:tgtEl>
                                        <p:attrNameLst>
                                          <p:attrName>ppt_x</p:attrName>
                                        </p:attrNameLst>
                                      </p:cBhvr>
                                      <p:tavLst>
                                        <p:tav tm="0">
                                          <p:val>
                                            <p:strVal val="#ppt_x"/>
                                          </p:val>
                                        </p:tav>
                                        <p:tav tm="100000">
                                          <p:val>
                                            <p:strVal val="#ppt_x"/>
                                          </p:val>
                                        </p:tav>
                                      </p:tavLst>
                                    </p:anim>
                                    <p:anim calcmode="lin" valueType="num">
                                      <p:cBhvr>
                                        <p:cTn id="79" dur="1000" fill="hold"/>
                                        <p:tgtEl>
                                          <p:spTgt spid="3">
                                            <p:txEl>
                                              <p:pRg st="10" end="10"/>
                                            </p:txEl>
                                          </p:spTgt>
                                        </p:tgtEl>
                                        <p:attrNameLst>
                                          <p:attrName>ppt_y</p:attrName>
                                        </p:attrNameLst>
                                      </p:cBhvr>
                                      <p:tavLst>
                                        <p:tav tm="0">
                                          <p:val>
                                            <p:strVal val="#ppt_y+.1"/>
                                          </p:val>
                                        </p:tav>
                                        <p:tav tm="100000">
                                          <p:val>
                                            <p:strVal val="#ppt_y"/>
                                          </p:val>
                                        </p:tav>
                                      </p:tavLst>
                                    </p:anim>
                                  </p:childTnLst>
                                </p:cTn>
                              </p:par>
                            </p:childTnLst>
                          </p:cTn>
                        </p:par>
                      </p:childTnLst>
                    </p:cTn>
                  </p:par>
                  <p:par>
                    <p:cTn id="80" fill="hold">
                      <p:stCondLst>
                        <p:cond delay="indefinite"/>
                      </p:stCondLst>
                      <p:childTnLst>
                        <p:par>
                          <p:cTn id="81" fill="hold">
                            <p:stCondLst>
                              <p:cond delay="0"/>
                            </p:stCondLst>
                            <p:childTnLst>
                              <p:par>
                                <p:cTn id="82" presetID="42" presetClass="entr" presetSubtype="0" fill="hold" grpId="0" nodeType="clickEffect">
                                  <p:stCondLst>
                                    <p:cond delay="0"/>
                                  </p:stCondLst>
                                  <p:childTnLst>
                                    <p:set>
                                      <p:cBhvr>
                                        <p:cTn id="83" dur="1" fill="hold">
                                          <p:stCondLst>
                                            <p:cond delay="0"/>
                                          </p:stCondLst>
                                        </p:cTn>
                                        <p:tgtEl>
                                          <p:spTgt spid="3">
                                            <p:txEl>
                                              <p:pRg st="11" end="11"/>
                                            </p:txEl>
                                          </p:spTgt>
                                        </p:tgtEl>
                                        <p:attrNameLst>
                                          <p:attrName>style.visibility</p:attrName>
                                        </p:attrNameLst>
                                      </p:cBhvr>
                                      <p:to>
                                        <p:strVal val="visible"/>
                                      </p:to>
                                    </p:set>
                                    <p:animEffect transition="in" filter="fade">
                                      <p:cBhvr>
                                        <p:cTn id="84" dur="1000"/>
                                        <p:tgtEl>
                                          <p:spTgt spid="3">
                                            <p:txEl>
                                              <p:pRg st="11" end="11"/>
                                            </p:txEl>
                                          </p:spTgt>
                                        </p:tgtEl>
                                      </p:cBhvr>
                                    </p:animEffect>
                                    <p:anim calcmode="lin" valueType="num">
                                      <p:cBhvr>
                                        <p:cTn id="85" dur="1000" fill="hold"/>
                                        <p:tgtEl>
                                          <p:spTgt spid="3">
                                            <p:txEl>
                                              <p:pRg st="11" end="11"/>
                                            </p:txEl>
                                          </p:spTgt>
                                        </p:tgtEl>
                                        <p:attrNameLst>
                                          <p:attrName>ppt_x</p:attrName>
                                        </p:attrNameLst>
                                      </p:cBhvr>
                                      <p:tavLst>
                                        <p:tav tm="0">
                                          <p:val>
                                            <p:strVal val="#ppt_x"/>
                                          </p:val>
                                        </p:tav>
                                        <p:tav tm="100000">
                                          <p:val>
                                            <p:strVal val="#ppt_x"/>
                                          </p:val>
                                        </p:tav>
                                      </p:tavLst>
                                    </p:anim>
                                    <p:anim calcmode="lin" valueType="num">
                                      <p:cBhvr>
                                        <p:cTn id="86" dur="1000" fill="hold"/>
                                        <p:tgtEl>
                                          <p:spTgt spid="3">
                                            <p:txEl>
                                              <p:pRg st="11" end="1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94800" cy="6858000"/>
          </a:xfrm>
        </p:spPr>
        <p:txBody>
          <a:bodyPr/>
          <a:lstStyle/>
          <a:p>
            <a:pPr marL="0" indent="0">
              <a:buNone/>
            </a:pPr>
            <a:r>
              <a:rPr lang="en-US" sz="2800" b="1" u="sng" dirty="0">
                <a:solidFill>
                  <a:srgbClr val="FF0000"/>
                </a:solidFill>
              </a:rPr>
              <a:t>1.1. Dividing the project into manageable tasks. </a:t>
            </a:r>
          </a:p>
          <a:p>
            <a:pPr marL="0" indent="0">
              <a:buNone/>
            </a:pPr>
            <a:r>
              <a:rPr lang="en-US" dirty="0">
                <a:sym typeface="Wingdings" panose="05000000000000000000" pitchFamily="2" charset="2"/>
              </a:rPr>
              <a:t></a:t>
            </a:r>
            <a:r>
              <a:rPr lang="en-US" dirty="0"/>
              <a:t>This is a critical activity during the project planning process. Here, you must divide the entire project into manageable tasks and then logically order them to ensure a smooth evolution between tasks.</a:t>
            </a:r>
          </a:p>
          <a:p>
            <a:pPr marL="0" indent="0">
              <a:buNone/>
            </a:pPr>
            <a:r>
              <a:rPr lang="en-US" dirty="0">
                <a:sym typeface="Wingdings" panose="05000000000000000000" pitchFamily="2" charset="2"/>
              </a:rPr>
              <a:t></a:t>
            </a:r>
            <a:r>
              <a:rPr lang="en-US" dirty="0"/>
              <a:t>A work breakdown for these activities is represented in a Gantt chart.</a:t>
            </a:r>
          </a:p>
          <a:p>
            <a:pPr marL="0" indent="0">
              <a:buNone/>
            </a:pPr>
            <a:r>
              <a:rPr lang="en-US" dirty="0">
                <a:sym typeface="Wingdings" panose="05000000000000000000" pitchFamily="2" charset="2"/>
              </a:rPr>
              <a:t></a:t>
            </a:r>
            <a:r>
              <a:rPr lang="en-US" dirty="0"/>
              <a:t>A Gantt(</a:t>
            </a:r>
            <a:r>
              <a:rPr lang="en-US" b="1" dirty="0"/>
              <a:t>Generalized Activity Normalization Time Table)</a:t>
            </a:r>
            <a:r>
              <a:rPr lang="en-US" dirty="0"/>
              <a:t> chart is a graphical representation of a project that shows each task as a horizontal bar whose length is proportional to its time for completion. </a:t>
            </a:r>
          </a:p>
          <a:p>
            <a:pPr marL="0" indent="0">
              <a:buNone/>
            </a:pPr>
            <a:r>
              <a:rPr lang="en-US" b="1" dirty="0">
                <a:solidFill>
                  <a:srgbClr val="92D050"/>
                </a:solidFill>
              </a:rPr>
              <a:t>Note:</a:t>
            </a:r>
            <a:r>
              <a:rPr lang="en-US" dirty="0"/>
              <a:t> Different colors, shades, or shapes can be used to highlight each kind of task.</a:t>
            </a:r>
          </a:p>
        </p:txBody>
      </p:sp>
    </p:spTree>
    <p:extLst>
      <p:ext uri="{BB962C8B-B14F-4D97-AF65-F5344CB8AC3E}">
        <p14:creationId xmlns:p14="http://schemas.microsoft.com/office/powerpoint/2010/main" val="1612120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19100" y="508000"/>
            <a:ext cx="11201400" cy="5854700"/>
          </a:xfrm>
        </p:spPr>
        <p:txBody>
          <a:bodyPr>
            <a:normAutofit lnSpcReduction="10000"/>
          </a:bodyPr>
          <a:lstStyle/>
          <a:p>
            <a:pPr>
              <a:buFont typeface="Wingdings" panose="05000000000000000000" pitchFamily="2" charset="2"/>
              <a:buChar char="v"/>
            </a:pPr>
            <a:r>
              <a:rPr lang="en-US" sz="4000" b="1" u="sng" dirty="0">
                <a:solidFill>
                  <a:srgbClr val="FF0000"/>
                </a:solidFill>
              </a:rPr>
              <a:t>Online Shopping System: </a:t>
            </a:r>
          </a:p>
          <a:p>
            <a:pPr>
              <a:buFont typeface="Wingdings" panose="05000000000000000000" pitchFamily="2" charset="2"/>
              <a:buChar char="Ø"/>
            </a:pPr>
            <a:r>
              <a:rPr lang="en-US" b="1" dirty="0">
                <a:solidFill>
                  <a:schemeClr val="tx1">
                    <a:lumMod val="95000"/>
                    <a:lumOff val="5000"/>
                  </a:schemeClr>
                </a:solidFill>
              </a:rPr>
              <a:t>Imagine you want to create an online shopping website. The system here would include various components such as,</a:t>
            </a:r>
          </a:p>
          <a:p>
            <a:pPr>
              <a:buFont typeface="Wingdings" panose="05000000000000000000" pitchFamily="2" charset="2"/>
              <a:buChar char="q"/>
            </a:pPr>
            <a:r>
              <a:rPr lang="en-US" sz="2400" b="1" u="sng" dirty="0">
                <a:solidFill>
                  <a:srgbClr val="92D050"/>
                </a:solidFill>
              </a:rPr>
              <a:t>User Interface (UI) Design: </a:t>
            </a:r>
            <a:r>
              <a:rPr lang="en-US" sz="2400" dirty="0">
                <a:solidFill>
                  <a:schemeClr val="tx1">
                    <a:lumMod val="95000"/>
                    <a:lumOff val="5000"/>
                  </a:schemeClr>
                </a:solidFill>
              </a:rPr>
              <a:t>Creating visually appealing and consistent layouts</a:t>
            </a:r>
            <a:r>
              <a:rPr lang="en-US" sz="2400" b="1" dirty="0">
                <a:solidFill>
                  <a:schemeClr val="tx1">
                    <a:lumMod val="95000"/>
                    <a:lumOff val="5000"/>
                  </a:schemeClr>
                </a:solidFill>
              </a:rPr>
              <a:t>. It involves using a standardized arrangement of elements such as headers, navigation menus, content sections, footers, fonts, colors, and spacing. The goal of a consistent layout is to provide a user-friendly experience for visitors as they navigate different parts of the website.</a:t>
            </a:r>
          </a:p>
          <a:p>
            <a:pPr>
              <a:buFont typeface="Wingdings" panose="05000000000000000000" pitchFamily="2" charset="2"/>
              <a:buChar char="q"/>
            </a:pPr>
            <a:r>
              <a:rPr lang="en-US" sz="2400" b="1" u="sng" dirty="0"/>
              <a:t>The User Experience(UX) Design:</a:t>
            </a:r>
          </a:p>
          <a:p>
            <a:pPr>
              <a:buFont typeface="Wingdings" panose="05000000000000000000" pitchFamily="2" charset="2"/>
              <a:buChar char="ü"/>
            </a:pPr>
            <a:r>
              <a:rPr lang="en-US" b="1" dirty="0">
                <a:solidFill>
                  <a:schemeClr val="tx1"/>
                </a:solidFill>
              </a:rPr>
              <a:t>User Experience Design in E-commerce refers to the process of creating a website that is user-friendly, intuitive, responsive and enjoyable for online shoppers.</a:t>
            </a:r>
          </a:p>
          <a:p>
            <a:pPr>
              <a:buFont typeface="Wingdings" panose="05000000000000000000" pitchFamily="2" charset="2"/>
              <a:buChar char="ü"/>
            </a:pPr>
            <a:r>
              <a:rPr lang="en-US" b="1" dirty="0">
                <a:solidFill>
                  <a:schemeClr val="tx1"/>
                </a:solidFill>
              </a:rPr>
              <a:t> It aims to enhance the overall user experience, making it easier for visitors to find products, make purchases, and have a positive interaction with the website. </a:t>
            </a:r>
          </a:p>
          <a:p>
            <a:pPr>
              <a:buFont typeface="Wingdings" panose="05000000000000000000" pitchFamily="2" charset="2"/>
              <a:buChar char="ü"/>
            </a:pPr>
            <a:r>
              <a:rPr lang="en-US" b="1" dirty="0">
                <a:solidFill>
                  <a:schemeClr val="tx1"/>
                </a:solidFill>
              </a:rPr>
              <a:t>The ultimate goal is to achieve the customer satisfaction, and enhance the business growth.</a:t>
            </a:r>
          </a:p>
          <a:p>
            <a:pPr>
              <a:buFont typeface="Wingdings" panose="05000000000000000000" pitchFamily="2" charset="2"/>
              <a:buChar char="ü"/>
            </a:pPr>
            <a:endParaRPr lang="en-US" dirty="0"/>
          </a:p>
        </p:txBody>
      </p:sp>
    </p:spTree>
    <p:extLst>
      <p:ext uri="{BB962C8B-B14F-4D97-AF65-F5344CB8AC3E}">
        <p14:creationId xmlns:p14="http://schemas.microsoft.com/office/powerpoint/2010/main" val="387264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circle(in)">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circle(in)">
                                      <p:cBhvr>
                                        <p:cTn id="12" dur="20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circle(in)">
                                      <p:cBhvr>
                                        <p:cTn id="17" dur="20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circle(in)">
                                      <p:cBhvr>
                                        <p:cTn id="22" dur="20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6" presetClass="entr" presetSubtype="16"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circle(in)">
                                      <p:cBhvr>
                                        <p:cTn id="27" dur="20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6" presetClass="entr" presetSubtype="16"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circle(in)">
                                      <p:cBhvr>
                                        <p:cTn id="32" dur="20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6" presetClass="entr" presetSubtype="16"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circle(in)">
                                      <p:cBhvr>
                                        <p:cTn id="37" dur="20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2794000" cy="723900"/>
          </a:xfrm>
        </p:spPr>
        <p:txBody>
          <a:bodyPr>
            <a:normAutofit fontScale="90000"/>
          </a:bodyPr>
          <a:lstStyle/>
          <a:p>
            <a:r>
              <a:rPr lang="en-US" b="1" u="sng" dirty="0">
                <a:solidFill>
                  <a:srgbClr val="FF0000"/>
                </a:solidFill>
              </a:rPr>
              <a:t>Gantt Chart</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 y="571984"/>
            <a:ext cx="12192001" cy="6286016"/>
          </a:xfrm>
        </p:spPr>
      </p:pic>
    </p:spTree>
    <p:extLst>
      <p:ext uri="{BB962C8B-B14F-4D97-AF65-F5344CB8AC3E}">
        <p14:creationId xmlns:p14="http://schemas.microsoft.com/office/powerpoint/2010/main" val="2423801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474200" cy="6502400"/>
          </a:xfrm>
        </p:spPr>
        <p:txBody>
          <a:bodyPr/>
          <a:lstStyle/>
          <a:p>
            <a:pPr marL="0" indent="0">
              <a:buNone/>
            </a:pPr>
            <a:r>
              <a:rPr lang="en-US" sz="2400" b="1" u="sng" dirty="0">
                <a:solidFill>
                  <a:srgbClr val="FF0000"/>
                </a:solidFill>
              </a:rPr>
              <a:t>1.2. Determining project standards and procedures </a:t>
            </a:r>
          </a:p>
          <a:p>
            <a:pPr marL="0" indent="0">
              <a:buNone/>
            </a:pPr>
            <a:r>
              <a:rPr lang="en-US" dirty="0">
                <a:sym typeface="Wingdings" panose="05000000000000000000" pitchFamily="2" charset="2"/>
              </a:rPr>
              <a:t></a:t>
            </a:r>
            <a:r>
              <a:rPr lang="en-US" dirty="0"/>
              <a:t>During this activity, you will identify how various deliverables(output/product) are produced by using best possible SDLC Model and tested by you and your project’s testing and quality assurance team. </a:t>
            </a:r>
          </a:p>
          <a:p>
            <a:pPr marL="0" indent="0">
              <a:buNone/>
            </a:pPr>
            <a:r>
              <a:rPr lang="en-US" dirty="0">
                <a:sym typeface="Wingdings" panose="05000000000000000000" pitchFamily="2" charset="2"/>
              </a:rPr>
              <a:t>T</a:t>
            </a:r>
            <a:r>
              <a:rPr lang="en-US" dirty="0"/>
              <a:t>he team must decide</a:t>
            </a:r>
          </a:p>
          <a:p>
            <a:pPr marL="400050" indent="-400050">
              <a:buAutoNum type="romanLcPeriod"/>
            </a:pPr>
            <a:r>
              <a:rPr lang="en-US" dirty="0"/>
              <a:t>Which tools to use, </a:t>
            </a:r>
          </a:p>
          <a:p>
            <a:pPr marL="400050" indent="-400050">
              <a:buAutoNum type="romanLcPeriod"/>
            </a:pPr>
            <a:r>
              <a:rPr lang="en-US" dirty="0"/>
              <a:t>Which SDLC methods will be used, </a:t>
            </a:r>
          </a:p>
          <a:p>
            <a:pPr marL="400050" indent="-400050">
              <a:buAutoNum type="romanLcPeriod"/>
            </a:pPr>
            <a:r>
              <a:rPr lang="en-US" dirty="0"/>
              <a:t>Documentation styles (e.g., type fonts and margins for user manuals(The User Manual </a:t>
            </a:r>
            <a:r>
              <a:rPr lang="en-US" b="1" dirty="0"/>
              <a:t>contains all essential information for the user to make full use of the information system</a:t>
            </a:r>
            <a:r>
              <a:rPr lang="en-US" dirty="0"/>
              <a:t>)</a:t>
            </a:r>
          </a:p>
          <a:p>
            <a:pPr marL="400050" indent="-400050">
              <a:buAutoNum type="romanLcPeriod"/>
            </a:pPr>
            <a:r>
              <a:rPr lang="en-US" dirty="0"/>
              <a:t>How team members will report the status of their assigned activities, and terminology. </a:t>
            </a:r>
          </a:p>
          <a:p>
            <a:pPr marL="0" indent="0">
              <a:buNone/>
            </a:pPr>
            <a:r>
              <a:rPr lang="en-US" dirty="0">
                <a:sym typeface="Wingdings" panose="05000000000000000000" pitchFamily="2" charset="2"/>
              </a:rPr>
              <a:t></a:t>
            </a:r>
            <a:r>
              <a:rPr lang="en-US" dirty="0"/>
              <a:t>Setting project standards and procedures for work acceptance is a way to ensure the development of a high-quality system. Also, it is much easier to train new team members when clear standards are in place. </a:t>
            </a:r>
          </a:p>
        </p:txBody>
      </p:sp>
    </p:spTree>
    <p:extLst>
      <p:ext uri="{BB962C8B-B14F-4D97-AF65-F5344CB8AC3E}">
        <p14:creationId xmlns:p14="http://schemas.microsoft.com/office/powerpoint/2010/main" val="15708964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fade">
                                      <p:cBhvr>
                                        <p:cTn id="42" dur="1000"/>
                                        <p:tgtEl>
                                          <p:spTgt spid="3">
                                            <p:txEl>
                                              <p:pRg st="5" end="5"/>
                                            </p:txEl>
                                          </p:spTgt>
                                        </p:tgtEl>
                                      </p:cBhvr>
                                    </p:animEffect>
                                    <p:anim calcmode="lin" valueType="num">
                                      <p:cBhvr>
                                        <p:cTn id="4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Effect transition="in" filter="fade">
                                      <p:cBhvr>
                                        <p:cTn id="49" dur="1000"/>
                                        <p:tgtEl>
                                          <p:spTgt spid="3">
                                            <p:txEl>
                                              <p:pRg st="6" end="6"/>
                                            </p:txEl>
                                          </p:spTgt>
                                        </p:tgtEl>
                                      </p:cBhvr>
                                    </p:animEffect>
                                    <p:anim calcmode="lin" valueType="num">
                                      <p:cBhvr>
                                        <p:cTn id="50"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51"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3">
                                            <p:txEl>
                                              <p:pRg st="7" end="7"/>
                                            </p:txEl>
                                          </p:spTgt>
                                        </p:tgtEl>
                                        <p:attrNameLst>
                                          <p:attrName>style.visibility</p:attrName>
                                        </p:attrNameLst>
                                      </p:cBhvr>
                                      <p:to>
                                        <p:strVal val="visible"/>
                                      </p:to>
                                    </p:set>
                                    <p:animEffect transition="in" filter="fade">
                                      <p:cBhvr>
                                        <p:cTn id="56" dur="1000"/>
                                        <p:tgtEl>
                                          <p:spTgt spid="3">
                                            <p:txEl>
                                              <p:pRg st="7" end="7"/>
                                            </p:txEl>
                                          </p:spTgt>
                                        </p:tgtEl>
                                      </p:cBhvr>
                                    </p:animEffect>
                                    <p:anim calcmode="lin" valueType="num">
                                      <p:cBhvr>
                                        <p:cTn id="57"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58"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690100" cy="6857999"/>
          </a:xfrm>
        </p:spPr>
        <p:txBody>
          <a:bodyPr/>
          <a:lstStyle/>
          <a:p>
            <a:pPr marL="0" indent="0" fontAlgn="base">
              <a:buNone/>
            </a:pPr>
            <a:r>
              <a:rPr lang="en-US" sz="2300" b="1" u="sng" dirty="0">
                <a:solidFill>
                  <a:srgbClr val="FF0000"/>
                </a:solidFill>
              </a:rPr>
              <a:t>2. Create and Lead Your Dream Team</a:t>
            </a:r>
          </a:p>
          <a:p>
            <a:pPr fontAlgn="base"/>
            <a:r>
              <a:rPr lang="en-US" dirty="0"/>
              <a:t>Project managers are accountable for every aspect of the project, including leading a team capable of meeting or exceeding client expectations for their vision. Hence creating a capable team is the major concern to achieve the goals.</a:t>
            </a:r>
          </a:p>
          <a:p>
            <a:pPr fontAlgn="base"/>
            <a:r>
              <a:rPr lang="en-US" dirty="0"/>
              <a:t>Successful project managers assemble and manage these individuals to make a fine-tuned project team. </a:t>
            </a:r>
          </a:p>
          <a:p>
            <a:pPr fontAlgn="base"/>
            <a:r>
              <a:rPr lang="en-US" dirty="0"/>
              <a:t>If the team needs guidance, training or coaching, it’s a project manager’s responsibility to set them up for success.</a:t>
            </a:r>
          </a:p>
          <a:p>
            <a:pPr fontAlgn="base"/>
            <a:r>
              <a:rPr lang="en-US" dirty="0"/>
              <a:t>In order to build and maintain a dynamic team mentality, a project manager must be able to keep open and honest communication, form working relationships and motivate anyone who needs it.</a:t>
            </a:r>
          </a:p>
          <a:p>
            <a:pPr marL="0" indent="0">
              <a:buNone/>
            </a:pPr>
            <a:r>
              <a:rPr lang="en-US" i="1" dirty="0">
                <a:solidFill>
                  <a:srgbClr val="00B050"/>
                </a:solidFill>
              </a:rPr>
              <a:t>"There is no other way than leading by example. If you are doing your part correctly, always supporting your team, and having a fair and healthy approach with them, motivation should never be a problem."</a:t>
            </a:r>
          </a:p>
          <a:p>
            <a:r>
              <a:rPr lang="en-US" dirty="0">
                <a:solidFill>
                  <a:srgbClr val="FF0000"/>
                </a:solidFill>
              </a:rPr>
              <a:t>— Dragan </a:t>
            </a:r>
            <a:r>
              <a:rPr lang="en-US" dirty="0" err="1">
                <a:solidFill>
                  <a:srgbClr val="FF0000"/>
                </a:solidFill>
              </a:rPr>
              <a:t>Hrgić</a:t>
            </a:r>
            <a:r>
              <a:rPr lang="en-US" dirty="0">
                <a:solidFill>
                  <a:srgbClr val="FF0000"/>
                </a:solidFill>
              </a:rPr>
              <a:t>, </a:t>
            </a:r>
            <a:r>
              <a:rPr lang="en-US" dirty="0">
                <a:solidFill>
                  <a:srgbClr val="FF0000"/>
                </a:solidFill>
                <a:hlinkClick r:id="rId2"/>
              </a:rPr>
              <a:t>Remade</a:t>
            </a:r>
            <a:endParaRPr lang="en-US" dirty="0">
              <a:solidFill>
                <a:srgbClr val="FF0000"/>
              </a:solidFill>
            </a:endParaRPr>
          </a:p>
          <a:p>
            <a:pPr marL="0" indent="0" fontAlgn="base">
              <a:buNone/>
            </a:pPr>
            <a:endParaRPr lang="en-US" dirty="0"/>
          </a:p>
          <a:p>
            <a:endParaRPr lang="en-US" dirty="0"/>
          </a:p>
        </p:txBody>
      </p:sp>
    </p:spTree>
    <p:extLst>
      <p:ext uri="{BB962C8B-B14F-4D97-AF65-F5344CB8AC3E}">
        <p14:creationId xmlns:p14="http://schemas.microsoft.com/office/powerpoint/2010/main" val="2588537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fade">
                                      <p:cBhvr>
                                        <p:cTn id="42" dur="1000"/>
                                        <p:tgtEl>
                                          <p:spTgt spid="3">
                                            <p:txEl>
                                              <p:pRg st="5" end="5"/>
                                            </p:txEl>
                                          </p:spTgt>
                                        </p:tgtEl>
                                      </p:cBhvr>
                                    </p:animEffect>
                                    <p:anim calcmode="lin" valueType="num">
                                      <p:cBhvr>
                                        <p:cTn id="4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Effect transition="in" filter="fade">
                                      <p:cBhvr>
                                        <p:cTn id="49" dur="1000"/>
                                        <p:tgtEl>
                                          <p:spTgt spid="3">
                                            <p:txEl>
                                              <p:pRg st="6" end="6"/>
                                            </p:txEl>
                                          </p:spTgt>
                                        </p:tgtEl>
                                      </p:cBhvr>
                                    </p:animEffect>
                                    <p:anim calcmode="lin" valueType="num">
                                      <p:cBhvr>
                                        <p:cTn id="50"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51"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08000" y="0"/>
            <a:ext cx="9067800" cy="6857999"/>
          </a:xfrm>
        </p:spPr>
        <p:txBody>
          <a:bodyPr>
            <a:normAutofit fontScale="92500"/>
          </a:bodyPr>
          <a:lstStyle/>
          <a:p>
            <a:pPr marL="0" indent="0" fontAlgn="base">
              <a:buNone/>
            </a:pPr>
            <a:r>
              <a:rPr lang="en-US" sz="2100" b="1" u="sng" dirty="0">
                <a:solidFill>
                  <a:srgbClr val="FF0000"/>
                </a:solidFill>
              </a:rPr>
              <a:t>3. Monitor Project Progress and Set Deadlines</a:t>
            </a:r>
          </a:p>
          <a:p>
            <a:pPr fontAlgn="base"/>
            <a:r>
              <a:rPr lang="en-US" dirty="0"/>
              <a:t>Organization(maintaining the order and structure of the system) and follow-through are a big part of a project manager’s job.</a:t>
            </a:r>
          </a:p>
          <a:p>
            <a:pPr fontAlgn="base"/>
            <a:r>
              <a:rPr lang="en-US" dirty="0"/>
              <a:t> From creating an accurate timeline of project completion to ensuring tasks are finished within the given deadlines of the assignment.</a:t>
            </a:r>
          </a:p>
          <a:p>
            <a:pPr fontAlgn="base"/>
            <a:r>
              <a:rPr lang="en-US" dirty="0"/>
              <a:t>The project manager must remain aware of how the project is progressing.</a:t>
            </a:r>
          </a:p>
          <a:p>
            <a:pPr fontAlgn="base"/>
            <a:r>
              <a:rPr lang="en-US" dirty="0"/>
              <a:t>The project manager also anticipates(predict) delays that may occur on the client side and apprises(inform) the team of any changes in the client’s needs.</a:t>
            </a:r>
          </a:p>
          <a:p>
            <a:pPr marL="0" indent="0" fontAlgn="base">
              <a:buNone/>
            </a:pPr>
            <a:r>
              <a:rPr lang="en-US" sz="2000" b="1" u="sng" dirty="0">
                <a:solidFill>
                  <a:srgbClr val="FF0000"/>
                </a:solidFill>
              </a:rPr>
              <a:t>4. Solve Issues That Arise</a:t>
            </a:r>
          </a:p>
          <a:p>
            <a:pPr fontAlgn="base"/>
            <a:r>
              <a:rPr lang="en-US" dirty="0"/>
              <a:t>During every project, issues arise that need to be solved. </a:t>
            </a:r>
          </a:p>
          <a:p>
            <a:pPr fontAlgn="base"/>
            <a:r>
              <a:rPr lang="en-US" dirty="0"/>
              <a:t>Risks might arise from the use of new technology, prospective users resistance to change/frequent modification, availability of critical resources, team member inexperience with technology or the business idea. </a:t>
            </a:r>
          </a:p>
          <a:p>
            <a:pPr fontAlgn="base"/>
            <a:r>
              <a:rPr lang="en-US" dirty="0"/>
              <a:t>Hence, as a project manager you should continually try to identify and assess project risk. </a:t>
            </a:r>
          </a:p>
          <a:p>
            <a:pPr fontAlgn="base"/>
            <a:r>
              <a:rPr lang="en-US" dirty="0"/>
              <a:t>The project manager is also responsible to anticipate(predict) any potential hiccups(interruptions) before they happen. </a:t>
            </a:r>
          </a:p>
          <a:p>
            <a:pPr fontAlgn="base"/>
            <a:r>
              <a:rPr lang="en-US" dirty="0"/>
              <a:t>Adaptability and problem solving are key to keeping control of a project.</a:t>
            </a:r>
          </a:p>
          <a:p>
            <a:pPr marL="0" indent="0">
              <a:buNone/>
            </a:pPr>
            <a:endParaRPr lang="en-US" dirty="0"/>
          </a:p>
        </p:txBody>
      </p:sp>
    </p:spTree>
    <p:extLst>
      <p:ext uri="{BB962C8B-B14F-4D97-AF65-F5344CB8AC3E}">
        <p14:creationId xmlns:p14="http://schemas.microsoft.com/office/powerpoint/2010/main" val="56118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fade">
                                      <p:cBhvr>
                                        <p:cTn id="42" dur="1000"/>
                                        <p:tgtEl>
                                          <p:spTgt spid="3">
                                            <p:txEl>
                                              <p:pRg st="5" end="5"/>
                                            </p:txEl>
                                          </p:spTgt>
                                        </p:tgtEl>
                                      </p:cBhvr>
                                    </p:animEffect>
                                    <p:anim calcmode="lin" valueType="num">
                                      <p:cBhvr>
                                        <p:cTn id="4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Effect transition="in" filter="fade">
                                      <p:cBhvr>
                                        <p:cTn id="49" dur="1000"/>
                                        <p:tgtEl>
                                          <p:spTgt spid="3">
                                            <p:txEl>
                                              <p:pRg st="6" end="6"/>
                                            </p:txEl>
                                          </p:spTgt>
                                        </p:tgtEl>
                                      </p:cBhvr>
                                    </p:animEffect>
                                    <p:anim calcmode="lin" valueType="num">
                                      <p:cBhvr>
                                        <p:cTn id="50"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51"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3">
                                            <p:txEl>
                                              <p:pRg st="7" end="7"/>
                                            </p:txEl>
                                          </p:spTgt>
                                        </p:tgtEl>
                                        <p:attrNameLst>
                                          <p:attrName>style.visibility</p:attrName>
                                        </p:attrNameLst>
                                      </p:cBhvr>
                                      <p:to>
                                        <p:strVal val="visible"/>
                                      </p:to>
                                    </p:set>
                                    <p:animEffect transition="in" filter="fade">
                                      <p:cBhvr>
                                        <p:cTn id="56" dur="1000"/>
                                        <p:tgtEl>
                                          <p:spTgt spid="3">
                                            <p:txEl>
                                              <p:pRg st="7" end="7"/>
                                            </p:txEl>
                                          </p:spTgt>
                                        </p:tgtEl>
                                      </p:cBhvr>
                                    </p:animEffect>
                                    <p:anim calcmode="lin" valueType="num">
                                      <p:cBhvr>
                                        <p:cTn id="57"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58"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grpId="0" nodeType="clickEffect">
                                  <p:stCondLst>
                                    <p:cond delay="0"/>
                                  </p:stCondLst>
                                  <p:childTnLst>
                                    <p:set>
                                      <p:cBhvr>
                                        <p:cTn id="62" dur="1" fill="hold">
                                          <p:stCondLst>
                                            <p:cond delay="0"/>
                                          </p:stCondLst>
                                        </p:cTn>
                                        <p:tgtEl>
                                          <p:spTgt spid="3">
                                            <p:txEl>
                                              <p:pRg st="8" end="8"/>
                                            </p:txEl>
                                          </p:spTgt>
                                        </p:tgtEl>
                                        <p:attrNameLst>
                                          <p:attrName>style.visibility</p:attrName>
                                        </p:attrNameLst>
                                      </p:cBhvr>
                                      <p:to>
                                        <p:strVal val="visible"/>
                                      </p:to>
                                    </p:set>
                                    <p:animEffect transition="in" filter="fade">
                                      <p:cBhvr>
                                        <p:cTn id="63" dur="1000"/>
                                        <p:tgtEl>
                                          <p:spTgt spid="3">
                                            <p:txEl>
                                              <p:pRg st="8" end="8"/>
                                            </p:txEl>
                                          </p:spTgt>
                                        </p:tgtEl>
                                      </p:cBhvr>
                                    </p:animEffect>
                                    <p:anim calcmode="lin" valueType="num">
                                      <p:cBhvr>
                                        <p:cTn id="64"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65" dur="10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42" presetClass="entr" presetSubtype="0" fill="hold" grpId="0" nodeType="clickEffect">
                                  <p:stCondLst>
                                    <p:cond delay="0"/>
                                  </p:stCondLst>
                                  <p:childTnLst>
                                    <p:set>
                                      <p:cBhvr>
                                        <p:cTn id="69" dur="1" fill="hold">
                                          <p:stCondLst>
                                            <p:cond delay="0"/>
                                          </p:stCondLst>
                                        </p:cTn>
                                        <p:tgtEl>
                                          <p:spTgt spid="3">
                                            <p:txEl>
                                              <p:pRg st="9" end="9"/>
                                            </p:txEl>
                                          </p:spTgt>
                                        </p:tgtEl>
                                        <p:attrNameLst>
                                          <p:attrName>style.visibility</p:attrName>
                                        </p:attrNameLst>
                                      </p:cBhvr>
                                      <p:to>
                                        <p:strVal val="visible"/>
                                      </p:to>
                                    </p:set>
                                    <p:animEffect transition="in" filter="fade">
                                      <p:cBhvr>
                                        <p:cTn id="70" dur="1000"/>
                                        <p:tgtEl>
                                          <p:spTgt spid="3">
                                            <p:txEl>
                                              <p:pRg st="9" end="9"/>
                                            </p:txEl>
                                          </p:spTgt>
                                        </p:tgtEl>
                                      </p:cBhvr>
                                    </p:animEffect>
                                    <p:anim calcmode="lin" valueType="num">
                                      <p:cBhvr>
                                        <p:cTn id="71" dur="1000" fill="hold"/>
                                        <p:tgtEl>
                                          <p:spTgt spid="3">
                                            <p:txEl>
                                              <p:pRg st="9" end="9"/>
                                            </p:txEl>
                                          </p:spTgt>
                                        </p:tgtEl>
                                        <p:attrNameLst>
                                          <p:attrName>ppt_x</p:attrName>
                                        </p:attrNameLst>
                                      </p:cBhvr>
                                      <p:tavLst>
                                        <p:tav tm="0">
                                          <p:val>
                                            <p:strVal val="#ppt_x"/>
                                          </p:val>
                                        </p:tav>
                                        <p:tav tm="100000">
                                          <p:val>
                                            <p:strVal val="#ppt_x"/>
                                          </p:val>
                                        </p:tav>
                                      </p:tavLst>
                                    </p:anim>
                                    <p:anim calcmode="lin" valueType="num">
                                      <p:cBhvr>
                                        <p:cTn id="72" dur="1000" fill="hold"/>
                                        <p:tgtEl>
                                          <p:spTgt spid="3">
                                            <p:txEl>
                                              <p:pRg st="9" end="9"/>
                                            </p:txEl>
                                          </p:spTgt>
                                        </p:tgtEl>
                                        <p:attrNameLst>
                                          <p:attrName>ppt_y</p:attrName>
                                        </p:attrNameLst>
                                      </p:cBhvr>
                                      <p:tavLst>
                                        <p:tav tm="0">
                                          <p:val>
                                            <p:strVal val="#ppt_y+.1"/>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42" presetClass="entr" presetSubtype="0" fill="hold" grpId="0" nodeType="clickEffect">
                                  <p:stCondLst>
                                    <p:cond delay="0"/>
                                  </p:stCondLst>
                                  <p:childTnLst>
                                    <p:set>
                                      <p:cBhvr>
                                        <p:cTn id="76" dur="1" fill="hold">
                                          <p:stCondLst>
                                            <p:cond delay="0"/>
                                          </p:stCondLst>
                                        </p:cTn>
                                        <p:tgtEl>
                                          <p:spTgt spid="3">
                                            <p:txEl>
                                              <p:pRg st="10" end="10"/>
                                            </p:txEl>
                                          </p:spTgt>
                                        </p:tgtEl>
                                        <p:attrNameLst>
                                          <p:attrName>style.visibility</p:attrName>
                                        </p:attrNameLst>
                                      </p:cBhvr>
                                      <p:to>
                                        <p:strVal val="visible"/>
                                      </p:to>
                                    </p:set>
                                    <p:animEffect transition="in" filter="fade">
                                      <p:cBhvr>
                                        <p:cTn id="77" dur="1000"/>
                                        <p:tgtEl>
                                          <p:spTgt spid="3">
                                            <p:txEl>
                                              <p:pRg st="10" end="10"/>
                                            </p:txEl>
                                          </p:spTgt>
                                        </p:tgtEl>
                                      </p:cBhvr>
                                    </p:animEffect>
                                    <p:anim calcmode="lin" valueType="num">
                                      <p:cBhvr>
                                        <p:cTn id="78" dur="1000" fill="hold"/>
                                        <p:tgtEl>
                                          <p:spTgt spid="3">
                                            <p:txEl>
                                              <p:pRg st="10" end="10"/>
                                            </p:txEl>
                                          </p:spTgt>
                                        </p:tgtEl>
                                        <p:attrNameLst>
                                          <p:attrName>ppt_x</p:attrName>
                                        </p:attrNameLst>
                                      </p:cBhvr>
                                      <p:tavLst>
                                        <p:tav tm="0">
                                          <p:val>
                                            <p:strVal val="#ppt_x"/>
                                          </p:val>
                                        </p:tav>
                                        <p:tav tm="100000">
                                          <p:val>
                                            <p:strVal val="#ppt_x"/>
                                          </p:val>
                                        </p:tav>
                                      </p:tavLst>
                                    </p:anim>
                                    <p:anim calcmode="lin" valueType="num">
                                      <p:cBhvr>
                                        <p:cTn id="79" dur="1000" fill="hold"/>
                                        <p:tgtEl>
                                          <p:spTgt spid="3">
                                            <p:txEl>
                                              <p:pRg st="10" end="1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30306" y="403412"/>
            <a:ext cx="11174506" cy="6200588"/>
          </a:xfrm>
        </p:spPr>
        <p:txBody>
          <a:bodyPr>
            <a:normAutofit lnSpcReduction="10000"/>
          </a:bodyPr>
          <a:lstStyle/>
          <a:p>
            <a:pPr marL="0" indent="0">
              <a:buNone/>
            </a:pPr>
            <a:r>
              <a:rPr lang="en-US" dirty="0">
                <a:sym typeface="Wingdings" panose="05000000000000000000" pitchFamily="2" charset="2"/>
              </a:rPr>
              <a:t></a:t>
            </a:r>
            <a:r>
              <a:rPr lang="en-US" dirty="0"/>
              <a:t>Addressing the risks and solving the risks are the major concern of a project manager else it can seriously affect the timeline and budget.</a:t>
            </a:r>
          </a:p>
          <a:p>
            <a:pPr marL="0" indent="0">
              <a:buNone/>
            </a:pPr>
            <a:r>
              <a:rPr lang="en-US" i="1" dirty="0">
                <a:solidFill>
                  <a:srgbClr val="00B050"/>
                </a:solidFill>
              </a:rPr>
              <a:t>"You have to go in expecting that things won't be as you had planned, and things won't be as easy as first expected. Goals, conditions, and circumstances will change."</a:t>
            </a:r>
          </a:p>
          <a:p>
            <a:pPr marL="0" indent="0">
              <a:buNone/>
            </a:pPr>
            <a:r>
              <a:rPr lang="en-US" dirty="0">
                <a:solidFill>
                  <a:srgbClr val="FF0000"/>
                </a:solidFill>
              </a:rPr>
              <a:t>— </a:t>
            </a:r>
            <a:r>
              <a:rPr lang="en-US" dirty="0" err="1">
                <a:solidFill>
                  <a:srgbClr val="FF0000"/>
                </a:solidFill>
              </a:rPr>
              <a:t>Kalila</a:t>
            </a:r>
            <a:r>
              <a:rPr lang="en-US" dirty="0">
                <a:solidFill>
                  <a:srgbClr val="FF0000"/>
                </a:solidFill>
              </a:rPr>
              <a:t> Lang</a:t>
            </a:r>
          </a:p>
          <a:p>
            <a:pPr marL="0" indent="0" fontAlgn="base">
              <a:buNone/>
            </a:pPr>
            <a:r>
              <a:rPr lang="en-US" sz="2800" b="1" u="sng" dirty="0">
                <a:solidFill>
                  <a:srgbClr val="FF0000"/>
                </a:solidFill>
              </a:rPr>
              <a:t>5. Manage the Capital(Money)</a:t>
            </a:r>
          </a:p>
          <a:p>
            <a:pPr fontAlgn="base"/>
            <a:r>
              <a:rPr lang="en-US" dirty="0"/>
              <a:t>Budget management is another primary project manager duty. These professionals make sure that the project gets done without excessive spending. A good project manager has mastered the art of cost efficiency.</a:t>
            </a:r>
          </a:p>
          <a:p>
            <a:pPr fontAlgn="base"/>
            <a:r>
              <a:rPr lang="en-US" dirty="0"/>
              <a:t>Project managers also must be transparent and realistic about the cost so clients are aware from the beginning how much they are likely to spend.</a:t>
            </a:r>
          </a:p>
          <a:p>
            <a:pPr marL="0" indent="0">
              <a:buNone/>
            </a:pPr>
            <a:r>
              <a:rPr lang="en-US" sz="2800" b="1" u="sng" dirty="0">
                <a:solidFill>
                  <a:srgbClr val="FF0000"/>
                </a:solidFill>
              </a:rPr>
              <a:t>6. Ensuring customer satisfaction</a:t>
            </a:r>
          </a:p>
          <a:p>
            <a:r>
              <a:rPr lang="en-US" dirty="0"/>
              <a:t>In the end, a project is only a success if the customer is happy. One of the key responsibilities of every project manager is to minimize uncertainty, avoid any unwanted surprises, and involve their clients in the project as much as is reasonably possible. Good project managers know how to </a:t>
            </a:r>
            <a:r>
              <a:rPr lang="en-US" dirty="0">
                <a:hlinkClick r:id="rId2"/>
              </a:rPr>
              <a:t>maintain effective communication</a:t>
            </a:r>
            <a:r>
              <a:rPr lang="en-US" dirty="0"/>
              <a:t> and keep the company’s clients up-to-date.</a:t>
            </a:r>
          </a:p>
          <a:p>
            <a:pPr marL="0" indent="0">
              <a:buNone/>
            </a:pPr>
            <a:endParaRPr lang="en-US" dirty="0">
              <a:solidFill>
                <a:srgbClr val="FF0000"/>
              </a:solidFill>
            </a:endParaRPr>
          </a:p>
        </p:txBody>
      </p:sp>
    </p:spTree>
    <p:extLst>
      <p:ext uri="{BB962C8B-B14F-4D97-AF65-F5344CB8AC3E}">
        <p14:creationId xmlns:p14="http://schemas.microsoft.com/office/powerpoint/2010/main" val="29578111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fade">
                                      <p:cBhvr>
                                        <p:cTn id="42" dur="1000"/>
                                        <p:tgtEl>
                                          <p:spTgt spid="3">
                                            <p:txEl>
                                              <p:pRg st="5" end="5"/>
                                            </p:txEl>
                                          </p:spTgt>
                                        </p:tgtEl>
                                      </p:cBhvr>
                                    </p:animEffect>
                                    <p:anim calcmode="lin" valueType="num">
                                      <p:cBhvr>
                                        <p:cTn id="4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Effect transition="in" filter="fade">
                                      <p:cBhvr>
                                        <p:cTn id="49" dur="1000"/>
                                        <p:tgtEl>
                                          <p:spTgt spid="3">
                                            <p:txEl>
                                              <p:pRg st="6" end="6"/>
                                            </p:txEl>
                                          </p:spTgt>
                                        </p:tgtEl>
                                      </p:cBhvr>
                                    </p:animEffect>
                                    <p:anim calcmode="lin" valueType="num">
                                      <p:cBhvr>
                                        <p:cTn id="50"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51"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3">
                                            <p:txEl>
                                              <p:pRg st="7" end="7"/>
                                            </p:txEl>
                                          </p:spTgt>
                                        </p:tgtEl>
                                        <p:attrNameLst>
                                          <p:attrName>style.visibility</p:attrName>
                                        </p:attrNameLst>
                                      </p:cBhvr>
                                      <p:to>
                                        <p:strVal val="visible"/>
                                      </p:to>
                                    </p:set>
                                    <p:animEffect transition="in" filter="fade">
                                      <p:cBhvr>
                                        <p:cTn id="56" dur="1000"/>
                                        <p:tgtEl>
                                          <p:spTgt spid="3">
                                            <p:txEl>
                                              <p:pRg st="7" end="7"/>
                                            </p:txEl>
                                          </p:spTgt>
                                        </p:tgtEl>
                                      </p:cBhvr>
                                    </p:animEffect>
                                    <p:anim calcmode="lin" valueType="num">
                                      <p:cBhvr>
                                        <p:cTn id="57"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58"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31800" y="0"/>
            <a:ext cx="9156700" cy="6857999"/>
          </a:xfrm>
        </p:spPr>
        <p:txBody>
          <a:bodyPr>
            <a:normAutofit fontScale="92500" lnSpcReduction="10000"/>
          </a:bodyPr>
          <a:lstStyle/>
          <a:p>
            <a:pPr marL="0" indent="0" fontAlgn="base">
              <a:buNone/>
            </a:pPr>
            <a:r>
              <a:rPr lang="en-US" sz="2400" b="1" u="sng" dirty="0">
                <a:solidFill>
                  <a:srgbClr val="FF0000"/>
                </a:solidFill>
              </a:rPr>
              <a:t>7.Ensuring Client communication and feedback</a:t>
            </a:r>
          </a:p>
          <a:p>
            <a:pPr fontAlgn="base"/>
            <a:r>
              <a:rPr lang="en-US" dirty="0"/>
              <a:t>Project managers have the closest relationship with clients or anyone who works on a project. Because of this, it is important that they keep open lines of communication for updates and feedback. </a:t>
            </a:r>
          </a:p>
          <a:p>
            <a:pPr fontAlgn="base"/>
            <a:r>
              <a:rPr lang="en-US" dirty="0"/>
              <a:t>The periodic updates and the feedback keeps the project on track and If any issues or changes arise in the timeline of a project, the project manager is in charge of keeping the stakeholders up to date.</a:t>
            </a:r>
          </a:p>
          <a:p>
            <a:pPr marL="0" indent="0">
              <a:buNone/>
            </a:pPr>
            <a:r>
              <a:rPr lang="en-US" sz="2600" b="1" u="sng" dirty="0">
                <a:solidFill>
                  <a:srgbClr val="FF0000"/>
                </a:solidFill>
              </a:rPr>
              <a:t>8. Managing reports and necessary documentation</a:t>
            </a:r>
            <a:endParaRPr lang="en-US" sz="2600" u="sng" dirty="0">
              <a:solidFill>
                <a:srgbClr val="FF0000"/>
              </a:solidFill>
            </a:endParaRPr>
          </a:p>
          <a:p>
            <a:r>
              <a:rPr lang="en-US" dirty="0"/>
              <a:t>Finally, experienced project managers know how essential final reports and proper documentation are. Good project managers can present comprehensive reports documenting that all project requirements were fulfilled, as well as the projects’ history, including what was done, who was involved, and what could be done better in the future.</a:t>
            </a:r>
          </a:p>
          <a:p>
            <a:pPr fontAlgn="base"/>
            <a:r>
              <a:rPr lang="en-US" dirty="0"/>
              <a:t>After a project is finished, the project manager is responsible for evaluating its efficiency and effectiveness. </a:t>
            </a:r>
          </a:p>
          <a:p>
            <a:pPr fontAlgn="base"/>
            <a:r>
              <a:rPr lang="en-US" dirty="0"/>
              <a:t>With the data they’ve tracked throughout the process, they can begin to identify shortcomings(issues) and plan for ways to fix similar issues in the future. </a:t>
            </a:r>
          </a:p>
          <a:p>
            <a:pPr fontAlgn="base"/>
            <a:r>
              <a:rPr lang="en-US" dirty="0"/>
              <a:t>This is also an opportunity to highlight what went right, including building camaraderie(togetherness/closeness) and rewarding team members who excelled during the project.</a:t>
            </a:r>
          </a:p>
          <a:p>
            <a:pPr fontAlgn="base"/>
            <a:endParaRPr lang="en-US" dirty="0"/>
          </a:p>
          <a:p>
            <a:endParaRPr lang="en-US" dirty="0"/>
          </a:p>
        </p:txBody>
      </p:sp>
    </p:spTree>
    <p:extLst>
      <p:ext uri="{BB962C8B-B14F-4D97-AF65-F5344CB8AC3E}">
        <p14:creationId xmlns:p14="http://schemas.microsoft.com/office/powerpoint/2010/main" val="3747755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fade">
                                      <p:cBhvr>
                                        <p:cTn id="42" dur="1000"/>
                                        <p:tgtEl>
                                          <p:spTgt spid="3">
                                            <p:txEl>
                                              <p:pRg st="5" end="5"/>
                                            </p:txEl>
                                          </p:spTgt>
                                        </p:tgtEl>
                                      </p:cBhvr>
                                    </p:animEffect>
                                    <p:anim calcmode="lin" valueType="num">
                                      <p:cBhvr>
                                        <p:cTn id="4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Effect transition="in" filter="fade">
                                      <p:cBhvr>
                                        <p:cTn id="49" dur="1000"/>
                                        <p:tgtEl>
                                          <p:spTgt spid="3">
                                            <p:txEl>
                                              <p:pRg st="6" end="6"/>
                                            </p:txEl>
                                          </p:spTgt>
                                        </p:tgtEl>
                                      </p:cBhvr>
                                    </p:animEffect>
                                    <p:anim calcmode="lin" valueType="num">
                                      <p:cBhvr>
                                        <p:cTn id="50"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51"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3">
                                            <p:txEl>
                                              <p:pRg st="7" end="7"/>
                                            </p:txEl>
                                          </p:spTgt>
                                        </p:tgtEl>
                                        <p:attrNameLst>
                                          <p:attrName>style.visibility</p:attrName>
                                        </p:attrNameLst>
                                      </p:cBhvr>
                                      <p:to>
                                        <p:strVal val="visible"/>
                                      </p:to>
                                    </p:set>
                                    <p:animEffect transition="in" filter="fade">
                                      <p:cBhvr>
                                        <p:cTn id="56" dur="1000"/>
                                        <p:tgtEl>
                                          <p:spTgt spid="3">
                                            <p:txEl>
                                              <p:pRg st="7" end="7"/>
                                            </p:txEl>
                                          </p:spTgt>
                                        </p:tgtEl>
                                      </p:cBhvr>
                                    </p:animEffect>
                                    <p:anim calcmode="lin" valueType="num">
                                      <p:cBhvr>
                                        <p:cTn id="57"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58"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185244992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6822" y="286870"/>
            <a:ext cx="10340789" cy="708212"/>
          </a:xfrm>
        </p:spPr>
        <p:txBody>
          <a:bodyPr>
            <a:normAutofit fontScale="90000"/>
          </a:bodyPr>
          <a:lstStyle/>
          <a:p>
            <a:pPr marL="571500" indent="-571500">
              <a:buFont typeface="Wingdings" panose="05000000000000000000" pitchFamily="2" charset="2"/>
              <a:buChar char="q"/>
            </a:pPr>
            <a:r>
              <a:rPr lang="en-US" b="1" u="sng" dirty="0">
                <a:solidFill>
                  <a:srgbClr val="FFC000"/>
                </a:solidFill>
              </a:rPr>
              <a:t>Managing the Information System Project</a:t>
            </a:r>
          </a:p>
        </p:txBody>
      </p:sp>
      <p:sp>
        <p:nvSpPr>
          <p:cNvPr id="3" name="Content Placeholder 2"/>
          <p:cNvSpPr>
            <a:spLocks noGrp="1"/>
          </p:cNvSpPr>
          <p:nvPr>
            <p:ph idx="1"/>
          </p:nvPr>
        </p:nvSpPr>
        <p:spPr>
          <a:xfrm>
            <a:off x="336177" y="995082"/>
            <a:ext cx="11470342" cy="5513294"/>
          </a:xfrm>
        </p:spPr>
        <p:txBody>
          <a:bodyPr/>
          <a:lstStyle/>
          <a:p>
            <a:r>
              <a:rPr lang="en-US" dirty="0">
                <a:solidFill>
                  <a:schemeClr val="tx1">
                    <a:lumMod val="85000"/>
                    <a:lumOff val="15000"/>
                  </a:schemeClr>
                </a:solidFill>
              </a:rPr>
              <a:t>Managing an information system project involves a series of steps and best practices to ensure that the project is completed successfully. Here is a general overview of how to manage an information system project:</a:t>
            </a:r>
          </a:p>
          <a:p>
            <a:pPr marL="45720" indent="0">
              <a:buNone/>
            </a:pPr>
            <a:r>
              <a:rPr lang="en-US" sz="3600" b="1" i="1" u="sng" dirty="0">
                <a:solidFill>
                  <a:srgbClr val="00B0F0"/>
                </a:solidFill>
              </a:rPr>
              <a:t>1. Project Initiation:</a:t>
            </a:r>
          </a:p>
          <a:p>
            <a:pPr marL="45720" indent="0">
              <a:buNone/>
            </a:pPr>
            <a:r>
              <a:rPr lang="en-US" i="1" dirty="0">
                <a:solidFill>
                  <a:schemeClr val="accent3"/>
                </a:solidFill>
              </a:rPr>
              <a:t>a. Define the project's objectives and scope.</a:t>
            </a:r>
          </a:p>
          <a:p>
            <a:pPr>
              <a:buFont typeface="Wingdings" panose="05000000000000000000" pitchFamily="2" charset="2"/>
              <a:buChar char="v"/>
            </a:pPr>
            <a:r>
              <a:rPr lang="en-US" dirty="0">
                <a:solidFill>
                  <a:schemeClr val="tx1">
                    <a:lumMod val="85000"/>
                    <a:lumOff val="15000"/>
                  </a:schemeClr>
                </a:solidFill>
              </a:rPr>
              <a:t>Clearly state the specific goals, outcomes, or results that the project is intended to produce. These objectives should be </a:t>
            </a:r>
            <a:r>
              <a:rPr lang="en-US" b="1" i="1" dirty="0">
                <a:solidFill>
                  <a:srgbClr val="00B0F0"/>
                </a:solidFill>
              </a:rPr>
              <a:t>(SMART) </a:t>
            </a:r>
            <a:r>
              <a:rPr lang="en-US" dirty="0">
                <a:solidFill>
                  <a:schemeClr val="tx1">
                    <a:lumMod val="85000"/>
                    <a:lumOff val="15000"/>
                  </a:schemeClr>
                </a:solidFill>
              </a:rPr>
              <a:t>:specific, measurable, achievable, relevant, and time-bound.</a:t>
            </a:r>
          </a:p>
          <a:p>
            <a:r>
              <a:rPr lang="en-US" dirty="0">
                <a:solidFill>
                  <a:schemeClr val="tx1">
                    <a:lumMod val="85000"/>
                    <a:lumOff val="15000"/>
                  </a:schemeClr>
                </a:solidFill>
              </a:rPr>
              <a:t>By defining the project's objectives and scope clearly and comprehensively, you create a roadmap for the project team to follow. This helps prevent misunderstandings, manage expectations, and ensure that the project stays on track to achieve its intended outcomes.</a:t>
            </a:r>
            <a:br>
              <a:rPr lang="en-US" dirty="0">
                <a:solidFill>
                  <a:schemeClr val="tx1">
                    <a:lumMod val="85000"/>
                    <a:lumOff val="15000"/>
                  </a:schemeClr>
                </a:solidFill>
              </a:rPr>
            </a:br>
            <a:br>
              <a:rPr lang="en-US" dirty="0">
                <a:solidFill>
                  <a:schemeClr val="tx1">
                    <a:lumMod val="85000"/>
                    <a:lumOff val="15000"/>
                  </a:schemeClr>
                </a:solidFill>
              </a:rPr>
            </a:br>
            <a:endParaRPr lang="en-US" dirty="0">
              <a:solidFill>
                <a:schemeClr val="tx1">
                  <a:lumMod val="85000"/>
                  <a:lumOff val="15000"/>
                </a:schemeClr>
              </a:solidFill>
            </a:endParaRPr>
          </a:p>
        </p:txBody>
      </p:sp>
    </p:spTree>
    <p:extLst>
      <p:ext uri="{BB962C8B-B14F-4D97-AF65-F5344CB8AC3E}">
        <p14:creationId xmlns:p14="http://schemas.microsoft.com/office/powerpoint/2010/main" val="2248456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63072" y="416859"/>
            <a:ext cx="11349316" cy="6185647"/>
          </a:xfrm>
        </p:spPr>
        <p:txBody>
          <a:bodyPr>
            <a:normAutofit fontScale="85000" lnSpcReduction="20000"/>
          </a:bodyPr>
          <a:lstStyle/>
          <a:p>
            <a:pPr marL="45720" indent="0">
              <a:buNone/>
            </a:pPr>
            <a:r>
              <a:rPr lang="en-US" sz="3000" b="1" i="1" dirty="0">
                <a:solidFill>
                  <a:schemeClr val="accent3"/>
                </a:solidFill>
              </a:rPr>
              <a:t>b. Identify key stakeholders and their roles.</a:t>
            </a:r>
          </a:p>
          <a:p>
            <a:pPr>
              <a:buFont typeface="Wingdings" panose="05000000000000000000" pitchFamily="2" charset="2"/>
              <a:buChar char="Ø"/>
            </a:pPr>
            <a:r>
              <a:rPr lang="en-US" b="1" dirty="0">
                <a:solidFill>
                  <a:schemeClr val="tx1">
                    <a:lumMod val="95000"/>
                    <a:lumOff val="5000"/>
                  </a:schemeClr>
                </a:solidFill>
              </a:rPr>
              <a:t>Stakeholders are individuals, groups, or entities that have an interest, influence, or investment in a project, organization, or system. </a:t>
            </a:r>
          </a:p>
          <a:p>
            <a:pPr>
              <a:buFont typeface="Wingdings" panose="05000000000000000000" pitchFamily="2" charset="2"/>
              <a:buChar char="Ø"/>
            </a:pPr>
            <a:r>
              <a:rPr lang="en-US" b="1" dirty="0">
                <a:solidFill>
                  <a:schemeClr val="tx1">
                    <a:lumMod val="95000"/>
                    <a:lumOff val="5000"/>
                  </a:schemeClr>
                </a:solidFill>
              </a:rPr>
              <a:t>There are two categories of stakeholder's. </a:t>
            </a:r>
            <a:r>
              <a:rPr lang="en-US" b="1" dirty="0" err="1">
                <a:solidFill>
                  <a:schemeClr val="tx1">
                    <a:lumMod val="95000"/>
                    <a:lumOff val="5000"/>
                  </a:schemeClr>
                </a:solidFill>
              </a:rPr>
              <a:t>i</a:t>
            </a:r>
            <a:r>
              <a:rPr lang="en-US" b="1" dirty="0">
                <a:solidFill>
                  <a:schemeClr val="tx1">
                    <a:lumMod val="95000"/>
                    <a:lumOff val="5000"/>
                  </a:schemeClr>
                </a:solidFill>
              </a:rPr>
              <a:t>. Internal and External.</a:t>
            </a:r>
          </a:p>
          <a:p>
            <a:pPr>
              <a:buFont typeface="Wingdings" panose="05000000000000000000" pitchFamily="2" charset="2"/>
              <a:buChar char="Ø"/>
            </a:pPr>
            <a:r>
              <a:rPr lang="en-US" b="1" dirty="0">
                <a:solidFill>
                  <a:schemeClr val="tx1">
                    <a:lumMod val="85000"/>
                    <a:lumOff val="15000"/>
                  </a:schemeClr>
                </a:solidFill>
              </a:rPr>
              <a:t>The actions and perspective of stakeholders influence the operations and decision making of an organizations.</a:t>
            </a:r>
          </a:p>
          <a:p>
            <a:pPr marL="45720" indent="0">
              <a:buNone/>
            </a:pPr>
            <a:r>
              <a:rPr lang="en-US" sz="3300" b="1" u="sng" dirty="0">
                <a:solidFill>
                  <a:schemeClr val="accent3"/>
                </a:solidFill>
              </a:rPr>
              <a:t>1. Internal Stakeholders:</a:t>
            </a:r>
          </a:p>
          <a:p>
            <a:pPr>
              <a:buFont typeface="Wingdings" panose="05000000000000000000" pitchFamily="2" charset="2"/>
              <a:buChar char="Ø"/>
            </a:pPr>
            <a:r>
              <a:rPr lang="en-US" b="1" dirty="0">
                <a:solidFill>
                  <a:schemeClr val="tx1">
                    <a:lumMod val="95000"/>
                    <a:lumOff val="5000"/>
                  </a:schemeClr>
                </a:solidFill>
              </a:rPr>
              <a:t>Employees at various levels </a:t>
            </a:r>
            <a:r>
              <a:rPr lang="en-US" b="1" i="1" dirty="0">
                <a:solidFill>
                  <a:srgbClr val="FF0000"/>
                </a:solidFill>
              </a:rPr>
              <a:t>within an organization</a:t>
            </a:r>
            <a:r>
              <a:rPr lang="en-US" b="1" i="1" dirty="0">
                <a:solidFill>
                  <a:schemeClr val="tx1">
                    <a:lumMod val="95000"/>
                    <a:lumOff val="5000"/>
                  </a:schemeClr>
                </a:solidFill>
              </a:rPr>
              <a:t>, </a:t>
            </a:r>
            <a:r>
              <a:rPr lang="en-US" b="1" dirty="0">
                <a:solidFill>
                  <a:schemeClr val="tx1">
                    <a:lumMod val="95000"/>
                    <a:lumOff val="5000"/>
                  </a:schemeClr>
                </a:solidFill>
              </a:rPr>
              <a:t>including:</a:t>
            </a:r>
          </a:p>
          <a:p>
            <a:pPr>
              <a:buFont typeface="Wingdings" panose="05000000000000000000" pitchFamily="2" charset="2"/>
              <a:buChar char="v"/>
            </a:pPr>
            <a:r>
              <a:rPr lang="en-US" sz="2300" b="1" u="sng" dirty="0">
                <a:solidFill>
                  <a:srgbClr val="FF0000"/>
                </a:solidFill>
              </a:rPr>
              <a:t>System Analysts: </a:t>
            </a:r>
            <a:r>
              <a:rPr lang="en-US" b="1" dirty="0">
                <a:solidFill>
                  <a:schemeClr val="tx1"/>
                </a:solidFill>
              </a:rPr>
              <a:t>A systems analyst is a employee who analyzes, maintains, improves and designs systems for an organization  to solve business problems.</a:t>
            </a:r>
          </a:p>
          <a:p>
            <a:pPr>
              <a:buFont typeface="Wingdings" panose="05000000000000000000" pitchFamily="2" charset="2"/>
              <a:buChar char="v"/>
            </a:pPr>
            <a:r>
              <a:rPr lang="en-US" b="1" u="sng" dirty="0">
                <a:solidFill>
                  <a:srgbClr val="FF0000"/>
                </a:solidFill>
              </a:rPr>
              <a:t>Business Managers:</a:t>
            </a:r>
            <a:r>
              <a:rPr lang="en-US" u="sng" dirty="0">
                <a:solidFill>
                  <a:srgbClr val="FF0000"/>
                </a:solidFill>
              </a:rPr>
              <a:t> </a:t>
            </a:r>
            <a:r>
              <a:rPr lang="en-US" b="1" dirty="0">
                <a:solidFill>
                  <a:schemeClr val="tx1"/>
                </a:solidFill>
              </a:rPr>
              <a:t>Individuals responsible for the overall business strategy, decision-making, </a:t>
            </a:r>
            <a:r>
              <a:rPr lang="en-US" b="1" dirty="0" err="1">
                <a:solidFill>
                  <a:schemeClr val="tx1"/>
                </a:solidFill>
              </a:rPr>
              <a:t>maket</a:t>
            </a:r>
            <a:r>
              <a:rPr lang="en-US" b="1" dirty="0">
                <a:solidFill>
                  <a:schemeClr val="tx1"/>
                </a:solidFill>
              </a:rPr>
              <a:t> trends and </a:t>
            </a:r>
            <a:r>
              <a:rPr lang="en-US" b="1" dirty="0" err="1">
                <a:solidFill>
                  <a:schemeClr val="tx1"/>
                </a:solidFill>
              </a:rPr>
              <a:t>behavoius</a:t>
            </a:r>
            <a:r>
              <a:rPr lang="en-US" b="1" dirty="0">
                <a:solidFill>
                  <a:schemeClr val="tx1"/>
                </a:solidFill>
              </a:rPr>
              <a:t> , customers expectation and satisfaction etc.</a:t>
            </a:r>
          </a:p>
          <a:p>
            <a:pPr>
              <a:buFont typeface="Wingdings" panose="05000000000000000000" pitchFamily="2" charset="2"/>
              <a:buChar char="v"/>
            </a:pPr>
            <a:r>
              <a:rPr lang="en-US" b="1" u="sng" dirty="0">
                <a:solidFill>
                  <a:srgbClr val="FF0000"/>
                </a:solidFill>
              </a:rPr>
              <a:t>Project Managers: </a:t>
            </a:r>
            <a:r>
              <a:rPr lang="en-US" b="1" dirty="0">
                <a:solidFill>
                  <a:schemeClr val="tx1"/>
                </a:solidFill>
              </a:rPr>
              <a:t>Individuals responsible for everything required from beginning to completion of project </a:t>
            </a:r>
            <a:r>
              <a:rPr lang="en-US" b="1" dirty="0" err="1">
                <a:solidFill>
                  <a:schemeClr val="tx1"/>
                </a:solidFill>
              </a:rPr>
              <a:t>i.e</a:t>
            </a:r>
            <a:r>
              <a:rPr lang="en-US" b="1" dirty="0">
                <a:solidFill>
                  <a:schemeClr val="tx1"/>
                </a:solidFill>
              </a:rPr>
              <a:t>  planning, organizing, and managing the project’s timelines, budgets,  resources requirement(including human resource, raw materials </a:t>
            </a:r>
            <a:r>
              <a:rPr lang="en-US" b="1" dirty="0" err="1">
                <a:solidFill>
                  <a:schemeClr val="tx1"/>
                </a:solidFill>
              </a:rPr>
              <a:t>etc</a:t>
            </a:r>
            <a:r>
              <a:rPr lang="en-US" b="1" dirty="0">
                <a:solidFill>
                  <a:schemeClr val="tx1"/>
                </a:solidFill>
              </a:rPr>
              <a:t>). Everything to complete the project.</a:t>
            </a:r>
            <a:br>
              <a:rPr lang="en-US" b="1" dirty="0">
                <a:solidFill>
                  <a:schemeClr val="tx1"/>
                </a:solidFill>
              </a:rPr>
            </a:br>
            <a:endParaRPr lang="en-US" b="1" dirty="0">
              <a:solidFill>
                <a:schemeClr val="tx1"/>
              </a:solidFill>
            </a:endParaRPr>
          </a:p>
          <a:p>
            <a:pPr marL="45720" indent="0">
              <a:buNone/>
            </a:pPr>
            <a:endParaRPr lang="en-US" dirty="0">
              <a:solidFill>
                <a:schemeClr val="tx1">
                  <a:lumMod val="85000"/>
                  <a:lumOff val="15000"/>
                </a:schemeClr>
              </a:solidFill>
            </a:endParaRPr>
          </a:p>
          <a:p>
            <a:pPr marL="45720" indent="0">
              <a:buNone/>
            </a:pPr>
            <a:br>
              <a:rPr lang="en-US" dirty="0"/>
            </a:br>
            <a:endParaRPr lang="en-US" dirty="0"/>
          </a:p>
        </p:txBody>
      </p:sp>
    </p:spTree>
    <p:extLst>
      <p:ext uri="{BB962C8B-B14F-4D97-AF65-F5344CB8AC3E}">
        <p14:creationId xmlns:p14="http://schemas.microsoft.com/office/powerpoint/2010/main" val="2250612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fade">
                                      <p:cBhvr>
                                        <p:cTn id="42" dur="1000"/>
                                        <p:tgtEl>
                                          <p:spTgt spid="3">
                                            <p:txEl>
                                              <p:pRg st="5" end="5"/>
                                            </p:txEl>
                                          </p:spTgt>
                                        </p:tgtEl>
                                      </p:cBhvr>
                                    </p:animEffect>
                                    <p:anim calcmode="lin" valueType="num">
                                      <p:cBhvr>
                                        <p:cTn id="4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Effect transition="in" filter="fade">
                                      <p:cBhvr>
                                        <p:cTn id="49" dur="1000"/>
                                        <p:tgtEl>
                                          <p:spTgt spid="3">
                                            <p:txEl>
                                              <p:pRg st="6" end="6"/>
                                            </p:txEl>
                                          </p:spTgt>
                                        </p:tgtEl>
                                      </p:cBhvr>
                                    </p:animEffect>
                                    <p:anim calcmode="lin" valueType="num">
                                      <p:cBhvr>
                                        <p:cTn id="50"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51"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3">
                                            <p:txEl>
                                              <p:pRg st="7" end="7"/>
                                            </p:txEl>
                                          </p:spTgt>
                                        </p:tgtEl>
                                        <p:attrNameLst>
                                          <p:attrName>style.visibility</p:attrName>
                                        </p:attrNameLst>
                                      </p:cBhvr>
                                      <p:to>
                                        <p:strVal val="visible"/>
                                      </p:to>
                                    </p:set>
                                    <p:animEffect transition="in" filter="fade">
                                      <p:cBhvr>
                                        <p:cTn id="56" dur="1000"/>
                                        <p:tgtEl>
                                          <p:spTgt spid="3">
                                            <p:txEl>
                                              <p:pRg st="7" end="7"/>
                                            </p:txEl>
                                          </p:spTgt>
                                        </p:tgtEl>
                                      </p:cBhvr>
                                    </p:animEffect>
                                    <p:anim calcmode="lin" valueType="num">
                                      <p:cBhvr>
                                        <p:cTn id="57"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58"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grpId="0" nodeType="clickEffect">
                                  <p:stCondLst>
                                    <p:cond delay="0"/>
                                  </p:stCondLst>
                                  <p:childTnLst>
                                    <p:set>
                                      <p:cBhvr>
                                        <p:cTn id="62" dur="1" fill="hold">
                                          <p:stCondLst>
                                            <p:cond delay="0"/>
                                          </p:stCondLst>
                                        </p:cTn>
                                        <p:tgtEl>
                                          <p:spTgt spid="3">
                                            <p:txEl>
                                              <p:pRg st="8" end="8"/>
                                            </p:txEl>
                                          </p:spTgt>
                                        </p:tgtEl>
                                        <p:attrNameLst>
                                          <p:attrName>style.visibility</p:attrName>
                                        </p:attrNameLst>
                                      </p:cBhvr>
                                      <p:to>
                                        <p:strVal val="visible"/>
                                      </p:to>
                                    </p:set>
                                    <p:animEffect transition="in" filter="fade">
                                      <p:cBhvr>
                                        <p:cTn id="63" dur="1000"/>
                                        <p:tgtEl>
                                          <p:spTgt spid="3">
                                            <p:txEl>
                                              <p:pRg st="8" end="8"/>
                                            </p:txEl>
                                          </p:spTgt>
                                        </p:tgtEl>
                                      </p:cBhvr>
                                    </p:animEffect>
                                    <p:anim calcmode="lin" valueType="num">
                                      <p:cBhvr>
                                        <p:cTn id="64"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65" dur="10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42" presetClass="entr" presetSubtype="0" fill="hold" grpId="0" nodeType="clickEffect">
                                  <p:stCondLst>
                                    <p:cond delay="0"/>
                                  </p:stCondLst>
                                  <p:childTnLst>
                                    <p:set>
                                      <p:cBhvr>
                                        <p:cTn id="69" dur="1" fill="hold">
                                          <p:stCondLst>
                                            <p:cond delay="0"/>
                                          </p:stCondLst>
                                        </p:cTn>
                                        <p:tgtEl>
                                          <p:spTgt spid="3">
                                            <p:txEl>
                                              <p:pRg st="10" end="10"/>
                                            </p:txEl>
                                          </p:spTgt>
                                        </p:tgtEl>
                                        <p:attrNameLst>
                                          <p:attrName>style.visibility</p:attrName>
                                        </p:attrNameLst>
                                      </p:cBhvr>
                                      <p:to>
                                        <p:strVal val="visible"/>
                                      </p:to>
                                    </p:set>
                                    <p:animEffect transition="in" filter="fade">
                                      <p:cBhvr>
                                        <p:cTn id="70" dur="1000"/>
                                        <p:tgtEl>
                                          <p:spTgt spid="3">
                                            <p:txEl>
                                              <p:pRg st="10" end="10"/>
                                            </p:txEl>
                                          </p:spTgt>
                                        </p:tgtEl>
                                      </p:cBhvr>
                                    </p:animEffect>
                                    <p:anim calcmode="lin" valueType="num">
                                      <p:cBhvr>
                                        <p:cTn id="71" dur="1000" fill="hold"/>
                                        <p:tgtEl>
                                          <p:spTgt spid="3">
                                            <p:txEl>
                                              <p:pRg st="10" end="10"/>
                                            </p:txEl>
                                          </p:spTgt>
                                        </p:tgtEl>
                                        <p:attrNameLst>
                                          <p:attrName>ppt_x</p:attrName>
                                        </p:attrNameLst>
                                      </p:cBhvr>
                                      <p:tavLst>
                                        <p:tav tm="0">
                                          <p:val>
                                            <p:strVal val="#ppt_x"/>
                                          </p:val>
                                        </p:tav>
                                        <p:tav tm="100000">
                                          <p:val>
                                            <p:strVal val="#ppt_x"/>
                                          </p:val>
                                        </p:tav>
                                      </p:tavLst>
                                    </p:anim>
                                    <p:anim calcmode="lin" valueType="num">
                                      <p:cBhvr>
                                        <p:cTn id="72" dur="1000" fill="hold"/>
                                        <p:tgtEl>
                                          <p:spTgt spid="3">
                                            <p:txEl>
                                              <p:pRg st="10" end="1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44500" y="406400"/>
            <a:ext cx="11404600" cy="6070600"/>
          </a:xfrm>
        </p:spPr>
        <p:txBody>
          <a:bodyPr>
            <a:normAutofit/>
          </a:bodyPr>
          <a:lstStyle/>
          <a:p>
            <a:pPr>
              <a:buFont typeface="Wingdings" panose="05000000000000000000" pitchFamily="2" charset="2"/>
              <a:buChar char="v"/>
            </a:pPr>
            <a:r>
              <a:rPr lang="en-US" b="1" dirty="0">
                <a:solidFill>
                  <a:srgbClr val="0070C0"/>
                </a:solidFill>
                <a:latin typeface="Söhne"/>
              </a:rPr>
              <a:t>Developers/Programmers: </a:t>
            </a:r>
            <a:r>
              <a:rPr lang="en-US" dirty="0">
                <a:solidFill>
                  <a:srgbClr val="374151"/>
                </a:solidFill>
                <a:latin typeface="Söhne"/>
              </a:rPr>
              <a:t>Individuals responsible for writing code and implementing the system according to the </a:t>
            </a:r>
            <a:r>
              <a:rPr lang="en-US" i="1" dirty="0">
                <a:solidFill>
                  <a:srgbClr val="00B0F0"/>
                </a:solidFill>
                <a:latin typeface="Söhne"/>
              </a:rPr>
              <a:t>specifications provided</a:t>
            </a:r>
            <a:r>
              <a:rPr lang="en-US" dirty="0">
                <a:solidFill>
                  <a:srgbClr val="374151"/>
                </a:solidFill>
                <a:latin typeface="Söhne"/>
              </a:rPr>
              <a:t>.</a:t>
            </a:r>
          </a:p>
          <a:p>
            <a:pPr>
              <a:buFont typeface="Wingdings" panose="05000000000000000000" pitchFamily="2" charset="2"/>
              <a:buChar char="v"/>
            </a:pPr>
            <a:r>
              <a:rPr lang="en-US" b="1" dirty="0">
                <a:solidFill>
                  <a:srgbClr val="0070C0"/>
                </a:solidFill>
                <a:latin typeface="Söhne"/>
              </a:rPr>
              <a:t>Designers: </a:t>
            </a:r>
            <a:r>
              <a:rPr lang="en-US" dirty="0">
                <a:solidFill>
                  <a:srgbClr val="374151"/>
                </a:solidFill>
                <a:latin typeface="Söhne"/>
              </a:rPr>
              <a:t>Individuals who create the user interface (UI) and user experience (UX) design of the system, ensuring it is user-friendly and visually appealing.</a:t>
            </a:r>
          </a:p>
          <a:p>
            <a:pPr>
              <a:buFont typeface="Wingdings" panose="05000000000000000000" pitchFamily="2" charset="2"/>
              <a:buChar char="v"/>
            </a:pPr>
            <a:r>
              <a:rPr lang="en-US" b="1" dirty="0">
                <a:solidFill>
                  <a:srgbClr val="0070C0"/>
                </a:solidFill>
                <a:latin typeface="Söhne"/>
              </a:rPr>
              <a:t>Quality Assurance/Testers: </a:t>
            </a:r>
            <a:r>
              <a:rPr lang="en-US" dirty="0">
                <a:solidFill>
                  <a:srgbClr val="374151"/>
                </a:solidFill>
                <a:latin typeface="Söhne"/>
              </a:rPr>
              <a:t>Individuals who test the system to identify and report any defects, ensuring that it functions correctly and meets the specified requirements.</a:t>
            </a:r>
          </a:p>
          <a:p>
            <a:pPr>
              <a:buFont typeface="Wingdings" panose="05000000000000000000" pitchFamily="2" charset="2"/>
              <a:buChar char="v"/>
            </a:pPr>
            <a:r>
              <a:rPr lang="en-US" sz="2400" b="1" dirty="0">
                <a:solidFill>
                  <a:srgbClr val="0070C0"/>
                </a:solidFill>
              </a:rPr>
              <a:t>Database Administrators (DBAs</a:t>
            </a:r>
            <a:r>
              <a:rPr lang="en-US" sz="2400" b="1" dirty="0">
                <a:solidFill>
                  <a:schemeClr val="tx1">
                    <a:lumMod val="95000"/>
                    <a:lumOff val="5000"/>
                  </a:schemeClr>
                </a:solidFill>
              </a:rPr>
              <a:t>):</a:t>
            </a:r>
            <a:r>
              <a:rPr lang="en-US" sz="2400" dirty="0">
                <a:solidFill>
                  <a:schemeClr val="tx1">
                    <a:lumMod val="95000"/>
                    <a:lumOff val="5000"/>
                  </a:schemeClr>
                </a:solidFill>
              </a:rPr>
              <a:t> Professionals responsible for designing, maintaining, and securing the system's database infrastructure.</a:t>
            </a:r>
          </a:p>
          <a:p>
            <a:pPr>
              <a:buFont typeface="Wingdings" panose="05000000000000000000" pitchFamily="2" charset="2"/>
              <a:buChar char="v"/>
            </a:pPr>
            <a:r>
              <a:rPr lang="en-US" sz="2400" b="1" dirty="0">
                <a:solidFill>
                  <a:srgbClr val="0070C0"/>
                </a:solidFill>
              </a:rPr>
              <a:t>Network Administrators: </a:t>
            </a:r>
            <a:r>
              <a:rPr lang="en-US" sz="2400" dirty="0">
                <a:solidFill>
                  <a:schemeClr val="tx1">
                    <a:lumMod val="95000"/>
                    <a:lumOff val="5000"/>
                  </a:schemeClr>
                </a:solidFill>
              </a:rPr>
              <a:t>Individuals responsible </a:t>
            </a:r>
            <a:r>
              <a:rPr lang="en-US" sz="2400" i="1" dirty="0">
                <a:solidFill>
                  <a:schemeClr val="tx1">
                    <a:lumMod val="95000"/>
                    <a:lumOff val="5000"/>
                  </a:schemeClr>
                </a:solidFill>
              </a:rPr>
              <a:t>for managing the network infrastructure</a:t>
            </a:r>
            <a:r>
              <a:rPr lang="en-US" sz="2400" dirty="0">
                <a:solidFill>
                  <a:schemeClr val="tx1">
                    <a:lumMod val="95000"/>
                    <a:lumOff val="5000"/>
                  </a:schemeClr>
                </a:solidFill>
              </a:rPr>
              <a:t> that supports the system's communication and connectivity.</a:t>
            </a:r>
          </a:p>
          <a:p>
            <a:pPr>
              <a:buFont typeface="Wingdings" panose="05000000000000000000" pitchFamily="2" charset="2"/>
              <a:buChar char="v"/>
            </a:pPr>
            <a:r>
              <a:rPr lang="en-US" sz="2400" b="1" dirty="0">
                <a:solidFill>
                  <a:srgbClr val="0070C0"/>
                </a:solidFill>
              </a:rPr>
              <a:t>Security Specialists:</a:t>
            </a:r>
            <a:r>
              <a:rPr lang="en-US" sz="2400" dirty="0">
                <a:solidFill>
                  <a:srgbClr val="0070C0"/>
                </a:solidFill>
              </a:rPr>
              <a:t> </a:t>
            </a:r>
            <a:r>
              <a:rPr lang="en-US" sz="2400" dirty="0">
                <a:solidFill>
                  <a:schemeClr val="tx1">
                    <a:lumMod val="95000"/>
                    <a:lumOff val="5000"/>
                  </a:schemeClr>
                </a:solidFill>
              </a:rPr>
              <a:t>Individuals who ensure the system's security by identifying vulnerabilities and implementing measures to protect against data breaches and cyberattacks.</a:t>
            </a:r>
            <a:br>
              <a:rPr lang="en-US" dirty="0">
                <a:solidFill>
                  <a:schemeClr val="tx1">
                    <a:lumMod val="95000"/>
                    <a:lumOff val="5000"/>
                  </a:schemeClr>
                </a:solidFill>
              </a:rPr>
            </a:br>
            <a:endParaRPr lang="en-US" dirty="0">
              <a:solidFill>
                <a:schemeClr val="tx1">
                  <a:lumMod val="95000"/>
                  <a:lumOff val="5000"/>
                </a:schemeClr>
              </a:solidFill>
              <a:latin typeface="Söhne"/>
            </a:endParaRPr>
          </a:p>
          <a:p>
            <a:endParaRPr lang="en-US" dirty="0"/>
          </a:p>
        </p:txBody>
      </p:sp>
    </p:spTree>
    <p:extLst>
      <p:ext uri="{BB962C8B-B14F-4D97-AF65-F5344CB8AC3E}">
        <p14:creationId xmlns:p14="http://schemas.microsoft.com/office/powerpoint/2010/main" val="2423505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fade">
                                      <p:cBhvr>
                                        <p:cTn id="42" dur="1000"/>
                                        <p:tgtEl>
                                          <p:spTgt spid="3">
                                            <p:txEl>
                                              <p:pRg st="5" end="5"/>
                                            </p:txEl>
                                          </p:spTgt>
                                        </p:tgtEl>
                                      </p:cBhvr>
                                    </p:animEffect>
                                    <p:anim calcmode="lin" valueType="num">
                                      <p:cBhvr>
                                        <p:cTn id="4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theme1.xml><?xml version="1.0" encoding="utf-8"?>
<a:theme xmlns:a="http://schemas.openxmlformats.org/drawingml/2006/main" name="Basis">
  <a:themeElements>
    <a:clrScheme name="Basis">
      <a:dk1>
        <a:srgbClr val="000000"/>
      </a:dk1>
      <a:lt1>
        <a:srgbClr val="FFFFFF"/>
      </a:lt1>
      <a:dk2>
        <a:srgbClr val="565349"/>
      </a:dk2>
      <a:lt2>
        <a:srgbClr val="DDDDDD"/>
      </a:lt2>
      <a:accent1>
        <a:srgbClr val="A6B727"/>
      </a:accent1>
      <a:accent2>
        <a:srgbClr val="DF5327"/>
      </a:accent2>
      <a:accent3>
        <a:srgbClr val="FE9E00"/>
      </a:accent3>
      <a:accent4>
        <a:srgbClr val="418AB3"/>
      </a:accent4>
      <a:accent5>
        <a:srgbClr val="D7D447"/>
      </a:accent5>
      <a:accent6>
        <a:srgbClr val="818183"/>
      </a:accent6>
      <a:hlink>
        <a:srgbClr val="F59E00"/>
      </a:hlink>
      <a:folHlink>
        <a:srgbClr val="B2B2B2"/>
      </a:folHlink>
    </a:clrScheme>
    <a:fontScheme name="Basis">
      <a:maj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Basis">
      <a:fillStyleLst>
        <a:solidFill>
          <a:schemeClr val="phClr"/>
        </a:solidFill>
        <a:solidFill>
          <a:schemeClr val="phClr">
            <a:tint val="55000"/>
            <a:satMod val="130000"/>
          </a:schemeClr>
        </a:solidFill>
        <a:gradFill rotWithShape="1">
          <a:gsLst>
            <a:gs pos="0">
              <a:schemeClr val="phClr"/>
            </a:gs>
            <a:gs pos="90000">
              <a:schemeClr val="phClr">
                <a:shade val="100000"/>
                <a:satMod val="105000"/>
              </a:schemeClr>
            </a:gs>
            <a:gs pos="100000">
              <a:schemeClr val="phClr">
                <a:shade val="80000"/>
                <a:satMod val="120000"/>
              </a:schemeClr>
            </a:gs>
          </a:gsLst>
          <a:path path="circle">
            <a:fillToRect l="100000" t="100000" r="100000" b="100000"/>
          </a:path>
        </a:gradFill>
      </a:fillStyleLst>
      <a:lnStyleLst>
        <a:ln w="10000" cap="flat" cmpd="sng" algn="ctr">
          <a:solidFill>
            <a:schemeClr val="phClr"/>
          </a:solidFill>
          <a:prstDash val="solid"/>
        </a:ln>
        <a:ln w="19050" cap="flat" cmpd="sng" algn="ctr">
          <a:solidFill>
            <a:schemeClr val="phClr"/>
          </a:solidFill>
          <a:prstDash val="solid"/>
        </a:ln>
        <a:ln w="53975" cap="flat" cmpd="dbl"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38100" dist="25400" dir="5400000" rotWithShape="0">
              <a:srgbClr val="000000">
                <a:alpha val="45000"/>
              </a:srgbClr>
            </a:outerShdw>
          </a:effectLst>
          <a:scene3d>
            <a:camera prst="orthographicFront">
              <a:rot lat="0" lon="0" rev="0"/>
            </a:camera>
            <a:lightRig rig="brightRoom" dir="t"/>
          </a:scene3d>
          <a:sp3d extrusionH="12700" contourW="25400" prstMaterial="flat">
            <a:bevelT w="63500" h="152400" prst="angle"/>
            <a:contourClr>
              <a:schemeClr val="phClr">
                <a:shade val="27000"/>
                <a:satMod val="120000"/>
              </a:schemeClr>
            </a:contourClr>
          </a:sp3d>
        </a:effectStyle>
      </a:effectStyleLst>
      <a:bgFillStyleLst>
        <a:solidFill>
          <a:schemeClr val="phClr"/>
        </a:solidFill>
        <a:solidFill>
          <a:schemeClr val="phClr">
            <a:tint val="95000"/>
            <a:shade val="95000"/>
            <a:satMod val="140000"/>
          </a:schemeClr>
        </a:solidFill>
        <a:solidFill>
          <a:schemeClr val="phClr">
            <a:tint val="90000"/>
            <a:shade val="85000"/>
            <a:satMod val="160000"/>
            <a:lumMod val="110000"/>
          </a:schemeClr>
        </a:solidFill>
      </a:bgFillStyleLst>
    </a:fmtScheme>
  </a:themeElements>
  <a:objectDefaults/>
  <a:extraClrSchemeLst/>
  <a:extLst>
    <a:ext uri="{05A4C25C-085E-4340-85A3-A5531E510DB2}">
      <thm15:themeFamily xmlns:thm15="http://schemas.microsoft.com/office/thememl/2012/main" name="Basis" id="{5665723A-49BA-4B57-8411-A56F8F207965}" vid="{90E45F77-AEFC-46EF-A7C1-5B338C297B02}"/>
    </a:ext>
  </a:extLst>
</a:theme>
</file>

<file path=docProps/app.xml><?xml version="1.0" encoding="utf-8"?>
<Properties xmlns="http://schemas.openxmlformats.org/officeDocument/2006/extended-properties" xmlns:vt="http://schemas.openxmlformats.org/officeDocument/2006/docPropsVTypes">
  <Template>TM03457444[[fn=Basis]]</Template>
  <TotalTime>8120</TotalTime>
  <Words>17052</Words>
  <Application>Microsoft Office PowerPoint</Application>
  <PresentationFormat>Widescreen</PresentationFormat>
  <Paragraphs>1054</Paragraphs>
  <Slides>181</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181</vt:i4>
      </vt:variant>
    </vt:vector>
  </HeadingPairs>
  <TitlesOfParts>
    <vt:vector size="189" baseType="lpstr">
      <vt:lpstr>Arial</vt:lpstr>
      <vt:lpstr>Corbel</vt:lpstr>
      <vt:lpstr>Courier 10 Pitch</vt:lpstr>
      <vt:lpstr>Söhne</vt:lpstr>
      <vt:lpstr>Source Sans Pro</vt:lpstr>
      <vt:lpstr>Times New Roman</vt:lpstr>
      <vt:lpstr>Wingdings</vt:lpstr>
      <vt:lpstr>Basis</vt:lpstr>
      <vt:lpstr>unit1: overview of system analysis and design</vt:lpstr>
      <vt:lpstr>1. Introduction to System</vt:lpstr>
      <vt:lpstr>PowerPoint Presentation</vt:lpstr>
      <vt:lpstr>PowerPoint Presentation</vt:lpstr>
      <vt:lpstr>PowerPoint Presentation</vt:lpstr>
      <vt:lpstr>PowerPoint Presentation</vt:lpstr>
      <vt:lpstr>PowerPoint Presentation</vt:lpstr>
      <vt:lpstr>What is System Analysis and Design?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Online Shopping System:  </vt:lpstr>
      <vt:lpstr> The Systems Components</vt:lpstr>
      <vt:lpstr>PowerPoint Presentation</vt:lpstr>
      <vt:lpstr>PowerPoint Presentation</vt:lpstr>
      <vt:lpstr>Software Development Life Cycle (SDLC) </vt:lpstr>
      <vt:lpstr>Phases of SDLC</vt:lpstr>
      <vt:lpstr>Phase1: Requirement Gathering &amp;Planning </vt:lpstr>
      <vt:lpstr>Phase 2: Feasibility Analysis </vt:lpstr>
      <vt:lpstr>PowerPoint Presentation</vt:lpstr>
      <vt:lpstr>PowerPoint Presentation</vt:lpstr>
      <vt:lpstr>Phase 3: Design </vt:lpstr>
      <vt:lpstr>Phase 4: Software Development </vt:lpstr>
      <vt:lpstr>Phase 5: Testing the Product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Information System</vt:lpstr>
      <vt:lpstr>Types of Information System </vt:lpstr>
      <vt:lpstr>PowerPoint Presentation</vt:lpstr>
      <vt:lpstr>PowerPoint Presentation</vt:lpstr>
      <vt:lpstr>Decision Support System</vt:lpstr>
      <vt:lpstr>Examples:</vt:lpstr>
      <vt:lpstr>PowerPoint Presentation</vt:lpstr>
      <vt:lpstr>Management Information System</vt:lpstr>
      <vt:lpstr>PowerPoint Presentation</vt:lpstr>
      <vt:lpstr>2. Spiral Model</vt:lpstr>
      <vt:lpstr>PowerPoint Presentation</vt:lpstr>
      <vt:lpstr>PowerPoint Presentation</vt:lpstr>
      <vt:lpstr>PowerPoint Presentation</vt:lpstr>
      <vt:lpstr>3.Prototyping Model(Throwaway model)</vt:lpstr>
      <vt:lpstr>1.Prototyping Model(throwaway model)</vt:lpstr>
      <vt:lpstr>PowerPoint Presentation</vt:lpstr>
      <vt:lpstr>PowerPoint Presentation</vt:lpstr>
      <vt:lpstr>PowerPoint Presentation</vt:lpstr>
      <vt:lpstr>4. Agile or Scrum Methodology</vt:lpstr>
      <vt:lpstr>PowerPoint Presentation</vt:lpstr>
      <vt:lpstr>PowerPoint Presentation</vt:lpstr>
      <vt:lpstr>PowerPoint Presentation</vt:lpstr>
      <vt:lpstr>Advantages and Disadvantages of Agile Methodology</vt:lpstr>
      <vt:lpstr>PowerPoint Presentation</vt:lpstr>
      <vt:lpstr>PowerPoint Presentation</vt:lpstr>
      <vt:lpstr>Stakeholders Theory</vt:lpstr>
      <vt:lpstr>PowerPoint Presentation</vt:lpstr>
      <vt:lpstr>PowerPoint Presentation</vt:lpstr>
      <vt:lpstr>PowerPoint Presentation</vt:lpstr>
      <vt:lpstr>PowerPoint Presentation</vt:lpstr>
      <vt:lpstr>PowerPoint Presentation</vt:lpstr>
      <vt:lpstr> System Analyst ( Introduction, Roles &amp; Responsibilities, Skills )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Project Manager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#Managing the information system project</vt:lpstr>
      <vt:lpstr>PowerPoint Presentation</vt:lpstr>
      <vt:lpstr>PowerPoint Presentation</vt:lpstr>
      <vt:lpstr>Gantt Chart</vt:lpstr>
      <vt:lpstr>PowerPoint Presentation</vt:lpstr>
      <vt:lpstr>PowerPoint Presentation</vt:lpstr>
      <vt:lpstr>PowerPoint Presentation</vt:lpstr>
      <vt:lpstr>PowerPoint Presentation</vt:lpstr>
      <vt:lpstr>PowerPoint Presentation</vt:lpstr>
      <vt:lpstr>PowerPoint Presentation</vt:lpstr>
      <vt:lpstr>Managing the Information System Project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Gantt Chart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Identifying and selecting system development project in system analysis and design?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UNIT2:Modeling Tools for Systems Analyst </vt:lpstr>
      <vt:lpstr>DFD(Data flow diagram)</vt:lpstr>
      <vt:lpstr>PowerPoint Presentation</vt:lpstr>
      <vt:lpstr>PowerPoint Presentation</vt:lpstr>
      <vt:lpstr>PowerPoint Presentation</vt:lpstr>
      <vt:lpstr>LEVELS DFD(Data flow diagram)</vt:lpstr>
      <vt:lpstr>LEVELS DFD(Data flow diagram)</vt:lpstr>
      <vt:lpstr>LEVELS DFD(Data flow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Modeling Tools</vt:lpstr>
      <vt:lpstr>Components of a Decision Tree:  </vt:lpstr>
      <vt:lpstr>Decision Tree and Decision Table:  </vt:lpstr>
      <vt:lpstr>PowerPoint Presentation</vt:lpstr>
      <vt:lpstr>PowerPoint Presentation</vt:lpstr>
      <vt:lpstr>PowerPoint Presentation</vt:lpstr>
      <vt:lpstr>1. Create a decision tree to identify different fruits based on the actions: color ,shape and size.</vt:lpstr>
      <vt:lpstr>PowerPoint Presentation</vt:lpstr>
      <vt:lpstr>PowerPoint Presentation</vt:lpstr>
      <vt:lpstr>PowerPoint Presentation</vt:lpstr>
      <vt:lpstr>A decision tree to determine whether to play football or not based on the outlook or weather condition.  </vt:lpstr>
      <vt:lpstr>PowerPoint Presentation</vt:lpstr>
      <vt:lpstr>PowerPoint Presentation</vt:lpstr>
      <vt:lpstr>PowerPoint Presentation</vt:lpstr>
      <vt:lpstr>Design a decision tree of user login and Register System: 1. If user is Registered , Email verified , password matched then Login to the system. 2. If User is not registered then register first. 3.  If User is registered but email not verified then Alert –Verify Email first. 4. If User is registered  , email verified but password does not match then Alert –Incorrect Password. </vt:lpstr>
      <vt:lpstr>PowerPoint Presentation</vt:lpstr>
      <vt:lpstr>Construct a decision tree and table of Doctor’s Clinic based on the following conditions and actions. 1. If the patient’s age &lt;=10 , doctor will not charge any amount. 2. If patient’s age&gt;10 &amp; Age &lt;=40 then ,if patient is regular then give 5% discount else  charge full fee. 3. If Age &gt;40 then give 10% straight away.</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unit1: overview of system analysis and design</dc:title>
  <dc:creator>Microsoft account</dc:creator>
  <cp:lastModifiedBy>Aakash shrestha</cp:lastModifiedBy>
  <cp:revision>327</cp:revision>
  <dcterms:created xsi:type="dcterms:W3CDTF">2023-07-25T14:21:19Z</dcterms:created>
  <dcterms:modified xsi:type="dcterms:W3CDTF">2024-04-29T03:18:59Z</dcterms:modified>
</cp:coreProperties>
</file>